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64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303" r:id="rId40"/>
    <p:sldId id="297" r:id="rId41"/>
    <p:sldId id="298" r:id="rId42"/>
    <p:sldId id="299" r:id="rId43"/>
    <p:sldId id="300" r:id="rId44"/>
    <p:sldId id="301" r:id="rId45"/>
    <p:sldId id="302" r:id="rId4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2" autoAdjust="0"/>
    <p:restoredTop sz="94660"/>
  </p:normalViewPr>
  <p:slideViewPr>
    <p:cSldViewPr>
      <p:cViewPr>
        <p:scale>
          <a:sx n="75" d="100"/>
          <a:sy n="75" d="100"/>
        </p:scale>
        <p:origin x="-66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4249AE-61DE-4A75-97DF-6DE232364B9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CC60610-447A-405A-A487-0FF87EE8079F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生管介紹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16BADF16-40E9-4362-87B1-A7C668E99916}" type="parTrans" cxnId="{F08AB8D0-D3D6-47D2-89E4-4406D1AD63BF}">
      <dgm:prSet/>
      <dgm:spPr/>
      <dgm:t>
        <a:bodyPr/>
        <a:lstStyle/>
        <a:p>
          <a:endParaRPr lang="zh-TW" altLang="en-US"/>
        </a:p>
      </dgm:t>
    </dgm:pt>
    <dgm:pt modelId="{36C1B75A-2EC0-4317-9E0B-69EB8C9B7C51}" type="sibTrans" cxnId="{F08AB8D0-D3D6-47D2-89E4-4406D1AD63BF}">
      <dgm:prSet/>
      <dgm:spPr/>
      <dgm:t>
        <a:bodyPr/>
        <a:lstStyle/>
        <a:p>
          <a:endParaRPr lang="zh-TW" altLang="en-US"/>
        </a:p>
      </dgm:t>
    </dgm:pt>
    <dgm:pt modelId="{54051D72-E436-43A6-896D-FB45A0C60405}">
      <dgm:prSet phldrT="[文字]" custT="1"/>
      <dgm:spPr/>
      <dgm:t>
        <a:bodyPr/>
        <a:lstStyle/>
        <a:p>
          <a:r>
            <a:rPr lang="en-US" altLang="en-US" sz="2800" dirty="0" smtClean="0">
              <a:latin typeface="Times New Roman" pitchFamily="18" charset="0"/>
              <a:cs typeface="Times New Roman" pitchFamily="18" charset="0"/>
            </a:rPr>
            <a:t>1-1 </a:t>
          </a:r>
          <a:r>
            <a:rPr lang="zh-TW" altLang="en-US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作業管理</a:t>
          </a:r>
          <a:endParaRPr lang="zh-TW" altLang="en-US" sz="28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3F5F9618-33AE-446E-99E6-6666D4FBC424}" type="parTrans" cxnId="{5E77D4E0-2BB7-41C2-8AAA-DCA4281A2D8B}">
      <dgm:prSet/>
      <dgm:spPr/>
      <dgm:t>
        <a:bodyPr/>
        <a:lstStyle/>
        <a:p>
          <a:endParaRPr lang="zh-TW" altLang="en-US"/>
        </a:p>
      </dgm:t>
    </dgm:pt>
    <dgm:pt modelId="{79D6538B-E525-437F-A7B2-ADC64FEA1E09}" type="sibTrans" cxnId="{5E77D4E0-2BB7-41C2-8AAA-DCA4281A2D8B}">
      <dgm:prSet/>
      <dgm:spPr/>
      <dgm:t>
        <a:bodyPr/>
        <a:lstStyle/>
        <a:p>
          <a:endParaRPr lang="zh-TW" altLang="en-US"/>
        </a:p>
      </dgm:t>
    </dgm:pt>
    <dgm:pt modelId="{89EAD619-B946-4913-97A6-2C2C4D24ECBA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生管</a:t>
          </a:r>
          <a:endParaRPr lang="en-US" altLang="zh-TW" sz="2000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應用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50F9D79C-7BF6-4574-983F-04A0BE2892F3}" type="parTrans" cxnId="{5992DE14-1FDB-4B2E-9318-AAED98F115C5}">
      <dgm:prSet/>
      <dgm:spPr/>
      <dgm:t>
        <a:bodyPr/>
        <a:lstStyle/>
        <a:p>
          <a:endParaRPr lang="zh-TW" altLang="en-US"/>
        </a:p>
      </dgm:t>
    </dgm:pt>
    <dgm:pt modelId="{D2C24C5E-45D6-4C30-8F75-C8FA08CFAE93}" type="sibTrans" cxnId="{5992DE14-1FDB-4B2E-9318-AAED98F115C5}">
      <dgm:prSet/>
      <dgm:spPr/>
      <dgm:t>
        <a:bodyPr/>
        <a:lstStyle/>
        <a:p>
          <a:endParaRPr lang="zh-TW" altLang="en-US"/>
        </a:p>
      </dgm:t>
    </dgm:pt>
    <dgm:pt modelId="{53FA2E83-D401-4713-8A2B-CCC0F231B2F8}">
      <dgm:prSet phldrT="[文字]" custT="1"/>
      <dgm:spPr/>
      <dgm:t>
        <a:bodyPr/>
        <a:lstStyle/>
        <a:p>
          <a:r>
            <a:rPr kumimoji="1" lang="zh-TW" altLang="en-US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作業管理之漢堡爭霸賽</a:t>
          </a:r>
          <a:endParaRPr lang="zh-TW" altLang="en-US" sz="2800" dirty="0">
            <a:latin typeface="標楷體" pitchFamily="65" charset="-120"/>
            <a:ea typeface="標楷體" pitchFamily="65" charset="-120"/>
          </a:endParaRPr>
        </a:p>
      </dgm:t>
    </dgm:pt>
    <dgm:pt modelId="{088A646E-04CE-4C2C-898C-F973C126AD46}" type="parTrans" cxnId="{89E3FB1B-7A7D-46E8-9674-8A572823B637}">
      <dgm:prSet/>
      <dgm:spPr/>
      <dgm:t>
        <a:bodyPr/>
        <a:lstStyle/>
        <a:p>
          <a:endParaRPr lang="zh-TW" altLang="en-US"/>
        </a:p>
      </dgm:t>
    </dgm:pt>
    <dgm:pt modelId="{16A6ED6C-DC3B-40DD-ACCD-FF7D9176BE7D}" type="sibTrans" cxnId="{89E3FB1B-7A7D-46E8-9674-8A572823B637}">
      <dgm:prSet/>
      <dgm:spPr/>
      <dgm:t>
        <a:bodyPr/>
        <a:lstStyle/>
        <a:p>
          <a:endParaRPr lang="zh-TW" altLang="en-US"/>
        </a:p>
      </dgm:t>
    </dgm:pt>
    <dgm:pt modelId="{1FAE4FFA-543A-4EF8-94A8-E1813845B405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生管</a:t>
          </a:r>
          <a:endParaRPr lang="en-US" altLang="zh-TW" sz="2000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重要性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515E2FA3-D344-4E18-8917-A3C10CA4D568}" type="parTrans" cxnId="{2F54E5CF-589E-4AB9-80E1-80206FAD11A8}">
      <dgm:prSet/>
      <dgm:spPr/>
      <dgm:t>
        <a:bodyPr/>
        <a:lstStyle/>
        <a:p>
          <a:endParaRPr lang="zh-TW" altLang="en-US"/>
        </a:p>
      </dgm:t>
    </dgm:pt>
    <dgm:pt modelId="{D6D602F1-5EB1-43F4-9EDA-08028589DEA1}" type="sibTrans" cxnId="{2F54E5CF-589E-4AB9-80E1-80206FAD11A8}">
      <dgm:prSet/>
      <dgm:spPr/>
      <dgm:t>
        <a:bodyPr/>
        <a:lstStyle/>
        <a:p>
          <a:endParaRPr lang="zh-TW" altLang="en-US"/>
        </a:p>
      </dgm:t>
    </dgm:pt>
    <dgm:pt modelId="{1D78875D-30A7-4EDA-9B54-38EF29B12ECE}">
      <dgm:prSet phldrT="[文字]" custT="1"/>
      <dgm:spPr/>
      <dgm:t>
        <a:bodyPr/>
        <a:lstStyle/>
        <a:p>
          <a:r>
            <a:rPr lang="en-US" altLang="en-US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1-7 </a:t>
          </a:r>
          <a:r>
            <a:rPr lang="zh-TW" altLang="en-US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作業管理的發展史</a:t>
          </a:r>
          <a:endParaRPr lang="zh-TW" altLang="en-US" sz="28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7C3295D6-8660-4D58-977B-41F76C0D38C3}" type="parTrans" cxnId="{AD38F1DA-42F4-4F5D-A410-9CCE16F5A745}">
      <dgm:prSet/>
      <dgm:spPr/>
      <dgm:t>
        <a:bodyPr/>
        <a:lstStyle/>
        <a:p>
          <a:endParaRPr lang="zh-TW" altLang="en-US"/>
        </a:p>
      </dgm:t>
    </dgm:pt>
    <dgm:pt modelId="{F262EF47-EB35-4B6D-B36F-67E1C695905C}" type="sibTrans" cxnId="{AD38F1DA-42F4-4F5D-A410-9CCE16F5A745}">
      <dgm:prSet/>
      <dgm:spPr/>
      <dgm:t>
        <a:bodyPr/>
        <a:lstStyle/>
        <a:p>
          <a:endParaRPr lang="zh-TW" altLang="en-US"/>
        </a:p>
      </dgm:t>
    </dgm:pt>
    <dgm:pt modelId="{836CFC0B-8B9C-490D-805F-1DDFCBAEC43A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當代</a:t>
          </a:r>
          <a:endParaRPr lang="en-US" altLang="zh-TW" sz="2000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生管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819309CC-B8F3-492C-BD02-D574C1252BB2}" type="parTrans" cxnId="{44B53DD1-2E19-4889-A5BC-07D162D30F29}">
      <dgm:prSet/>
      <dgm:spPr/>
      <dgm:t>
        <a:bodyPr/>
        <a:lstStyle/>
        <a:p>
          <a:endParaRPr lang="zh-TW" altLang="en-US"/>
        </a:p>
      </dgm:t>
    </dgm:pt>
    <dgm:pt modelId="{F5BA818E-C4D1-41B1-BBAD-88E9D0F5B4BD}" type="sibTrans" cxnId="{44B53DD1-2E19-4889-A5BC-07D162D30F29}">
      <dgm:prSet/>
      <dgm:spPr/>
      <dgm:t>
        <a:bodyPr/>
        <a:lstStyle/>
        <a:p>
          <a:endParaRPr lang="zh-TW" altLang="en-US"/>
        </a:p>
      </dgm:t>
    </dgm:pt>
    <dgm:pt modelId="{8D33CF21-812B-43F2-A006-441A46BDA58F}">
      <dgm:prSet phldrT="[文字]" custT="1"/>
      <dgm:spPr/>
      <dgm:t>
        <a:bodyPr/>
        <a:lstStyle/>
        <a:p>
          <a:r>
            <a:rPr lang="en-US" altLang="en-US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1-4 </a:t>
          </a:r>
          <a:r>
            <a:rPr lang="zh-TW" altLang="en-US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作業管理在組織中定位</a:t>
          </a:r>
          <a:endParaRPr lang="zh-TW" altLang="en-US" sz="28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E4A111B7-9103-44A3-82CB-A6A1245804C7}" type="parTrans" cxnId="{682397C3-62AD-4D70-9AC4-9EF13B9234FB}">
      <dgm:prSet/>
      <dgm:spPr/>
      <dgm:t>
        <a:bodyPr/>
        <a:lstStyle/>
        <a:p>
          <a:endParaRPr lang="zh-TW" altLang="en-US"/>
        </a:p>
      </dgm:t>
    </dgm:pt>
    <dgm:pt modelId="{EC6937CB-848B-4870-B639-C1924E51F8E3}" type="sibTrans" cxnId="{682397C3-62AD-4D70-9AC4-9EF13B9234FB}">
      <dgm:prSet/>
      <dgm:spPr/>
      <dgm:t>
        <a:bodyPr/>
        <a:lstStyle/>
        <a:p>
          <a:endParaRPr lang="zh-TW" altLang="en-US"/>
        </a:p>
      </dgm:t>
    </dgm:pt>
    <dgm:pt modelId="{AD12671B-60E4-4E0E-8AEC-2CC826C4A084}">
      <dgm:prSet custT="1"/>
      <dgm:spPr/>
      <dgm:t>
        <a:bodyPr/>
        <a:lstStyle/>
        <a:p>
          <a:r>
            <a:rPr lang="en-US" altLang="en-US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1-2 </a:t>
          </a:r>
          <a:r>
            <a:rPr lang="zh-TW" altLang="en-US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何謂作業管理</a:t>
          </a:r>
          <a:endParaRPr lang="zh-TW" altLang="en-US" sz="28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B19CCE41-5DEE-4D54-B75F-2EB94B5E2ED6}" type="parTrans" cxnId="{F6AC6372-7D3C-4824-817D-967F1404586C}">
      <dgm:prSet/>
      <dgm:spPr/>
      <dgm:t>
        <a:bodyPr/>
        <a:lstStyle/>
        <a:p>
          <a:endParaRPr lang="zh-TW" altLang="en-US"/>
        </a:p>
      </dgm:t>
    </dgm:pt>
    <dgm:pt modelId="{EB38AA21-C651-482B-A63C-6CCEDDBCAC31}" type="sibTrans" cxnId="{F6AC6372-7D3C-4824-817D-967F1404586C}">
      <dgm:prSet/>
      <dgm:spPr/>
      <dgm:t>
        <a:bodyPr/>
        <a:lstStyle/>
        <a:p>
          <a:endParaRPr lang="zh-TW" altLang="en-US"/>
        </a:p>
      </dgm:t>
    </dgm:pt>
    <dgm:pt modelId="{6DA32738-DA5A-4F41-8D81-4054ECF5C100}">
      <dgm:prSet custT="1"/>
      <dgm:spPr/>
      <dgm:t>
        <a:bodyPr/>
        <a:lstStyle/>
        <a:p>
          <a:r>
            <a:rPr lang="en-US" altLang="en-US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1-3 </a:t>
          </a:r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轉換流程</a:t>
          </a:r>
          <a:endParaRPr lang="zh-TW" altLang="en-US" sz="2800" dirty="0">
            <a:latin typeface="標楷體" pitchFamily="65" charset="-120"/>
            <a:ea typeface="標楷體" pitchFamily="65" charset="-120"/>
          </a:endParaRPr>
        </a:p>
      </dgm:t>
    </dgm:pt>
    <dgm:pt modelId="{5A4D930C-D96E-4D55-A3FF-5A5126A80E17}" type="parTrans" cxnId="{A919D401-888E-4A06-9EF2-C6D01C1F9E31}">
      <dgm:prSet/>
      <dgm:spPr/>
      <dgm:t>
        <a:bodyPr/>
        <a:lstStyle/>
        <a:p>
          <a:endParaRPr lang="zh-TW" altLang="en-US"/>
        </a:p>
      </dgm:t>
    </dgm:pt>
    <dgm:pt modelId="{2A60B748-F28F-45AB-9638-070D5C1D9C3E}" type="sibTrans" cxnId="{A919D401-888E-4A06-9EF2-C6D01C1F9E31}">
      <dgm:prSet/>
      <dgm:spPr/>
      <dgm:t>
        <a:bodyPr/>
        <a:lstStyle/>
        <a:p>
          <a:endParaRPr lang="zh-TW" altLang="en-US"/>
        </a:p>
      </dgm:t>
    </dgm:pt>
    <dgm:pt modelId="{886FD96A-C43E-4375-BD92-E46B9989B2EE}">
      <dgm:prSet custT="1"/>
      <dgm:spPr/>
      <dgm:t>
        <a:bodyPr/>
        <a:lstStyle/>
        <a:p>
          <a:r>
            <a:rPr lang="en-US" altLang="en-US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1-5 </a:t>
          </a:r>
          <a:r>
            <a:rPr lang="zh-TW" altLang="en-US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服務作業</a:t>
          </a:r>
          <a:endParaRPr lang="zh-TW" altLang="en-US" sz="28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186AC54E-7D05-4823-B849-B5EBE8F8ACFF}" type="parTrans" cxnId="{7D2E057E-8140-4888-ADCD-5EC43788DADC}">
      <dgm:prSet/>
      <dgm:spPr/>
      <dgm:t>
        <a:bodyPr/>
        <a:lstStyle/>
        <a:p>
          <a:endParaRPr lang="zh-TW" altLang="en-US"/>
        </a:p>
      </dgm:t>
    </dgm:pt>
    <dgm:pt modelId="{74BA412E-07FC-4AE6-B54F-7B995292D25C}" type="sibTrans" cxnId="{7D2E057E-8140-4888-ADCD-5EC43788DADC}">
      <dgm:prSet/>
      <dgm:spPr/>
      <dgm:t>
        <a:bodyPr/>
        <a:lstStyle/>
        <a:p>
          <a:endParaRPr lang="zh-TW" altLang="en-US"/>
        </a:p>
      </dgm:t>
    </dgm:pt>
    <dgm:pt modelId="{E5D608C1-66C7-4372-B584-8D5FC086181A}">
      <dgm:prSet custT="1"/>
      <dgm:spPr/>
      <dgm:t>
        <a:bodyPr/>
        <a:lstStyle/>
        <a:p>
          <a:r>
            <a:rPr lang="en-US" altLang="en-US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1-6 </a:t>
          </a:r>
          <a:r>
            <a:rPr lang="zh-TW" altLang="en-US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作業的重要性</a:t>
          </a:r>
          <a:endParaRPr lang="zh-TW" altLang="en-US" sz="28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9A3AEF0F-3525-499E-A82E-F62FC2A3C6EA}" type="parTrans" cxnId="{0B8E1FD6-70B1-4ADB-BB37-5C8D54B49771}">
      <dgm:prSet/>
      <dgm:spPr/>
      <dgm:t>
        <a:bodyPr/>
        <a:lstStyle/>
        <a:p>
          <a:endParaRPr lang="zh-TW" altLang="en-US"/>
        </a:p>
      </dgm:t>
    </dgm:pt>
    <dgm:pt modelId="{6CBA6E66-6651-4D6A-B158-2910E83ED24F}" type="sibTrans" cxnId="{0B8E1FD6-70B1-4ADB-BB37-5C8D54B49771}">
      <dgm:prSet/>
      <dgm:spPr/>
      <dgm:t>
        <a:bodyPr/>
        <a:lstStyle/>
        <a:p>
          <a:endParaRPr lang="zh-TW" altLang="en-US"/>
        </a:p>
      </dgm:t>
    </dgm:pt>
    <dgm:pt modelId="{F3588408-C5D8-4497-9BFD-E5B6D4CF023E}">
      <dgm:prSet custT="1"/>
      <dgm:spPr/>
      <dgm:t>
        <a:bodyPr/>
        <a:lstStyle/>
        <a:p>
          <a:r>
            <a:rPr lang="en-US" altLang="en-US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1-8 </a:t>
          </a:r>
          <a:r>
            <a:rPr lang="zh-TW" altLang="en-US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作業管理當前議題</a:t>
          </a:r>
          <a:endParaRPr lang="zh-TW" altLang="en-US" sz="28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D21C420B-B35E-4DC6-BB5F-EEAF4550F67A}" type="parTrans" cxnId="{A9F9DC3E-AD9A-4CEF-8996-E065CCC05A39}">
      <dgm:prSet/>
      <dgm:spPr/>
      <dgm:t>
        <a:bodyPr/>
        <a:lstStyle/>
        <a:p>
          <a:endParaRPr lang="zh-TW" altLang="en-US"/>
        </a:p>
      </dgm:t>
    </dgm:pt>
    <dgm:pt modelId="{077EB644-73E6-4962-8E0B-F1E0D88037D4}" type="sibTrans" cxnId="{A9F9DC3E-AD9A-4CEF-8996-E065CCC05A39}">
      <dgm:prSet/>
      <dgm:spPr/>
      <dgm:t>
        <a:bodyPr/>
        <a:lstStyle/>
        <a:p>
          <a:endParaRPr lang="zh-TW" altLang="en-US"/>
        </a:p>
      </dgm:t>
    </dgm:pt>
    <dgm:pt modelId="{94D87318-B0DF-47C3-9FFC-3B3FB29DB6F3}" type="pres">
      <dgm:prSet presAssocID="{A64249AE-61DE-4A75-97DF-6DE232364B9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31872F7-5980-423F-8285-EAFA0ED5EFFC}" type="pres">
      <dgm:prSet presAssocID="{BCC60610-447A-405A-A487-0FF87EE8079F}" presName="composite" presStyleCnt="0"/>
      <dgm:spPr/>
    </dgm:pt>
    <dgm:pt modelId="{537701C1-FBA2-4C8A-A812-151B18E1CA7C}" type="pres">
      <dgm:prSet presAssocID="{BCC60610-447A-405A-A487-0FF87EE8079F}" presName="parentText" presStyleLbl="alignNode1" presStyleIdx="0" presStyleCnt="4" custScaleY="13964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C3CECA-65CF-435A-B0EA-4D9D47BA1568}" type="pres">
      <dgm:prSet presAssocID="{BCC60610-447A-405A-A487-0FF87EE8079F}" presName="descendantText" presStyleLbl="alignAcc1" presStyleIdx="0" presStyleCnt="4" custScaleY="189908" custLinFactNeighborX="2664" custLinFactNeighborY="148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2A8032-2BA4-40E3-BD8F-4E3C36BF3371}" type="pres">
      <dgm:prSet presAssocID="{36C1B75A-2EC0-4317-9E0B-69EB8C9B7C51}" presName="sp" presStyleCnt="0"/>
      <dgm:spPr/>
    </dgm:pt>
    <dgm:pt modelId="{C8B59D6A-55D5-4B3A-9576-F5A09F7C38FA}" type="pres">
      <dgm:prSet presAssocID="{89EAD619-B946-4913-97A6-2C2C4D24ECBA}" presName="composite" presStyleCnt="0"/>
      <dgm:spPr/>
    </dgm:pt>
    <dgm:pt modelId="{79CCD9FD-CA58-4C41-9029-726733814875}" type="pres">
      <dgm:prSet presAssocID="{89EAD619-B946-4913-97A6-2C2C4D24ECBA}" presName="parentText" presStyleLbl="alignNode1" presStyleIdx="1" presStyleCnt="4" custScaleY="10654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747A1D-C69C-4010-9451-98D298AC1856}" type="pres">
      <dgm:prSet presAssocID="{89EAD619-B946-4913-97A6-2C2C4D24ECBA}" presName="descendantText" presStyleLbl="alignAcc1" presStyleIdx="1" presStyleCnt="4" custLinFactNeighborX="2664" custLinFactNeighborY="1416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2C3215-C034-453A-BE1E-2A9600C0C5D9}" type="pres">
      <dgm:prSet presAssocID="{D2C24C5E-45D6-4C30-8F75-C8FA08CFAE93}" presName="sp" presStyleCnt="0"/>
      <dgm:spPr/>
    </dgm:pt>
    <dgm:pt modelId="{071C72EB-D6A4-406D-ACFC-A2A3C21ACEDC}" type="pres">
      <dgm:prSet presAssocID="{1FAE4FFA-543A-4EF8-94A8-E1813845B405}" presName="composite" presStyleCnt="0"/>
      <dgm:spPr/>
    </dgm:pt>
    <dgm:pt modelId="{B67C0687-3893-4BE1-AEBF-E9547874657D}" type="pres">
      <dgm:prSet presAssocID="{1FAE4FFA-543A-4EF8-94A8-E1813845B405}" presName="parentText" presStyleLbl="alignNode1" presStyleIdx="2" presStyleCnt="4" custScaleY="123805" custLinFactNeighborX="-5896" custLinFactNeighborY="-621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9FE01C-9F6C-404A-ACDC-13BD750FB60F}" type="pres">
      <dgm:prSet presAssocID="{1FAE4FFA-543A-4EF8-94A8-E1813845B405}" presName="descendantText" presStyleLbl="alignAcc1" presStyleIdx="2" presStyleCnt="4" custScaleY="192697" custLinFactNeighborX="3060" custLinFactNeighborY="-689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29EFEF-B24D-44BC-A30B-7DE490CAB195}" type="pres">
      <dgm:prSet presAssocID="{D6D602F1-5EB1-43F4-9EDA-08028589DEA1}" presName="sp" presStyleCnt="0"/>
      <dgm:spPr/>
    </dgm:pt>
    <dgm:pt modelId="{863DE20A-770A-4FC0-A813-BF676B873457}" type="pres">
      <dgm:prSet presAssocID="{836CFC0B-8B9C-490D-805F-1DDFCBAEC43A}" presName="composite" presStyleCnt="0"/>
      <dgm:spPr/>
    </dgm:pt>
    <dgm:pt modelId="{DD68DB05-D7C5-4CC6-8046-EAC53B086FC6}" type="pres">
      <dgm:prSet presAssocID="{836CFC0B-8B9C-490D-805F-1DDFCBAEC43A}" presName="parentText" presStyleLbl="alignNode1" presStyleIdx="3" presStyleCnt="4" custScaleX="108978" custLinFactNeighborX="-2457" custLinFactNeighborY="314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2BE6AC4-24D9-4C82-9403-A3435C4E2BFE}" type="pres">
      <dgm:prSet presAssocID="{836CFC0B-8B9C-490D-805F-1DDFCBAEC43A}" presName="descendantText" presStyleLbl="alignAcc1" presStyleIdx="3" presStyleCnt="4" custScaleY="112582" custLinFactNeighborX="2085" custLinFactNeighborY="202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919D401-888E-4A06-9EF2-C6D01C1F9E31}" srcId="{BCC60610-447A-405A-A487-0FF87EE8079F}" destId="{6DA32738-DA5A-4F41-8D81-4054ECF5C100}" srcOrd="2" destOrd="0" parTransId="{5A4D930C-D96E-4D55-A3FF-5A5126A80E17}" sibTransId="{2A60B748-F28F-45AB-9638-070D5C1D9C3E}"/>
    <dgm:cxn modelId="{204953DD-5FB1-4398-BA8E-C1D26FF34C8D}" type="presOf" srcId="{BCC60610-447A-405A-A487-0FF87EE8079F}" destId="{537701C1-FBA2-4C8A-A812-151B18E1CA7C}" srcOrd="0" destOrd="0" presId="urn:microsoft.com/office/officeart/2005/8/layout/chevron2"/>
    <dgm:cxn modelId="{5992DE14-1FDB-4B2E-9318-AAED98F115C5}" srcId="{A64249AE-61DE-4A75-97DF-6DE232364B90}" destId="{89EAD619-B946-4913-97A6-2C2C4D24ECBA}" srcOrd="1" destOrd="0" parTransId="{50F9D79C-7BF6-4574-983F-04A0BE2892F3}" sibTransId="{D2C24C5E-45D6-4C30-8F75-C8FA08CFAE93}"/>
    <dgm:cxn modelId="{B2641805-784E-4EEC-8B25-536A38B91BCA}" type="presOf" srcId="{886FD96A-C43E-4375-BD92-E46B9989B2EE}" destId="{C39FE01C-9F6C-404A-ACDC-13BD750FB60F}" srcOrd="0" destOrd="1" presId="urn:microsoft.com/office/officeart/2005/8/layout/chevron2"/>
    <dgm:cxn modelId="{44B53DD1-2E19-4889-A5BC-07D162D30F29}" srcId="{A64249AE-61DE-4A75-97DF-6DE232364B90}" destId="{836CFC0B-8B9C-490D-805F-1DDFCBAEC43A}" srcOrd="3" destOrd="0" parTransId="{819309CC-B8F3-492C-BD02-D574C1252BB2}" sibTransId="{F5BA818E-C4D1-41B1-BBAD-88E9D0F5B4BD}"/>
    <dgm:cxn modelId="{2F54E5CF-589E-4AB9-80E1-80206FAD11A8}" srcId="{A64249AE-61DE-4A75-97DF-6DE232364B90}" destId="{1FAE4FFA-543A-4EF8-94A8-E1813845B405}" srcOrd="2" destOrd="0" parTransId="{515E2FA3-D344-4E18-8917-A3C10CA4D568}" sibTransId="{D6D602F1-5EB1-43F4-9EDA-08028589DEA1}"/>
    <dgm:cxn modelId="{D6862E4C-C3B5-402D-88F2-B373B9B66B41}" type="presOf" srcId="{E5D608C1-66C7-4372-B584-8D5FC086181A}" destId="{C39FE01C-9F6C-404A-ACDC-13BD750FB60F}" srcOrd="0" destOrd="2" presId="urn:microsoft.com/office/officeart/2005/8/layout/chevron2"/>
    <dgm:cxn modelId="{F6AC6372-7D3C-4824-817D-967F1404586C}" srcId="{BCC60610-447A-405A-A487-0FF87EE8079F}" destId="{AD12671B-60E4-4E0E-8AEC-2CC826C4A084}" srcOrd="1" destOrd="0" parTransId="{B19CCE41-5DEE-4D54-B75F-2EB94B5E2ED6}" sibTransId="{EB38AA21-C651-482B-A63C-6CCEDDBCAC31}"/>
    <dgm:cxn modelId="{BB9041F6-F5B4-4C92-B374-16BEEC402076}" type="presOf" srcId="{89EAD619-B946-4913-97A6-2C2C4D24ECBA}" destId="{79CCD9FD-CA58-4C41-9029-726733814875}" srcOrd="0" destOrd="0" presId="urn:microsoft.com/office/officeart/2005/8/layout/chevron2"/>
    <dgm:cxn modelId="{4AC757C7-4BFC-459F-970F-B1591FB65C3F}" type="presOf" srcId="{1D78875D-30A7-4EDA-9B54-38EF29B12ECE}" destId="{B2BE6AC4-24D9-4C82-9403-A3435C4E2BFE}" srcOrd="0" destOrd="0" presId="urn:microsoft.com/office/officeart/2005/8/layout/chevron2"/>
    <dgm:cxn modelId="{1061F9FE-EBB5-424A-8891-5794247B1495}" type="presOf" srcId="{836CFC0B-8B9C-490D-805F-1DDFCBAEC43A}" destId="{DD68DB05-D7C5-4CC6-8046-EAC53B086FC6}" srcOrd="0" destOrd="0" presId="urn:microsoft.com/office/officeart/2005/8/layout/chevron2"/>
    <dgm:cxn modelId="{8F8E3E48-5876-43AB-A005-EDC286A757F3}" type="presOf" srcId="{8D33CF21-812B-43F2-A006-441A46BDA58F}" destId="{C39FE01C-9F6C-404A-ACDC-13BD750FB60F}" srcOrd="0" destOrd="0" presId="urn:microsoft.com/office/officeart/2005/8/layout/chevron2"/>
    <dgm:cxn modelId="{682397C3-62AD-4D70-9AC4-9EF13B9234FB}" srcId="{1FAE4FFA-543A-4EF8-94A8-E1813845B405}" destId="{8D33CF21-812B-43F2-A006-441A46BDA58F}" srcOrd="0" destOrd="0" parTransId="{E4A111B7-9103-44A3-82CB-A6A1245804C7}" sibTransId="{EC6937CB-848B-4870-B639-C1924E51F8E3}"/>
    <dgm:cxn modelId="{F08AB8D0-D3D6-47D2-89E4-4406D1AD63BF}" srcId="{A64249AE-61DE-4A75-97DF-6DE232364B90}" destId="{BCC60610-447A-405A-A487-0FF87EE8079F}" srcOrd="0" destOrd="0" parTransId="{16BADF16-40E9-4362-87B1-A7C668E99916}" sibTransId="{36C1B75A-2EC0-4317-9E0B-69EB8C9B7C51}"/>
    <dgm:cxn modelId="{92C08EE8-9942-45E6-8987-60FBCF8E28B7}" type="presOf" srcId="{1FAE4FFA-543A-4EF8-94A8-E1813845B405}" destId="{B67C0687-3893-4BE1-AEBF-E9547874657D}" srcOrd="0" destOrd="0" presId="urn:microsoft.com/office/officeart/2005/8/layout/chevron2"/>
    <dgm:cxn modelId="{FBF8CAEE-E28A-4F52-A91D-444BBA4C156D}" type="presOf" srcId="{53FA2E83-D401-4713-8A2B-CCC0F231B2F8}" destId="{14747A1D-C69C-4010-9451-98D298AC1856}" srcOrd="0" destOrd="0" presId="urn:microsoft.com/office/officeart/2005/8/layout/chevron2"/>
    <dgm:cxn modelId="{89E3FB1B-7A7D-46E8-9674-8A572823B637}" srcId="{89EAD619-B946-4913-97A6-2C2C4D24ECBA}" destId="{53FA2E83-D401-4713-8A2B-CCC0F231B2F8}" srcOrd="0" destOrd="0" parTransId="{088A646E-04CE-4C2C-898C-F973C126AD46}" sibTransId="{16A6ED6C-DC3B-40DD-ACCD-FF7D9176BE7D}"/>
    <dgm:cxn modelId="{AC3E6ACD-7AC9-43A2-81A6-DFC66A6ACDB0}" type="presOf" srcId="{AD12671B-60E4-4E0E-8AEC-2CC826C4A084}" destId="{55C3CECA-65CF-435A-B0EA-4D9D47BA1568}" srcOrd="0" destOrd="1" presId="urn:microsoft.com/office/officeart/2005/8/layout/chevron2"/>
    <dgm:cxn modelId="{4F4FD424-81A3-4D54-B2B4-6A8B9A1FB2E4}" type="presOf" srcId="{F3588408-C5D8-4497-9BFD-E5B6D4CF023E}" destId="{B2BE6AC4-24D9-4C82-9403-A3435C4E2BFE}" srcOrd="0" destOrd="1" presId="urn:microsoft.com/office/officeart/2005/8/layout/chevron2"/>
    <dgm:cxn modelId="{0B8E1FD6-70B1-4ADB-BB37-5C8D54B49771}" srcId="{1FAE4FFA-543A-4EF8-94A8-E1813845B405}" destId="{E5D608C1-66C7-4372-B584-8D5FC086181A}" srcOrd="2" destOrd="0" parTransId="{9A3AEF0F-3525-499E-A82E-F62FC2A3C6EA}" sibTransId="{6CBA6E66-6651-4D6A-B158-2910E83ED24F}"/>
    <dgm:cxn modelId="{7D2E057E-8140-4888-ADCD-5EC43788DADC}" srcId="{1FAE4FFA-543A-4EF8-94A8-E1813845B405}" destId="{886FD96A-C43E-4375-BD92-E46B9989B2EE}" srcOrd="1" destOrd="0" parTransId="{186AC54E-7D05-4823-B849-B5EBE8F8ACFF}" sibTransId="{74BA412E-07FC-4AE6-B54F-7B995292D25C}"/>
    <dgm:cxn modelId="{E07092FA-3A10-46C8-BADC-4B21F7411379}" type="presOf" srcId="{6DA32738-DA5A-4F41-8D81-4054ECF5C100}" destId="{55C3CECA-65CF-435A-B0EA-4D9D47BA1568}" srcOrd="0" destOrd="2" presId="urn:microsoft.com/office/officeart/2005/8/layout/chevron2"/>
    <dgm:cxn modelId="{F3209F3F-108B-4E1E-826C-9DC5F0052F42}" type="presOf" srcId="{A64249AE-61DE-4A75-97DF-6DE232364B90}" destId="{94D87318-B0DF-47C3-9FFC-3B3FB29DB6F3}" srcOrd="0" destOrd="0" presId="urn:microsoft.com/office/officeart/2005/8/layout/chevron2"/>
    <dgm:cxn modelId="{AD38F1DA-42F4-4F5D-A410-9CCE16F5A745}" srcId="{836CFC0B-8B9C-490D-805F-1DDFCBAEC43A}" destId="{1D78875D-30A7-4EDA-9B54-38EF29B12ECE}" srcOrd="0" destOrd="0" parTransId="{7C3295D6-8660-4D58-977B-41F76C0D38C3}" sibTransId="{F262EF47-EB35-4B6D-B36F-67E1C695905C}"/>
    <dgm:cxn modelId="{F1FB9768-5C6B-491F-ADEF-9FD45CC38777}" type="presOf" srcId="{54051D72-E436-43A6-896D-FB45A0C60405}" destId="{55C3CECA-65CF-435A-B0EA-4D9D47BA1568}" srcOrd="0" destOrd="0" presId="urn:microsoft.com/office/officeart/2005/8/layout/chevron2"/>
    <dgm:cxn modelId="{A9F9DC3E-AD9A-4CEF-8996-E065CCC05A39}" srcId="{836CFC0B-8B9C-490D-805F-1DDFCBAEC43A}" destId="{F3588408-C5D8-4497-9BFD-E5B6D4CF023E}" srcOrd="1" destOrd="0" parTransId="{D21C420B-B35E-4DC6-BB5F-EEAF4550F67A}" sibTransId="{077EB644-73E6-4962-8E0B-F1E0D88037D4}"/>
    <dgm:cxn modelId="{5E77D4E0-2BB7-41C2-8AAA-DCA4281A2D8B}" srcId="{BCC60610-447A-405A-A487-0FF87EE8079F}" destId="{54051D72-E436-43A6-896D-FB45A0C60405}" srcOrd="0" destOrd="0" parTransId="{3F5F9618-33AE-446E-99E6-6666D4FBC424}" sibTransId="{79D6538B-E525-437F-A7B2-ADC64FEA1E09}"/>
    <dgm:cxn modelId="{C3B5AF88-F420-4F9F-A892-5C770152A964}" type="presParOf" srcId="{94D87318-B0DF-47C3-9FFC-3B3FB29DB6F3}" destId="{D31872F7-5980-423F-8285-EAFA0ED5EFFC}" srcOrd="0" destOrd="0" presId="urn:microsoft.com/office/officeart/2005/8/layout/chevron2"/>
    <dgm:cxn modelId="{5240BC2D-0F89-4BEF-B619-68D39D1FF64C}" type="presParOf" srcId="{D31872F7-5980-423F-8285-EAFA0ED5EFFC}" destId="{537701C1-FBA2-4C8A-A812-151B18E1CA7C}" srcOrd="0" destOrd="0" presId="urn:microsoft.com/office/officeart/2005/8/layout/chevron2"/>
    <dgm:cxn modelId="{25C19C60-F19C-4C0A-8858-150FCD273466}" type="presParOf" srcId="{D31872F7-5980-423F-8285-EAFA0ED5EFFC}" destId="{55C3CECA-65CF-435A-B0EA-4D9D47BA1568}" srcOrd="1" destOrd="0" presId="urn:microsoft.com/office/officeart/2005/8/layout/chevron2"/>
    <dgm:cxn modelId="{514DED44-F6F3-496D-AD22-DE4728519D30}" type="presParOf" srcId="{94D87318-B0DF-47C3-9FFC-3B3FB29DB6F3}" destId="{AA2A8032-2BA4-40E3-BD8F-4E3C36BF3371}" srcOrd="1" destOrd="0" presId="urn:microsoft.com/office/officeart/2005/8/layout/chevron2"/>
    <dgm:cxn modelId="{F100F8CC-0305-4520-9301-E38F10BC1153}" type="presParOf" srcId="{94D87318-B0DF-47C3-9FFC-3B3FB29DB6F3}" destId="{C8B59D6A-55D5-4B3A-9576-F5A09F7C38FA}" srcOrd="2" destOrd="0" presId="urn:microsoft.com/office/officeart/2005/8/layout/chevron2"/>
    <dgm:cxn modelId="{D56656EF-F885-47F3-971F-5F2C2A498A7A}" type="presParOf" srcId="{C8B59D6A-55D5-4B3A-9576-F5A09F7C38FA}" destId="{79CCD9FD-CA58-4C41-9029-726733814875}" srcOrd="0" destOrd="0" presId="urn:microsoft.com/office/officeart/2005/8/layout/chevron2"/>
    <dgm:cxn modelId="{23339ABB-4EF0-459E-B32D-B020E455B39C}" type="presParOf" srcId="{C8B59D6A-55D5-4B3A-9576-F5A09F7C38FA}" destId="{14747A1D-C69C-4010-9451-98D298AC1856}" srcOrd="1" destOrd="0" presId="urn:microsoft.com/office/officeart/2005/8/layout/chevron2"/>
    <dgm:cxn modelId="{EACB3F61-1891-4B90-AE3A-1D551E89F499}" type="presParOf" srcId="{94D87318-B0DF-47C3-9FFC-3B3FB29DB6F3}" destId="{1C2C3215-C034-453A-BE1E-2A9600C0C5D9}" srcOrd="3" destOrd="0" presId="urn:microsoft.com/office/officeart/2005/8/layout/chevron2"/>
    <dgm:cxn modelId="{B49F774F-5A88-44B2-A43D-513DA840335B}" type="presParOf" srcId="{94D87318-B0DF-47C3-9FFC-3B3FB29DB6F3}" destId="{071C72EB-D6A4-406D-ACFC-A2A3C21ACEDC}" srcOrd="4" destOrd="0" presId="urn:microsoft.com/office/officeart/2005/8/layout/chevron2"/>
    <dgm:cxn modelId="{99C21896-3650-4F1D-A2EC-96EDAA1485F3}" type="presParOf" srcId="{071C72EB-D6A4-406D-ACFC-A2A3C21ACEDC}" destId="{B67C0687-3893-4BE1-AEBF-E9547874657D}" srcOrd="0" destOrd="0" presId="urn:microsoft.com/office/officeart/2005/8/layout/chevron2"/>
    <dgm:cxn modelId="{3B717E9E-14A0-4EC9-A713-F5E422205F8B}" type="presParOf" srcId="{071C72EB-D6A4-406D-ACFC-A2A3C21ACEDC}" destId="{C39FE01C-9F6C-404A-ACDC-13BD750FB60F}" srcOrd="1" destOrd="0" presId="urn:microsoft.com/office/officeart/2005/8/layout/chevron2"/>
    <dgm:cxn modelId="{B89286E7-1E04-492A-AF3D-FE3EBEC07097}" type="presParOf" srcId="{94D87318-B0DF-47C3-9FFC-3B3FB29DB6F3}" destId="{1129EFEF-B24D-44BC-A30B-7DE490CAB195}" srcOrd="5" destOrd="0" presId="urn:microsoft.com/office/officeart/2005/8/layout/chevron2"/>
    <dgm:cxn modelId="{76C68F47-55C6-49DE-9B8E-506F7B536B31}" type="presParOf" srcId="{94D87318-B0DF-47C3-9FFC-3B3FB29DB6F3}" destId="{863DE20A-770A-4FC0-A813-BF676B873457}" srcOrd="6" destOrd="0" presId="urn:microsoft.com/office/officeart/2005/8/layout/chevron2"/>
    <dgm:cxn modelId="{F668B368-BEFE-403A-9AC2-66240FD4C538}" type="presParOf" srcId="{863DE20A-770A-4FC0-A813-BF676B873457}" destId="{DD68DB05-D7C5-4CC6-8046-EAC53B086FC6}" srcOrd="0" destOrd="0" presId="urn:microsoft.com/office/officeart/2005/8/layout/chevron2"/>
    <dgm:cxn modelId="{EAFD1ACD-F323-4C7E-A3E7-C28EA09C8BEE}" type="presParOf" srcId="{863DE20A-770A-4FC0-A813-BF676B873457}" destId="{B2BE6AC4-24D9-4C82-9403-A3435C4E2BF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701C1-FBA2-4C8A-A812-151B18E1CA7C}">
      <dsp:nvSpPr>
        <dsp:cNvPr id="0" name=""/>
        <dsp:cNvSpPr/>
      </dsp:nvSpPr>
      <dsp:spPr>
        <a:xfrm rot="5400000">
          <a:off x="-15818" y="537819"/>
          <a:ext cx="1585589" cy="7948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生管介紹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379570" y="539840"/>
        <a:ext cx="794815" cy="790774"/>
      </dsp:txXfrm>
    </dsp:sp>
    <dsp:sp modelId="{55C3CECA-65CF-435A-B0EA-4D9D47BA1568}">
      <dsp:nvSpPr>
        <dsp:cNvPr id="0" name=""/>
        <dsp:cNvSpPr/>
      </dsp:nvSpPr>
      <dsp:spPr>
        <a:xfrm rot="5400000">
          <a:off x="3807871" y="-2319582"/>
          <a:ext cx="1401603" cy="63312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800" kern="1200" dirty="0" smtClean="0">
              <a:latin typeface="Times New Roman" pitchFamily="18" charset="0"/>
              <a:cs typeface="Times New Roman" pitchFamily="18" charset="0"/>
            </a:rPr>
            <a:t>1-1 </a:t>
          </a:r>
          <a:r>
            <a:rPr lang="zh-TW" altLang="en-US" sz="2800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作業管理</a:t>
          </a:r>
          <a:endParaRPr lang="zh-TW" altLang="en-US" sz="2800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800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1-2 </a:t>
          </a:r>
          <a:r>
            <a:rPr lang="zh-TW" altLang="en-US" sz="2800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何謂作業管理</a:t>
          </a:r>
          <a:endParaRPr lang="zh-TW" altLang="en-US" sz="2800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800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1-3 </a:t>
          </a:r>
          <a:r>
            <a:rPr lang="zh-TW" altLang="en-US" sz="2800" kern="1200" dirty="0" smtClean="0">
              <a:latin typeface="標楷體" pitchFamily="65" charset="-120"/>
              <a:ea typeface="標楷體" pitchFamily="65" charset="-120"/>
            </a:rPr>
            <a:t>轉換流程</a:t>
          </a:r>
          <a:endParaRPr lang="zh-TW" altLang="en-US" sz="2800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1343049" y="213661"/>
        <a:ext cx="6262827" cy="1264761"/>
      </dsp:txXfrm>
    </dsp:sp>
    <dsp:sp modelId="{79CCD9FD-CA58-4C41-9029-726733814875}">
      <dsp:nvSpPr>
        <dsp:cNvPr id="0" name=""/>
        <dsp:cNvSpPr/>
      </dsp:nvSpPr>
      <dsp:spPr>
        <a:xfrm rot="5400000">
          <a:off x="172092" y="1823527"/>
          <a:ext cx="1209766" cy="7948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生管</a:t>
          </a:r>
          <a:endParaRPr lang="en-US" altLang="zh-TW" sz="2000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應用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379568" y="2013460"/>
        <a:ext cx="794815" cy="414951"/>
      </dsp:txXfrm>
    </dsp:sp>
    <dsp:sp modelId="{14747A1D-C69C-4010-9451-98D298AC1856}">
      <dsp:nvSpPr>
        <dsp:cNvPr id="0" name=""/>
        <dsp:cNvSpPr/>
      </dsp:nvSpPr>
      <dsp:spPr>
        <a:xfrm rot="5400000">
          <a:off x="4139651" y="-1038848"/>
          <a:ext cx="738043" cy="63312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altLang="en-US" sz="28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作業管理之漢堡爭霸賽</a:t>
          </a:r>
          <a:endParaRPr lang="zh-TW" altLang="en-US" sz="2800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1343049" y="1793782"/>
        <a:ext cx="6295220" cy="665987"/>
      </dsp:txXfrm>
    </dsp:sp>
    <dsp:sp modelId="{B67C0687-3893-4BE1-AEBF-E9547874657D}">
      <dsp:nvSpPr>
        <dsp:cNvPr id="0" name=""/>
        <dsp:cNvSpPr/>
      </dsp:nvSpPr>
      <dsp:spPr>
        <a:xfrm rot="5400000">
          <a:off x="27241" y="3155635"/>
          <a:ext cx="1405745" cy="7948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生管</a:t>
          </a:r>
          <a:endParaRPr lang="en-US" altLang="zh-TW" sz="2000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重要性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332707" y="3247578"/>
        <a:ext cx="794815" cy="610930"/>
      </dsp:txXfrm>
    </dsp:sp>
    <dsp:sp modelId="{C39FE01C-9F6C-404A-ACDC-13BD750FB60F}">
      <dsp:nvSpPr>
        <dsp:cNvPr id="0" name=""/>
        <dsp:cNvSpPr/>
      </dsp:nvSpPr>
      <dsp:spPr>
        <a:xfrm rot="5400000">
          <a:off x="3822650" y="208466"/>
          <a:ext cx="1422187" cy="63312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800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1-4 </a:t>
          </a:r>
          <a:r>
            <a:rPr lang="zh-TW" altLang="en-US" sz="2800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作業管理在組織中定位</a:t>
          </a:r>
          <a:endParaRPr lang="zh-TW" altLang="en-US" sz="2800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800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1-5 </a:t>
          </a:r>
          <a:r>
            <a:rPr lang="zh-TW" altLang="en-US" sz="2800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服務作業</a:t>
          </a:r>
          <a:endParaRPr lang="zh-TW" altLang="en-US" sz="2800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800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1-6 </a:t>
          </a:r>
          <a:r>
            <a:rPr lang="zh-TW" altLang="en-US" sz="2800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作業的重要性</a:t>
          </a:r>
          <a:endParaRPr lang="zh-TW" altLang="en-US" sz="2800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 rot="-5400000">
        <a:off x="1368120" y="2732422"/>
        <a:ext cx="6261823" cy="1283337"/>
      </dsp:txXfrm>
    </dsp:sp>
    <dsp:sp modelId="{DD68DB05-D7C5-4CC6-8046-EAC53B086FC6}">
      <dsp:nvSpPr>
        <dsp:cNvPr id="0" name=""/>
        <dsp:cNvSpPr/>
      </dsp:nvSpPr>
      <dsp:spPr>
        <a:xfrm rot="5400000">
          <a:off x="225401" y="4431338"/>
          <a:ext cx="1135451" cy="8661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當代</a:t>
          </a:r>
          <a:endParaRPr lang="en-US" altLang="zh-TW" sz="2000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生管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360040" y="4729786"/>
        <a:ext cx="866174" cy="269277"/>
      </dsp:txXfrm>
    </dsp:sp>
    <dsp:sp modelId="{B2BE6AC4-24D9-4C82-9403-A3435C4E2BFE}">
      <dsp:nvSpPr>
        <dsp:cNvPr id="0" name=""/>
        <dsp:cNvSpPr/>
      </dsp:nvSpPr>
      <dsp:spPr>
        <a:xfrm rot="5400000">
          <a:off x="4092242" y="1614088"/>
          <a:ext cx="830903" cy="63312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800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1-7 </a:t>
          </a:r>
          <a:r>
            <a:rPr lang="zh-TW" altLang="en-US" sz="2800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作業管理的發展史</a:t>
          </a:r>
          <a:endParaRPr lang="zh-TW" altLang="en-US" sz="2800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800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1-8 </a:t>
          </a:r>
          <a:r>
            <a:rPr lang="zh-TW" altLang="en-US" sz="2800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作業管理當前議題</a:t>
          </a:r>
          <a:endParaRPr lang="zh-TW" altLang="en-US" sz="2800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 rot="-5400000">
        <a:off x="1342070" y="4404822"/>
        <a:ext cx="6290687" cy="749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1C7BA-5BD2-492E-9F66-67A4A5B4B9DD}" type="datetimeFigureOut">
              <a:rPr lang="zh-TW" altLang="en-US" smtClean="0"/>
              <a:t>2012/9/23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46C96-603E-401A-BB4D-E8ABECE6C2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3060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dirty="0" smtClean="0"/>
              <a:t>從模擬漢堡製作過程中，讓各組體會作業管理的意義</a:t>
            </a:r>
            <a:endParaRPr kumimoji="1" lang="en-US" altLang="zh-TW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dirty="0" smtClean="0"/>
              <a:t>在本遊戲中，系統為「漢堡生產線」，而輸出是「快速且符合規格要求的漢堡」</a:t>
            </a:r>
            <a:endParaRPr kumimoji="1" lang="en-US" altLang="zh-TW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dirty="0" smtClean="0"/>
              <a:t>也就是說，不僅要在短時間製作最多的漢堡，漢堡還必須符合規格要求才行。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93122-05B4-4A49-8487-C0437909E878}" type="slidenum">
              <a:rPr kumimoji="1" lang="zh-TW" altLang="en-US" smtClean="0"/>
              <a:pPr/>
              <a:t>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02019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作業的細節</a:t>
            </a:r>
            <a:endParaRPr lang="en-US" altLang="zh-TW" dirty="0" smtClean="0"/>
          </a:p>
          <a:p>
            <a:r>
              <a:rPr lang="zh-TW" altLang="en-US" dirty="0" smtClean="0"/>
              <a:t>發揮綜效</a:t>
            </a:r>
            <a:endParaRPr lang="en-US" altLang="zh-TW" dirty="0" smtClean="0"/>
          </a:p>
          <a:p>
            <a:r>
              <a:rPr lang="zh-TW" altLang="en-US" dirty="0" smtClean="0"/>
              <a:t>很多東西都有立即性</a:t>
            </a:r>
            <a:r>
              <a:rPr lang="en-US" altLang="zh-TW" dirty="0" smtClean="0"/>
              <a:t>,</a:t>
            </a:r>
            <a:r>
              <a:rPr lang="zh-TW" altLang="en-US" dirty="0" smtClean="0"/>
              <a:t> 但往往忽略細節</a:t>
            </a:r>
            <a:endParaRPr lang="en-US" altLang="zh-TW" dirty="0" smtClean="0"/>
          </a:p>
          <a:p>
            <a:r>
              <a:rPr lang="zh-TW" altLang="en-US" dirty="0" smtClean="0"/>
              <a:t>不只單一部門</a:t>
            </a:r>
            <a:r>
              <a:rPr lang="en-US" altLang="zh-TW" dirty="0" smtClean="0"/>
              <a:t>, </a:t>
            </a:r>
            <a:r>
              <a:rPr lang="zh-TW" altLang="en-US" dirty="0" smtClean="0"/>
              <a:t>也要和其他部門一起合作</a:t>
            </a:r>
            <a:r>
              <a:rPr lang="en-US" altLang="zh-TW" dirty="0" smtClean="0"/>
              <a:t>,</a:t>
            </a:r>
            <a:r>
              <a:rPr lang="zh-TW" altLang="en-US" dirty="0" smtClean="0"/>
              <a:t> 開創出新的作業方式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BA15C-0E2B-4C7C-A07E-D781877B3A0F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E8EBB1-2E46-4A4F-913D-4B55A38A3F2D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altLang="zh-TW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smtClean="0"/>
              <a:t>p257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A541-39D1-46DC-8F86-EEBF904DD36A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FF5382-7265-404A-B73C-5C7852BC96B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A541-39D1-46DC-8F86-EEBF904DD36A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5382-7265-404A-B73C-5C7852BC96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CFF5382-7265-404A-B73C-5C7852BC96B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A541-39D1-46DC-8F86-EEBF904DD36A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A541-39D1-46DC-8F86-EEBF904DD36A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CFF5382-7265-404A-B73C-5C7852BC96B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A541-39D1-46DC-8F86-EEBF904DD36A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FF5382-7265-404A-B73C-5C7852BC96B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9DCA541-39D1-46DC-8F86-EEBF904DD36A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5382-7265-404A-B73C-5C7852BC96B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A541-39D1-46DC-8F86-EEBF904DD36A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CFF5382-7265-404A-B73C-5C7852BC96B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A541-39D1-46DC-8F86-EEBF904DD36A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CFF5382-7265-404A-B73C-5C7852BC96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A541-39D1-46DC-8F86-EEBF904DD36A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FF5382-7265-404A-B73C-5C7852BC96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FF5382-7265-404A-B73C-5C7852BC96B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A541-39D1-46DC-8F86-EEBF904DD36A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CFF5382-7265-404A-B73C-5C7852BC96B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9DCA541-39D1-46DC-8F86-EEBF904DD36A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9DCA541-39D1-46DC-8F86-EEBF904DD36A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FF5382-7265-404A-B73C-5C7852BC96B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789040"/>
            <a:ext cx="6400800" cy="2520280"/>
          </a:xfrm>
        </p:spPr>
        <p:txBody>
          <a:bodyPr>
            <a:noAutofit/>
          </a:bodyPr>
          <a:lstStyle/>
          <a:p>
            <a:pPr algn="l"/>
            <a:r>
              <a:rPr lang="zh-TW" altLang="en-US" sz="24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指導教授：盧淵源 教授</a:t>
            </a:r>
            <a:endParaRPr lang="en-US" altLang="zh-TW" sz="2400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l"/>
            <a:r>
              <a:rPr lang="zh-TW" altLang="en-US" sz="20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    第一組</a:t>
            </a:r>
            <a:endParaRPr lang="en-US" altLang="zh-TW" sz="2000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l"/>
            <a:r>
              <a:rPr lang="zh-TW" altLang="en-US" sz="20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    企碩二甲 </a:t>
            </a:r>
            <a:r>
              <a:rPr lang="en-US" altLang="zh-TW" sz="20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M004011001 </a:t>
            </a:r>
            <a:r>
              <a:rPr lang="zh-TW" altLang="en-US" sz="20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王安妮</a:t>
            </a:r>
            <a:endParaRPr lang="en-US" altLang="zh-TW" sz="2000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l"/>
            <a:r>
              <a:rPr lang="zh-TW" altLang="en-US" sz="20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    企碩二甲 </a:t>
            </a:r>
            <a:r>
              <a:rPr lang="en-US" altLang="zh-TW" sz="20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M004011021</a:t>
            </a:r>
            <a:r>
              <a:rPr lang="zh-TW" altLang="en-US" sz="20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2000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丘博</a:t>
            </a:r>
            <a:r>
              <a:rPr lang="zh-TW" altLang="en-US" sz="20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仁</a:t>
            </a:r>
            <a:endParaRPr lang="en-US" altLang="zh-TW" sz="2000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l"/>
            <a:r>
              <a:rPr lang="zh-TW" altLang="en-US" sz="20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    企碩二甲 </a:t>
            </a:r>
            <a:r>
              <a:rPr lang="en-US" altLang="zh-TW" sz="20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M004011028</a:t>
            </a:r>
            <a:r>
              <a:rPr lang="zh-TW" altLang="en-US" sz="20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林昱婷</a:t>
            </a:r>
            <a:endParaRPr lang="en-US" altLang="zh-TW" sz="2000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l"/>
            <a:r>
              <a:rPr lang="zh-TW" altLang="en-US" sz="20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    企碩二甲 </a:t>
            </a:r>
            <a:r>
              <a:rPr lang="en-US" altLang="zh-TW" sz="20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M004011031</a:t>
            </a:r>
            <a:r>
              <a:rPr lang="zh-TW" altLang="en-US" sz="20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吳亭錚</a:t>
            </a:r>
            <a:endParaRPr lang="en-US" altLang="zh-TW" sz="2000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l"/>
            <a:r>
              <a:rPr lang="zh-TW" altLang="en-US" sz="20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    企碩二乙 </a:t>
            </a:r>
            <a:r>
              <a:rPr lang="en-US" altLang="zh-TW" sz="20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M004012032 </a:t>
            </a:r>
            <a:r>
              <a:rPr lang="zh-TW" altLang="en-US" sz="20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徐慧雅</a:t>
            </a:r>
            <a:endParaRPr lang="en-US" altLang="zh-TW" sz="2000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l"/>
            <a:endParaRPr lang="zh-TW" altLang="en-US" sz="2000" dirty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2043658"/>
          </a:xfrm>
        </p:spPr>
        <p:txBody>
          <a:bodyPr>
            <a:noAutofit/>
          </a:bodyPr>
          <a:lstStyle/>
          <a:p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生產與作業管理</a:t>
            </a:r>
            <a:r>
              <a:rPr lang="en-US" altLang="zh-TW" sz="48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8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第一章 作業管理領域導論</a:t>
            </a:r>
            <a:r>
              <a:rPr lang="en-US" altLang="zh-TW" sz="48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800" b="1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sz="48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zh-TW" altLang="en-US" sz="4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遊戲規則</a:t>
            </a:r>
            <a:endParaRPr kumimoji="1" lang="zh-TW" altLang="en-US" sz="44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kumimoji="1" lang="zh-TW" altLang="en-US" sz="28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以座位區塊為一組，每組</a:t>
            </a:r>
            <a:r>
              <a:rPr kumimoji="1" lang="en-US" altLang="zh-TW" sz="28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4-5</a:t>
            </a:r>
            <a:r>
              <a:rPr kumimoji="1" lang="zh-TW" altLang="en-US" sz="28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</a:t>
            </a:r>
            <a:endParaRPr kumimoji="1" lang="en-US" altLang="zh-TW" sz="2800" b="1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zh-TW" altLang="en-US" sz="28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每組必須在規定時間</a:t>
            </a:r>
            <a:r>
              <a:rPr kumimoji="1" lang="en-US" altLang="zh-TW" sz="28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</a:t>
            </a:r>
            <a:r>
              <a:rPr kumimoji="1" lang="zh-TW" altLang="en-US" sz="28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分鐘</a:t>
            </a:r>
            <a:r>
              <a:rPr kumimoji="1" lang="zh-TW" altLang="en-US" sz="28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內，盡可能做出最大量的漢堡</a:t>
            </a:r>
            <a:endParaRPr kumimoji="1" lang="en-US" altLang="zh-TW" sz="2800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zh-TW" altLang="en-US" sz="28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有問題請在遊戲說明時提出，遊戲開始時</a:t>
            </a:r>
            <a:r>
              <a:rPr kumimoji="1" lang="zh-TW" altLang="en-US" sz="28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不得暫停</a:t>
            </a:r>
            <a:endParaRPr kumimoji="1" lang="en-US" altLang="zh-TW" sz="2800" b="1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672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zh-TW" altLang="en-US" sz="4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漢堡製作過程</a:t>
            </a:r>
            <a:endParaRPr kumimoji="1" lang="zh-TW" altLang="en-US" sz="44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漢堡包含「漢堡肉」、「生菜」、「肉片」、「外包裝」</a:t>
            </a:r>
            <a:endParaRPr kumimoji="1" lang="en-US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endParaRPr kumimoji="1" lang="en-US" altLang="zh-TW" dirty="0" smtClean="0">
              <a:solidFill>
                <a:srgbClr val="002060"/>
              </a:solidFill>
            </a:endParaRPr>
          </a:p>
          <a:p>
            <a:r>
              <a:rPr kumimoji="1"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「漢堡肉」以</a:t>
            </a:r>
            <a:r>
              <a:rPr kumimoji="1" lang="en-US" altLang="zh-TW" sz="28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B5</a:t>
            </a:r>
            <a:r>
              <a:rPr kumimoji="1"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白紙代替</a:t>
            </a:r>
            <a:endParaRPr kumimoji="1" lang="en-US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endParaRPr kumimoji="1" lang="en-US" altLang="zh-TW" dirty="0" smtClean="0"/>
          </a:p>
          <a:p>
            <a:r>
              <a:rPr kumimoji="1"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「生菜」為綠色貼紙</a:t>
            </a:r>
            <a:endParaRPr kumimoji="1" lang="en-US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endParaRPr kumimoji="1" lang="en-US" altLang="zh-TW" dirty="0" smtClean="0"/>
          </a:p>
          <a:p>
            <a:r>
              <a:rPr kumimoji="1"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「肉片」為紅色貼紙</a:t>
            </a:r>
            <a:endParaRPr kumimoji="1" lang="en-US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endParaRPr kumimoji="1" lang="en-US" altLang="zh-TW" dirty="0" smtClean="0"/>
          </a:p>
          <a:p>
            <a:r>
              <a:rPr kumimoji="1"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「外包裝」為黃色笑臉</a:t>
            </a:r>
            <a:endParaRPr kumimoji="1" lang="en-US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endParaRPr kumimoji="1" lang="zh-TW" altLang="en-US" dirty="0"/>
          </a:p>
        </p:txBody>
      </p:sp>
      <p:pic>
        <p:nvPicPr>
          <p:cNvPr id="6" name="圖片 5" descr="7920417087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57" t="66667" r="25000" b="21083"/>
          <a:stretch/>
        </p:blipFill>
        <p:spPr>
          <a:xfrm>
            <a:off x="4211960" y="4581128"/>
            <a:ext cx="640678" cy="586152"/>
          </a:xfrm>
          <a:prstGeom prst="rect">
            <a:avLst/>
          </a:prstGeom>
        </p:spPr>
      </p:pic>
      <p:pic>
        <p:nvPicPr>
          <p:cNvPr id="7" name="圖片 6" descr="7920398741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6" t="15101" r="64210" b="64528"/>
          <a:stretch/>
        </p:blipFill>
        <p:spPr>
          <a:xfrm rot="5400000">
            <a:off x="4371629" y="5357563"/>
            <a:ext cx="864096" cy="895403"/>
          </a:xfrm>
          <a:prstGeom prst="rect">
            <a:avLst/>
          </a:prstGeom>
        </p:spPr>
      </p:pic>
      <p:pic>
        <p:nvPicPr>
          <p:cNvPr id="8" name="圖片 7" descr="20120921_192037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2" t="87178" r="72601" b="6553"/>
          <a:stretch/>
        </p:blipFill>
        <p:spPr>
          <a:xfrm>
            <a:off x="4139952" y="3356992"/>
            <a:ext cx="80190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0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zh-TW" altLang="en-US" sz="4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漢堡製作過程 </a:t>
            </a:r>
            <a:r>
              <a:rPr kumimoji="1" lang="en-US" altLang="zh-TW" sz="44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Step1</a:t>
            </a:r>
            <a:endParaRPr kumimoji="1" lang="zh-TW" altLang="en-US" sz="4400" dirty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1560" y="5805264"/>
            <a:ext cx="8229600" cy="860115"/>
          </a:xfrm>
        </p:spPr>
        <p:txBody>
          <a:bodyPr>
            <a:normAutofit/>
          </a:bodyPr>
          <a:lstStyle/>
          <a:p>
            <a:r>
              <a:rPr kumimoji="1"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漢堡肉</a:t>
            </a:r>
            <a:r>
              <a:rPr kumimoji="1"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</a:t>
            </a:r>
            <a:r>
              <a:rPr kumimoji="1" lang="zh-TW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</a:t>
            </a:r>
            <a:r>
              <a:rPr kumimoji="1"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5白紙（所發材料的</a:t>
            </a:r>
            <a:r>
              <a:rPr kumimoji="1"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1/4</a:t>
            </a:r>
            <a:r>
              <a:rPr kumimoji="1"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kumimoji="1" lang="zh-TW" altLang="en-US" sz="28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5" name="圖片 4" descr="20120923_0901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556792"/>
            <a:ext cx="5688632" cy="426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5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zh-TW" altLang="en-US" sz="4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漢堡製作過程 </a:t>
            </a:r>
            <a:r>
              <a:rPr kumimoji="1" lang="en-US" altLang="zh-TW" sz="44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Step2</a:t>
            </a:r>
            <a:endParaRPr kumimoji="1"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5517232"/>
            <a:ext cx="8229600" cy="860115"/>
          </a:xfrm>
        </p:spPr>
        <p:txBody>
          <a:bodyPr>
            <a:noAutofit/>
          </a:bodyPr>
          <a:lstStyle/>
          <a:p>
            <a:r>
              <a:rPr kumimoji="1"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B5</a:t>
            </a:r>
            <a:r>
              <a:rPr kumimoji="1"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紙向左對摺</a:t>
            </a:r>
            <a:endParaRPr kumimoji="1" lang="en-US" altLang="zh-TW" sz="28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kumimoji="1"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兩張紙完全重疊</a:t>
            </a:r>
            <a:endParaRPr kumimoji="1" lang="zh-TW" altLang="en-US" sz="28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47345" y="1885203"/>
            <a:ext cx="2953270" cy="31185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232134" y="1865665"/>
            <a:ext cx="2953270" cy="31185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7" name="圖片 6" descr="20120923_0901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556792"/>
            <a:ext cx="5040560" cy="37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zh-TW" altLang="en-US" sz="4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漢堡製作過程 </a:t>
            </a:r>
            <a:r>
              <a:rPr kumimoji="1" lang="en-US" altLang="zh-TW" sz="44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Step3</a:t>
            </a:r>
            <a:endParaRPr kumimoji="1"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51520" y="5517232"/>
            <a:ext cx="8229600" cy="860115"/>
          </a:xfrm>
        </p:spPr>
        <p:txBody>
          <a:bodyPr>
            <a:noAutofit/>
          </a:bodyPr>
          <a:lstStyle/>
          <a:p>
            <a:r>
              <a:rPr kumimoji="1" lang="zh-TW" altLang="en-US" sz="2800" b="1" dirty="0" smtClean="0">
                <a:latin typeface="標楷體" pitchFamily="65" charset="-120"/>
                <a:ea typeface="標楷體" pitchFamily="65" charset="-120"/>
              </a:rPr>
              <a:t>放上生菜</a:t>
            </a:r>
            <a:r>
              <a:rPr kumimoji="1" lang="en-US" altLang="zh-TW" sz="28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kumimoji="1" lang="zh-TW" altLang="en-US" sz="2800" b="1" dirty="0" smtClean="0">
                <a:latin typeface="標楷體" pitchFamily="65" charset="-120"/>
                <a:ea typeface="標楷體" pitchFamily="65" charset="-120"/>
              </a:rPr>
              <a:t>綠色貼紙</a:t>
            </a:r>
            <a:endParaRPr kumimoji="1"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kumimoji="1" lang="zh-TW" altLang="en-US" sz="2800" b="1" dirty="0" smtClean="0">
                <a:latin typeface="標楷體" pitchFamily="65" charset="-120"/>
                <a:ea typeface="標楷體" pitchFamily="65" charset="-120"/>
              </a:rPr>
              <a:t>貼紙需與紙的兩邊切齊</a:t>
            </a:r>
            <a:endParaRPr kumimoji="1"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02826" y="1904741"/>
            <a:ext cx="2894655" cy="31185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3202826" y="4513386"/>
            <a:ext cx="410307" cy="470825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6" name="圖片 5" descr="20120923_0902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484784"/>
            <a:ext cx="5400600" cy="388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zh-TW" altLang="en-US" sz="4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漢堡製作過程 </a:t>
            </a:r>
            <a:r>
              <a:rPr kumimoji="1" lang="en-US" altLang="zh-TW" sz="44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Step</a:t>
            </a:r>
            <a:r>
              <a:rPr kumimoji="1" lang="zh-TW" altLang="zh-TW" sz="4400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</a:t>
            </a:r>
            <a:endParaRPr kumimoji="1" lang="zh-TW" altLang="en-US" sz="4400" dirty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51520" y="5517232"/>
            <a:ext cx="8229600" cy="860115"/>
          </a:xfrm>
        </p:spPr>
        <p:txBody>
          <a:bodyPr>
            <a:noAutofit/>
          </a:bodyPr>
          <a:lstStyle/>
          <a:p>
            <a:r>
              <a:rPr kumimoji="1" lang="zh-TW" altLang="en-US" sz="2800" b="1" dirty="0" smtClean="0">
                <a:latin typeface="標楷體" pitchFamily="65" charset="-120"/>
                <a:ea typeface="標楷體" pitchFamily="65" charset="-120"/>
              </a:rPr>
              <a:t>紙往下對摺</a:t>
            </a:r>
            <a:endParaRPr kumimoji="1"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r>
              <a:rPr kumimoji="1" lang="zh-TW" altLang="en-US" sz="2800" b="1" dirty="0">
                <a:latin typeface="標楷體" pitchFamily="65" charset="-120"/>
                <a:ea typeface="標楷體" pitchFamily="65" charset="-120"/>
              </a:rPr>
              <a:t>兩張紙完全重疊</a:t>
            </a:r>
          </a:p>
        </p:txBody>
      </p:sp>
      <p:pic>
        <p:nvPicPr>
          <p:cNvPr id="7" name="圖片 6" descr="20120923_1015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628800"/>
            <a:ext cx="4932040" cy="36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2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202826" y="3264826"/>
            <a:ext cx="2894655" cy="1564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zh-TW" altLang="en-US" sz="44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漢堡製作過程 </a:t>
            </a:r>
            <a:r>
              <a:rPr kumimoji="1" lang="en-US" altLang="zh-TW" sz="44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Step</a:t>
            </a:r>
            <a:r>
              <a:rPr kumimoji="1" lang="zh-TW" altLang="zh-TW" sz="4400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</a:t>
            </a:r>
            <a:endParaRPr kumimoji="1" lang="zh-TW" altLang="en-US" sz="4400" dirty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5517232"/>
            <a:ext cx="8229600" cy="860115"/>
          </a:xfrm>
        </p:spPr>
        <p:txBody>
          <a:bodyPr>
            <a:noAutofit/>
          </a:bodyPr>
          <a:lstStyle/>
          <a:p>
            <a:r>
              <a:rPr kumimoji="1" lang="zh-TW" altLang="en-US" sz="2800" b="1" dirty="0" smtClean="0">
                <a:latin typeface="標楷體" pitchFamily="65" charset="-120"/>
                <a:ea typeface="標楷體" pitchFamily="65" charset="-120"/>
              </a:rPr>
              <a:t>放上肉片</a:t>
            </a:r>
            <a:r>
              <a:rPr kumimoji="1" lang="en-US" altLang="zh-TW" sz="28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kumimoji="1" lang="zh-TW" altLang="en-US" sz="2800" b="1" dirty="0" smtClean="0">
                <a:latin typeface="標楷體" pitchFamily="65" charset="-120"/>
                <a:ea typeface="標楷體" pitchFamily="65" charset="-120"/>
              </a:rPr>
              <a:t>紅色貼紙</a:t>
            </a:r>
            <a:endParaRPr kumimoji="1"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kumimoji="1" lang="zh-TW" altLang="en-US" sz="2800" b="1" dirty="0" smtClean="0">
                <a:latin typeface="標楷體" pitchFamily="65" charset="-120"/>
                <a:ea typeface="標楷體" pitchFamily="65" charset="-120"/>
              </a:rPr>
              <a:t>位置需與紙的兩邊切齊</a:t>
            </a:r>
            <a:endParaRPr kumimoji="1"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5667636" y="3284364"/>
            <a:ext cx="410307" cy="47082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7" name="圖片 6" descr="20120923_0903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556792"/>
            <a:ext cx="5088565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zh-TW" altLang="en-US" sz="44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漢堡製作過程 </a:t>
            </a:r>
            <a:r>
              <a:rPr kumimoji="1" lang="en-US" altLang="zh-TW" sz="44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Step</a:t>
            </a:r>
            <a:r>
              <a:rPr kumimoji="1" lang="zh-TW" altLang="zh-TW" sz="4400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</a:t>
            </a:r>
            <a:endParaRPr kumimoji="1" lang="zh-TW" altLang="en-US" sz="4400" dirty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5517232"/>
            <a:ext cx="8229600" cy="860115"/>
          </a:xfrm>
        </p:spPr>
        <p:txBody>
          <a:bodyPr>
            <a:normAutofit fontScale="92500" lnSpcReduction="20000"/>
          </a:bodyPr>
          <a:lstStyle/>
          <a:p>
            <a:r>
              <a:rPr kumimoji="1" lang="zh-TW" altLang="en-US" sz="3000" b="1" dirty="0">
                <a:latin typeface="標楷體" pitchFamily="65" charset="-120"/>
                <a:ea typeface="標楷體" pitchFamily="65" charset="-120"/>
              </a:rPr>
              <a:t>紙往左對摺</a:t>
            </a:r>
            <a:endParaRPr kumimoji="1" lang="en-US" altLang="zh-TW" sz="3000" b="1" dirty="0">
              <a:latin typeface="標楷體" pitchFamily="65" charset="-120"/>
              <a:ea typeface="標楷體" pitchFamily="65" charset="-120"/>
            </a:endParaRPr>
          </a:p>
          <a:p>
            <a:r>
              <a:rPr kumimoji="1" lang="zh-TW" altLang="en-US" sz="3000" b="1" dirty="0">
                <a:latin typeface="標楷體" pitchFamily="65" charset="-120"/>
                <a:ea typeface="標楷體" pitchFamily="65" charset="-120"/>
              </a:rPr>
              <a:t>兩張紙完全重疊</a:t>
            </a:r>
          </a:p>
          <a:p>
            <a:endParaRPr kumimoji="1"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671749" y="2714893"/>
            <a:ext cx="1448809" cy="15259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5" name="圖片 4" descr="20120923_0905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9" y="1340769"/>
            <a:ext cx="5400600" cy="40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1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zh-TW" altLang="en-US" sz="44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漢堡製作過程 </a:t>
            </a:r>
            <a:r>
              <a:rPr kumimoji="1" lang="en-US" altLang="zh-TW" sz="44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Step</a:t>
            </a:r>
            <a:r>
              <a:rPr kumimoji="1" lang="zh-TW" altLang="zh-TW" sz="4400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</a:t>
            </a:r>
            <a:endParaRPr kumimoji="1" lang="zh-TW" altLang="en-US" sz="4400" dirty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5517232"/>
            <a:ext cx="8229600" cy="860115"/>
          </a:xfrm>
        </p:spPr>
        <p:txBody>
          <a:bodyPr>
            <a:normAutofit fontScale="92500" lnSpcReduction="20000"/>
          </a:bodyPr>
          <a:lstStyle/>
          <a:p>
            <a:r>
              <a:rPr kumimoji="1" lang="zh-TW" altLang="en-US" sz="3000" b="1" dirty="0" smtClean="0">
                <a:latin typeface="標楷體" pitchFamily="65" charset="-120"/>
                <a:ea typeface="標楷體" pitchFamily="65" charset="-120"/>
              </a:rPr>
              <a:t>放上外包裝</a:t>
            </a:r>
            <a:r>
              <a:rPr kumimoji="1" lang="en-US" altLang="zh-TW" sz="30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kumimoji="1" lang="zh-TW" altLang="en-US" sz="3000" b="1" dirty="0" smtClean="0">
                <a:latin typeface="標楷體" pitchFamily="65" charset="-120"/>
                <a:ea typeface="標楷體" pitchFamily="65" charset="-120"/>
              </a:rPr>
              <a:t>黃色笑臉</a:t>
            </a:r>
            <a:r>
              <a:rPr kumimoji="1" lang="en-US" altLang="zh-TW" sz="30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kumimoji="1" lang="zh-TW" altLang="en-US" sz="3000" b="1" dirty="0" smtClean="0">
                <a:latin typeface="標楷體" pitchFamily="65" charset="-120"/>
                <a:ea typeface="標楷體" pitchFamily="65" charset="-120"/>
              </a:rPr>
              <a:t>紙張開口朝下</a:t>
            </a:r>
            <a:r>
              <a:rPr kumimoji="1" lang="en-US" altLang="zh-TW" sz="3000" b="1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kumimoji="1" lang="zh-TW" altLang="en-US" sz="3000" b="1" dirty="0" smtClean="0">
                <a:latin typeface="標楷體" pitchFamily="65" charset="-120"/>
                <a:ea typeface="標楷體" pitchFamily="65" charset="-120"/>
              </a:rPr>
              <a:t>位置於正中央</a:t>
            </a:r>
            <a:endParaRPr kumimoji="1" lang="en-US" altLang="zh-TW" sz="3000" b="1" dirty="0" smtClean="0">
              <a:latin typeface="標楷體" pitchFamily="65" charset="-120"/>
              <a:ea typeface="標楷體" pitchFamily="65" charset="-120"/>
            </a:endParaRPr>
          </a:p>
          <a:p>
            <a:endParaRPr kumimoji="1"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671749" y="2714893"/>
            <a:ext cx="1448809" cy="15259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" name="笑臉 3"/>
          <p:cNvSpPr/>
          <p:nvPr/>
        </p:nvSpPr>
        <p:spPr>
          <a:xfrm>
            <a:off x="4161692" y="3262923"/>
            <a:ext cx="508000" cy="508000"/>
          </a:xfrm>
          <a:prstGeom prst="smileyFac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7" name="圖片 6" descr="20120923_0905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484784"/>
            <a:ext cx="518457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1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子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752600"/>
          </a:xfrm>
        </p:spPr>
        <p:txBody>
          <a:bodyPr>
            <a:normAutofit/>
          </a:bodyPr>
          <a:lstStyle/>
          <a:p>
            <a:r>
              <a:rPr kumimoji="1" lang="zh-TW" altLang="en-US" sz="8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剩下兩分鐘</a:t>
            </a:r>
            <a:endParaRPr kumimoji="1" lang="zh-TW" altLang="en-US" sz="8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966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Agenda</a:t>
            </a:r>
            <a:endParaRPr lang="zh-TW" altLang="en-US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847697446"/>
              </p:ext>
            </p:extLst>
          </p:nvPr>
        </p:nvGraphicFramePr>
        <p:xfrm>
          <a:off x="539552" y="1425848"/>
          <a:ext cx="7920880" cy="5432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97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子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752600"/>
          </a:xfrm>
        </p:spPr>
        <p:txBody>
          <a:bodyPr>
            <a:normAutofit/>
          </a:bodyPr>
          <a:lstStyle/>
          <a:p>
            <a:r>
              <a:rPr kumimoji="1" lang="zh-TW" altLang="en-US" sz="8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剩下一分鐘</a:t>
            </a:r>
            <a:endParaRPr kumimoji="1" lang="zh-TW" altLang="en-US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44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子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755576" y="3501008"/>
            <a:ext cx="7772400" cy="1752600"/>
          </a:xfrm>
        </p:spPr>
        <p:txBody>
          <a:bodyPr>
            <a:normAutofit/>
          </a:bodyPr>
          <a:lstStyle/>
          <a:p>
            <a:r>
              <a:rPr kumimoji="1" lang="zh-TW" altLang="en-US" sz="8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剩下三十秒</a:t>
            </a:r>
            <a:endParaRPr kumimoji="1" lang="zh-TW" altLang="en-US" sz="88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544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子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752600"/>
          </a:xfrm>
        </p:spPr>
        <p:txBody>
          <a:bodyPr>
            <a:normAutofit/>
          </a:bodyPr>
          <a:lstStyle/>
          <a:p>
            <a:r>
              <a:rPr kumimoji="1" lang="zh-TW" altLang="en-US" sz="9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結束！</a:t>
            </a:r>
            <a:endParaRPr kumimoji="1" lang="zh-TW" altLang="en-US" sz="9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544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檢查標準</a:t>
            </a:r>
            <a:endParaRPr lang="zh-TW" altLang="en-US" sz="4400" dirty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283968" y="1484784"/>
            <a:ext cx="446449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● 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每隊請派</a:t>
            </a:r>
            <a:r>
              <a:rPr lang="en-US" altLang="zh-TW" sz="2400" b="1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位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檢查員去下一組 </a:t>
            </a:r>
            <a:endParaRPr lang="en-US" altLang="zh-TW" sz="24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檢查</a:t>
            </a:r>
            <a:endParaRPr lang="en-US" altLang="zh-TW" sz="24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●  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一張 </a:t>
            </a:r>
            <a:endParaRPr lang="en-US" altLang="zh-TW" sz="24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/>
              <a:t> </a:t>
            </a:r>
            <a:endParaRPr lang="en-US" altLang="zh-TW" sz="2800" dirty="0" smtClean="0"/>
          </a:p>
          <a:p>
            <a:r>
              <a:rPr lang="zh-TW" altLang="en-US" sz="2800" dirty="0" smtClean="0"/>
              <a:t>  </a:t>
            </a:r>
            <a:r>
              <a:rPr lang="zh-TW" altLang="en-US" sz="2800" dirty="0" smtClean="0">
                <a:solidFill>
                  <a:srgbClr val="002060"/>
                </a:solidFill>
              </a:rPr>
              <a:t> 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一張</a:t>
            </a:r>
            <a:r>
              <a:rPr lang="zh-TW" altLang="en-US" sz="2400" dirty="0" smtClean="0">
                <a:solidFill>
                  <a:srgbClr val="002060"/>
                </a:solidFill>
              </a:rPr>
              <a:t> </a:t>
            </a:r>
            <a:endParaRPr lang="en-US" altLang="zh-TW" sz="2400" dirty="0" smtClean="0">
              <a:solidFill>
                <a:srgbClr val="002060"/>
              </a:solidFill>
            </a:endParaRPr>
          </a:p>
          <a:p>
            <a:r>
              <a:rPr lang="zh-TW" altLang="en-US" sz="2800" b="1" dirty="0" smtClean="0">
                <a:solidFill>
                  <a:srgbClr val="FF0000"/>
                </a:solidFill>
              </a:rPr>
              <a:t>   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r>
              <a:rPr lang="zh-TW" altLang="en-US" sz="2800" b="1" dirty="0" smtClean="0">
                <a:solidFill>
                  <a:srgbClr val="FF0000"/>
                </a:solidFill>
              </a:rPr>
              <a:t> 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一張</a:t>
            </a:r>
            <a:endParaRPr lang="en-US" altLang="zh-TW" sz="24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400" dirty="0"/>
          </a:p>
          <a:p>
            <a:r>
              <a:rPr lang="zh-TW" altLang="en-US" sz="1400" dirty="0" smtClean="0"/>
              <a:t>●</a:t>
            </a:r>
            <a:r>
              <a:rPr lang="zh-TW" altLang="en-US" sz="1400" dirty="0" smtClean="0">
                <a:solidFill>
                  <a:srgbClr val="002060"/>
                </a:solidFill>
              </a:rPr>
              <a:t> 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綠色與紅色貼紙是否有與紙兩</a:t>
            </a:r>
            <a:endParaRPr lang="en-US" altLang="zh-TW" sz="24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邊切齊</a:t>
            </a:r>
            <a:endParaRPr lang="en-US" altLang="zh-TW" sz="24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400" dirty="0" smtClean="0"/>
              <a:t>●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黃色微笑貼紙需要貼正，檢查 </a:t>
            </a:r>
            <a:endParaRPr lang="en-US" altLang="zh-TW" sz="24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是否歪掉</a:t>
            </a:r>
            <a:endParaRPr lang="en-US" altLang="zh-TW" sz="24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/>
          </a:p>
          <a:p>
            <a:r>
              <a:rPr lang="zh-TW" altLang="en-US" sz="1400" dirty="0" smtClean="0"/>
              <a:t> </a:t>
            </a:r>
            <a:endParaRPr lang="zh-TW" altLang="en-US" sz="1400" dirty="0"/>
          </a:p>
        </p:txBody>
      </p:sp>
      <p:pic>
        <p:nvPicPr>
          <p:cNvPr id="6" name="圖片 5" descr="20120921_192037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2" t="87178" r="72601" b="6553"/>
          <a:stretch/>
        </p:blipFill>
        <p:spPr>
          <a:xfrm>
            <a:off x="5292080" y="2420888"/>
            <a:ext cx="792088" cy="711263"/>
          </a:xfrm>
          <a:prstGeom prst="rect">
            <a:avLst/>
          </a:prstGeom>
        </p:spPr>
      </p:pic>
      <p:pic>
        <p:nvPicPr>
          <p:cNvPr id="7" name="圖片 6" descr="7920417087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57" t="66667" r="25000" b="21083"/>
          <a:stretch/>
        </p:blipFill>
        <p:spPr>
          <a:xfrm>
            <a:off x="5292080" y="3212976"/>
            <a:ext cx="640678" cy="586152"/>
          </a:xfrm>
          <a:prstGeom prst="rect">
            <a:avLst/>
          </a:prstGeom>
        </p:spPr>
      </p:pic>
      <p:pic>
        <p:nvPicPr>
          <p:cNvPr id="8" name="圖片 7" descr="79203987417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6" t="15101" r="64210" b="64528"/>
          <a:stretch/>
        </p:blipFill>
        <p:spPr>
          <a:xfrm rot="5400000">
            <a:off x="5305927" y="3847201"/>
            <a:ext cx="764393" cy="792088"/>
          </a:xfrm>
          <a:prstGeom prst="rect">
            <a:avLst/>
          </a:prstGeom>
        </p:spPr>
      </p:pic>
      <p:pic>
        <p:nvPicPr>
          <p:cNvPr id="9" name="圖片 8" descr="20120923_0906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-223040" y="2031352"/>
            <a:ext cx="4948607" cy="3711455"/>
          </a:xfrm>
          <a:prstGeom prst="rect">
            <a:avLst/>
          </a:prstGeom>
        </p:spPr>
      </p:pic>
      <p:sp>
        <p:nvSpPr>
          <p:cNvPr id="10" name="內容版面配置區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良率計算</a:t>
            </a:r>
            <a:endParaRPr lang="zh-TW" altLang="en-US" sz="44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使用多少材料，包括黃綠紅三種貼紙、白紙</a:t>
            </a:r>
            <a:endParaRPr lang="en-US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做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壞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無法售出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8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漢堡</a:t>
            </a:r>
            <a:endParaRPr lang="en-US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成功且通過檢查的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漢堡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成品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成品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樣本總數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=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良率</a:t>
            </a:r>
            <a:endParaRPr lang="zh-TW" altLang="en-US" sz="28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良率計算</a:t>
            </a:r>
            <a:endParaRPr lang="zh-TW" altLang="en-US" dirty="0"/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sz="quarter" idx="1"/>
          </p:nvPr>
        </p:nvGraphicFramePr>
        <p:xfrm>
          <a:off x="395536" y="1556792"/>
          <a:ext cx="8136906" cy="486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151"/>
                <a:gridCol w="1356151"/>
                <a:gridCol w="1356151"/>
                <a:gridCol w="1356151"/>
                <a:gridCol w="1356151"/>
                <a:gridCol w="1356151"/>
              </a:tblGrid>
              <a:tr h="72008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材料使用</a:t>
                      </a:r>
                      <a:endParaRPr lang="en-US" altLang="zh-TW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黃綠紅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材料使用</a:t>
                      </a:r>
                      <a:endParaRPr lang="en-US" altLang="zh-TW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紙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成功漢堡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失敗漢堡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良率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577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第二組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577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第三組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577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第四組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577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第五組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577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第六組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577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第七組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577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第八組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5775">
                <a:tc>
                  <a:txBody>
                    <a:bodyPr/>
                    <a:lstStyle/>
                    <a:p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做漢堡與作業管理</a:t>
            </a:r>
            <a:endParaRPr lang="zh-TW" altLang="en-US" sz="44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良率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最高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……</a:t>
            </a:r>
          </a:p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良率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最低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……</a:t>
            </a:r>
          </a:p>
          <a:p>
            <a:pPr>
              <a:lnSpc>
                <a:spcPct val="150000"/>
              </a:lnSpc>
            </a:pP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服務與產品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……</a:t>
            </a:r>
          </a:p>
          <a:p>
            <a:pPr>
              <a:lnSpc>
                <a:spcPct val="150000"/>
              </a:lnSpc>
            </a:pP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為何作業管理重要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……</a:t>
            </a:r>
          </a:p>
          <a:p>
            <a:pPr>
              <a:lnSpc>
                <a:spcPct val="150000"/>
              </a:lnSpc>
            </a:pPr>
            <a:endParaRPr lang="en-US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作業管理在組織中的定位</a:t>
            </a:r>
            <a:endParaRPr lang="zh-TW" altLang="en-US" sz="4400" dirty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製造業組織→作業活動集中於某個部門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佔大部分的資本投資與人力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6387" name="Picture 3" descr="C:\Users\Takanori\Desktop\製造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3248"/>
            <a:ext cx="91440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作業管理在組織中的定位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服務業組織→作業活動分散於公司內部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佔大部分的資本投資與人力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7410" name="Picture 2" descr="C:\Users\Takanori\Desktop\服務業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4686"/>
            <a:ext cx="9144000" cy="280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服務作業</a:t>
            </a:r>
            <a:endParaRPr lang="zh-TW" altLang="en-US" sz="44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atinLnBrk="1"/>
            <a:r>
              <a:rPr kumimoji="0"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每個組織都是服務業</a:t>
            </a:r>
            <a:endParaRPr kumimoji="0" lang="en-US" altLang="zh-TW" sz="28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 latinLnBrk="1">
              <a:buFont typeface="Wingdings" pitchFamily="2" charset="2"/>
              <a:buChar char="l"/>
            </a:pPr>
            <a:r>
              <a:rPr kumimoji="0" lang="zh-TW" altLang="en-US" sz="28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內部與外部客戶</a:t>
            </a:r>
            <a:endParaRPr kumimoji="0" lang="en-US" altLang="zh-TW" sz="2800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 latinLnBrk="1">
              <a:buNone/>
            </a:pPr>
            <a:endParaRPr kumimoji="0"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atinLnBrk="1"/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核心服務</a:t>
            </a: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(core services)</a:t>
            </a:r>
          </a:p>
          <a:p>
            <a:pPr lvl="1" latinLnBrk="1">
              <a:buFont typeface="Wingdings" pitchFamily="2" charset="2"/>
              <a:buChar char="l"/>
            </a:pPr>
            <a:r>
              <a:rPr lang="zh-TW" altLang="en-US" sz="28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正確的產品、客製服務、準時送達、價格優勢</a:t>
            </a:r>
            <a:endParaRPr lang="en-US" altLang="zh-TW" sz="2800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 latinLnBrk="1">
              <a:buFont typeface="Wingdings" pitchFamily="2" charset="2"/>
              <a:buChar char="l"/>
            </a:pPr>
            <a:r>
              <a:rPr lang="zh-TW" altLang="en-US" sz="28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績效指標：品質、彈性、速度與價格</a:t>
            </a:r>
            <a:r>
              <a:rPr lang="en-US" altLang="zh-TW" sz="28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8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生產成本</a:t>
            </a:r>
            <a:r>
              <a:rPr lang="en-US" altLang="zh-TW" sz="28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作業管理</a:t>
            </a:r>
            <a:r>
              <a:rPr lang="en-US" altLang="zh-TW" sz="44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zh-TW" altLang="en-US" sz="44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經理人的重要任務</a:t>
            </a:r>
            <a:endParaRPr lang="zh-TW" altLang="en-US" sz="4400" dirty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403648" y="4653136"/>
            <a:ext cx="6286472" cy="136815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altLang="zh-TW" sz="11200" dirty="0"/>
          </a:p>
          <a:p>
            <a:r>
              <a:rPr lang="zh-TW" altLang="zh-TW" sz="11200" dirty="0" smtClean="0">
                <a:latin typeface="標楷體" pitchFamily="65" charset="-120"/>
                <a:ea typeface="標楷體" pitchFamily="65" charset="-120"/>
              </a:rPr>
              <a:t>作業能力</a:t>
            </a:r>
            <a:r>
              <a:rPr lang="en-US" altLang="zh-TW" sz="112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1200" dirty="0" smtClean="0">
                <a:latin typeface="標楷體" pitchFamily="65" charset="-120"/>
                <a:ea typeface="標楷體" pitchFamily="65" charset="-120"/>
              </a:rPr>
              <a:t>更低價格、更好服務</a:t>
            </a:r>
            <a:endParaRPr lang="en-US" altLang="zh-TW" sz="11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1200" dirty="0" smtClean="0">
                <a:latin typeface="標楷體" pitchFamily="65" charset="-120"/>
                <a:ea typeface="標楷體" pitchFamily="65" charset="-120"/>
              </a:rPr>
              <a:t>作業</a:t>
            </a:r>
            <a:r>
              <a:rPr lang="zh-TW" altLang="zh-TW" sz="11200" dirty="0" smtClean="0">
                <a:latin typeface="標楷體" pitchFamily="65" charset="-120"/>
                <a:ea typeface="標楷體" pitchFamily="65" charset="-120"/>
              </a:rPr>
              <a:t>創新</a:t>
            </a:r>
            <a:r>
              <a:rPr lang="en-US" altLang="zh-TW" sz="112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1200" dirty="0" smtClean="0">
                <a:latin typeface="標楷體" pitchFamily="65" charset="-120"/>
                <a:ea typeface="標楷體" pitchFamily="65" charset="-120"/>
              </a:rPr>
              <a:t>更好的方法</a:t>
            </a:r>
            <a:endParaRPr lang="zh-TW" altLang="zh-TW" sz="11200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流程圖: 打孔紙帶 3"/>
          <p:cNvSpPr/>
          <p:nvPr/>
        </p:nvSpPr>
        <p:spPr>
          <a:xfrm>
            <a:off x="1043608" y="1628800"/>
            <a:ext cx="7200800" cy="273630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zh-TW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前進汽車保險公司</a:t>
            </a:r>
            <a:r>
              <a:rPr lang="zh-TW" altLang="en-US" sz="36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營收變化</a:t>
            </a:r>
            <a:endParaRPr lang="zh-TW" altLang="zh-TW" sz="36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1991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 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13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億美金</a:t>
            </a:r>
          </a:p>
          <a:p>
            <a:pPr lvl="1"/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2002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 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95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億美金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58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服務作業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92500" lnSpcReduction="20000"/>
          </a:bodyPr>
          <a:lstStyle/>
          <a:p>
            <a:pPr latinLnBrk="1"/>
            <a:r>
              <a:rPr kumimoji="0" lang="zh-TW" altLang="en-US" sz="2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附加價值服務</a:t>
            </a:r>
            <a:r>
              <a:rPr kumimoji="0" lang="en-US" altLang="zh-TW" sz="2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(value-added services)</a:t>
            </a:r>
          </a:p>
          <a:p>
            <a:pPr latinLnBrk="1">
              <a:buNone/>
            </a:pPr>
            <a:endParaRPr kumimoji="0" lang="en-US" altLang="zh-TW" sz="26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 latinLnBrk="1">
              <a:buFont typeface="Wingdings" pitchFamily="2" charset="2"/>
              <a:buChar char="l"/>
            </a:pPr>
            <a:r>
              <a:rPr kumimoji="0" lang="zh-TW" altLang="en-US" sz="26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目的：外部</a:t>
            </a:r>
            <a:r>
              <a:rPr lang="zh-TW" altLang="en-US" sz="26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客戶→更</a:t>
            </a:r>
            <a:r>
              <a:rPr kumimoji="0" lang="zh-TW" altLang="en-US" sz="26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易於使用產品</a:t>
            </a:r>
            <a:endParaRPr kumimoji="0" lang="en-US" altLang="zh-TW" sz="2600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 latinLnBrk="1">
              <a:buNone/>
            </a:pPr>
            <a:r>
              <a:rPr lang="zh-TW" altLang="en-US" sz="26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     </a:t>
            </a:r>
            <a:r>
              <a:rPr kumimoji="0" lang="zh-TW" altLang="en-US" sz="26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內部</a:t>
            </a:r>
            <a:r>
              <a:rPr lang="zh-TW" altLang="en-US" sz="26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客戶→更</a:t>
            </a:r>
            <a:r>
              <a:rPr lang="zh-TW" altLang="en-US" sz="2600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順利</a:t>
            </a:r>
            <a:r>
              <a:rPr lang="zh-TW" altLang="en-US" sz="26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完成工作</a:t>
            </a:r>
            <a:endParaRPr kumimoji="0" lang="en-US" altLang="zh-TW" sz="2600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 latinLnBrk="1">
              <a:buFont typeface="Wingdings" pitchFamily="2" charset="2"/>
              <a:buChar char="l"/>
            </a:pPr>
            <a:r>
              <a:rPr lang="zh-TW" altLang="en-US" sz="26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內容：</a:t>
            </a:r>
            <a:endParaRPr lang="en-US" altLang="zh-TW" sz="2600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 latinLnBrk="1">
              <a:buNone/>
            </a:pPr>
            <a:r>
              <a:rPr lang="zh-TW" altLang="en-US" sz="26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     資訊</a:t>
            </a:r>
            <a:endParaRPr kumimoji="0" lang="en-US" altLang="zh-TW" sz="2600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 latinLnBrk="1">
              <a:buNone/>
            </a:pPr>
            <a:r>
              <a:rPr lang="zh-TW" altLang="en-US" sz="26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     問題解決</a:t>
            </a:r>
            <a:endParaRPr lang="en-US" altLang="zh-TW" sz="2600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 latinLnBrk="1">
              <a:buNone/>
            </a:pPr>
            <a:r>
              <a:rPr kumimoji="0" lang="zh-TW" altLang="en-US" sz="26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     銷售支援</a:t>
            </a:r>
            <a:endParaRPr kumimoji="0" lang="en-US" altLang="zh-TW" sz="2600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 latinLnBrk="1">
              <a:buNone/>
            </a:pPr>
            <a:r>
              <a:rPr lang="zh-TW" altLang="en-US" sz="26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     現場支援</a:t>
            </a:r>
            <a:endParaRPr lang="en-US" altLang="zh-TW" sz="2600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 latinLnBrk="1">
              <a:buFont typeface="Wingdings" pitchFamily="2" charset="2"/>
              <a:buChar char="l"/>
            </a:pPr>
            <a:r>
              <a:rPr lang="zh-TW" altLang="en-US" sz="26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效益：</a:t>
            </a:r>
            <a:endParaRPr lang="en-US" altLang="zh-TW" sz="2600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 latinLnBrk="1">
              <a:buNone/>
            </a:pPr>
            <a:r>
              <a:rPr lang="zh-TW" altLang="en-US" sz="26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      與競爭者區隔</a:t>
            </a:r>
            <a:endParaRPr lang="en-US" altLang="zh-TW" sz="2600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 latinLnBrk="1">
              <a:buNone/>
            </a:pPr>
            <a:r>
              <a:rPr lang="zh-TW" altLang="en-US" sz="26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      有助於客戶和組織的正向關係</a:t>
            </a:r>
            <a:endParaRPr lang="zh-TW" altLang="en-US" sz="2600" dirty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作業的重要性</a:t>
            </a:r>
            <a:endParaRPr lang="zh-TW" altLang="en-US" sz="4400" dirty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atinLnBrk="1"/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組織日趨扁平化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lvl="1" latinLnBrk="1">
              <a:buFont typeface="Wingdings" pitchFamily="2" charset="2"/>
              <a:buChar char="l"/>
            </a:pP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掌握實際的工作細節→了解組織真實運作流程</a:t>
            </a:r>
            <a:endParaRPr lang="en-US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lvl="1" latinLnBrk="1">
              <a:buFont typeface="Wingdings" pitchFamily="2" charset="2"/>
              <a:buChar char="Ø"/>
            </a:pPr>
            <a:endParaRPr lang="en-US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latinLnBrk="1"/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對公司獲利影響重大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lvl="1" latinLnBrk="1">
              <a:buFont typeface="Wingdings" pitchFamily="2" charset="2"/>
              <a:buChar char="l"/>
            </a:pP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共享作業流程以發揮→交易成功的關鍵</a:t>
            </a:r>
            <a:endParaRPr lang="en-US" altLang="zh-TW" sz="2800" u="sng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lvl="1" latinLnBrk="1">
              <a:buFont typeface="Wingdings" pitchFamily="2" charset="2"/>
              <a:buChar char="Ø"/>
            </a:pPr>
            <a:endParaRPr lang="en-US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latinLnBrk="1"/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提升公司競爭力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lvl="1" latinLnBrk="1">
              <a:buFont typeface="Wingdings" pitchFamily="2" charset="2"/>
              <a:buChar char="l"/>
            </a:pP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整合各項專案進行作業細節</a:t>
            </a:r>
            <a:endParaRPr lang="en-US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lvl="1" latinLnBrk="1">
              <a:buNone/>
            </a:pPr>
            <a:endParaRPr lang="en-US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4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OM</a:t>
            </a:r>
            <a:r>
              <a:rPr lang="zh-TW" altLang="en-US" sz="44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歷史的摘要</a:t>
            </a:r>
            <a:endParaRPr lang="zh-TW" altLang="en-US" sz="4400" dirty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4" name="Group 73"/>
          <p:cNvGraphicFramePr>
            <a:graphicFrameLocks noGrp="1"/>
          </p:cNvGraphicFramePr>
          <p:nvPr>
            <p:ph idx="1"/>
          </p:nvPr>
        </p:nvGraphicFramePr>
        <p:xfrm>
          <a:off x="251520" y="1052736"/>
          <a:ext cx="8640961" cy="5633659"/>
        </p:xfrm>
        <a:graphic>
          <a:graphicData uri="http://schemas.openxmlformats.org/drawingml/2006/table">
            <a:tbl>
              <a:tblPr/>
              <a:tblGrid>
                <a:gridCol w="1152128"/>
                <a:gridCol w="2448272"/>
                <a:gridCol w="2274852"/>
                <a:gridCol w="2765709"/>
              </a:tblGrid>
              <a:tr h="54189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年代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原則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工具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觀念產生者或發想者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153546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1910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年代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科學管理的原則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工業心理學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移動式裝配線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時間研究和工作研究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動作研究</a:t>
                      </a:r>
                      <a:endParaRPr kumimoji="1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作業排程圖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泰勒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美國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0"/>
                          <a:cs typeface="Times New Roman" pitchFamily="18" charset="0"/>
                        </a:rPr>
                        <a:t>Gilbreth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夫婦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美國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亨利˙福特、甘特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Gantt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美國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68223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1930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年代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品質管制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霍桑研究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抽樣調查和統計圖表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抽驗活動以分析工作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Walter </a:t>
                      </a:r>
                      <a:r>
                        <a:rPr kumimoji="1" lang="en-US" altLang="zh-TW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Shewhart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H.F. Dodge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H.G. </a:t>
                      </a:r>
                      <a:r>
                        <a:rPr kumimoji="1" lang="en-US" altLang="zh-TW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Roming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美國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Elton Mayo(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美國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L.H.C. </a:t>
                      </a:r>
                      <a:r>
                        <a:rPr kumimoji="1" lang="en-US" altLang="zh-TW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Tippett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英國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95966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1940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年代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跨學門團隊以解決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複雜的系統問題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線性規劃之單形法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作業研究群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英國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George B. </a:t>
                      </a:r>
                      <a:r>
                        <a:rPr kumimoji="1" lang="en-US" altLang="zh-TW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Dantzig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美國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7809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1950~60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年代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大量的作業研究工具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等候線理論、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PERT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CPM 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等專案排程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技巧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美國和西歐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359024" y="6858000"/>
            <a:ext cx="8784976" cy="7647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11"/>
          <p:cNvGraphicFramePr>
            <a:graphicFrameLocks noGrp="1"/>
          </p:cNvGraphicFramePr>
          <p:nvPr>
            <p:ph idx="1"/>
          </p:nvPr>
        </p:nvGraphicFramePr>
        <p:xfrm>
          <a:off x="251521" y="188641"/>
          <a:ext cx="8640960" cy="6480721"/>
        </p:xfrm>
        <a:graphic>
          <a:graphicData uri="http://schemas.openxmlformats.org/drawingml/2006/table">
            <a:tbl>
              <a:tblPr/>
              <a:tblGrid>
                <a:gridCol w="1051958"/>
                <a:gridCol w="1953162"/>
                <a:gridCol w="265060"/>
                <a:gridCol w="2138703"/>
                <a:gridCol w="3232077"/>
              </a:tblGrid>
              <a:tr h="507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年代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原則</a:t>
                      </a:r>
                      <a:endParaRPr kumimoji="1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工具</a:t>
                      </a:r>
                      <a:endParaRPr kumimoji="1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觀念產生者或發想者</a:t>
                      </a:r>
                      <a:endParaRPr kumimoji="1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1009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1970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年代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大量的應用電腦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服務品質與生產力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排程、物料管理、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MRP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大量生產導向的服務業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電腦製造商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(IBM)</a:t>
                      </a: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Orlicky</a:t>
                      </a: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和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Wight(</a:t>
                      </a: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美國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是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MRP</a:t>
                      </a: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的先驅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麥當勞</a:t>
                      </a:r>
                      <a:endParaRPr kumimoji="1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854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1980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年代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製造策略典範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JIT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TQC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和工廠自動化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同步生產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以製造為競爭武器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看板、防呆措施、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CIM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FMS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CAD/CAM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機器人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瓶頸分析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、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OPT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、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限制理論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哈佛企研所教授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豐田汽車的大野耐一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日本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、戴明和朱蘭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美國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工程學門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Eliyahu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M. </a:t>
                      </a:r>
                      <a:r>
                        <a:rPr kumimoji="1" lang="en-US" altLang="zh-TW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Goldratt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以色列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23806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1990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年代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TQM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企業流程再造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電子化企業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供應鏈管理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美國國家品質獎、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ISO9000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認證系列、品質機能展開、價值及同步工程、持續改善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革新模式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網際網路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SAP/R3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。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主從架構軟體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國家標準局、品質學會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美國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、國際標準組織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歐洲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Michael Hammer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和顧問公司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美國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美國政府、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Netscape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Microsoft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SAP(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德國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)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、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Oracle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美國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7287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2000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年代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電子商務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網際網路、全球資訊網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亞馬遜書店、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e-Bay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、美國線上、雅虎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136904" cy="792088"/>
          </a:xfrm>
        </p:spPr>
        <p:txBody>
          <a:bodyPr>
            <a:normAutofit/>
          </a:bodyPr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en-US" altLang="zh-TW" sz="4400" dirty="0">
                <a:solidFill>
                  <a:srgbClr val="002060"/>
                </a:solidFill>
                <a:latin typeface="Times New Roman" pitchFamily="18" charset="0"/>
                <a:ea typeface="華康細圓體"/>
                <a:cs typeface="Times New Roman" pitchFamily="18" charset="0"/>
              </a:rPr>
              <a:t>JIT</a:t>
            </a:r>
            <a:r>
              <a:rPr lang="zh-TW" altLang="en-US" sz="4400" dirty="0">
                <a:solidFill>
                  <a:srgbClr val="002060"/>
                </a:solidFill>
                <a:latin typeface="Times New Roman" pitchFamily="18" charset="0"/>
                <a:ea typeface="華康細圓體"/>
                <a:cs typeface="Times New Roman" pitchFamily="18" charset="0"/>
              </a:rPr>
              <a:t>與</a:t>
            </a:r>
            <a:r>
              <a:rPr lang="en-US" altLang="zh-TW" sz="4400" dirty="0">
                <a:solidFill>
                  <a:srgbClr val="002060"/>
                </a:solidFill>
                <a:latin typeface="Times New Roman" pitchFamily="18" charset="0"/>
                <a:ea typeface="華康細圓體"/>
                <a:cs typeface="Times New Roman" pitchFamily="18" charset="0"/>
              </a:rPr>
              <a:t>TQC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700808"/>
            <a:ext cx="8291512" cy="48577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70000"/>
              </a:lnSpc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1980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年代由豐田汽車的大野耐一提出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JIT(Just In Time) 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：目的在於使用最少的庫存零件達成大量生產。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TQC(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Total Quality Control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：將品質建立在流程中，而不是由檢測確認產品品質之管理觀念與作法。</a:t>
            </a:r>
          </a:p>
          <a:p>
            <a:pPr eaLnBrk="1" hangingPunct="1">
              <a:lnSpc>
                <a:spcPct val="170000"/>
              </a:lnSpc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亨利˙福特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(Henry Ford)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發展製造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型汽車的裝配生產線。             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3000" dirty="0" smtClean="0">
                <a:latin typeface="Times New Roman" pitchFamily="18" charset="0"/>
              </a:rPr>
              <a:t>                          </a:t>
            </a:r>
            <a:r>
              <a:rPr lang="zh-TW" altLang="en-US" sz="3200" dirty="0" smtClean="0">
                <a:latin typeface="Times New Roman" pitchFamily="18" charset="0"/>
              </a:rPr>
              <a:t>                                         </a:t>
            </a:r>
            <a:endParaRPr lang="en-US" altLang="zh-TW" sz="32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332656"/>
            <a:ext cx="8229600" cy="720080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zh-TW" altLang="en-US" sz="4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華康細圓體"/>
              </a:rPr>
              <a:t>製造策略</a:t>
            </a:r>
            <a:r>
              <a:rPr lang="zh-TW" altLang="en-US" sz="4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華康細圓體"/>
              </a:rPr>
              <a:t>典範</a:t>
            </a:r>
            <a:endParaRPr lang="en-US" altLang="zh-TW" sz="4400" dirty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華康細圓體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700809"/>
            <a:ext cx="7931150" cy="4752528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70000"/>
              </a:lnSpc>
            </a:pPr>
            <a:r>
              <a:rPr lang="zh-TW" altLang="en-US" sz="3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由哈佛商學院研究人員</a:t>
            </a:r>
            <a:r>
              <a:rPr lang="en-US" altLang="zh-TW" sz="3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William Abernathy</a:t>
            </a:r>
            <a:r>
              <a:rPr lang="zh-TW" altLang="en-US" sz="3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sz="3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Kim Clark</a:t>
            </a:r>
            <a:r>
              <a:rPr lang="zh-TW" altLang="en-US" sz="3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sz="3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Robert Hayes</a:t>
            </a:r>
            <a:r>
              <a:rPr lang="zh-TW" altLang="en-US" sz="3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和</a:t>
            </a:r>
            <a:r>
              <a:rPr lang="en-US" altLang="zh-TW" sz="3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Steven Wheelwright</a:t>
            </a:r>
            <a:r>
              <a:rPr lang="zh-TW" altLang="en-US" sz="3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所提出</a:t>
            </a:r>
          </a:p>
          <a:p>
            <a:pPr eaLnBrk="1" hangingPunct="1">
              <a:lnSpc>
                <a:spcPct val="170000"/>
              </a:lnSpc>
            </a:pPr>
            <a:r>
              <a:rPr lang="zh-TW" altLang="en-US" sz="3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工廠必須注重企業的核心能力以及製造目標間的權衡</a:t>
            </a:r>
          </a:p>
          <a:p>
            <a:pPr eaLnBrk="1" hangingPunct="1">
              <a:lnSpc>
                <a:spcPct val="170000"/>
              </a:lnSpc>
            </a:pPr>
            <a:r>
              <a:rPr lang="zh-TW" altLang="en-US" sz="3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設計與管理工廠時，須就低成本、高品質、高彈性等績效指標進行協調。</a:t>
            </a:r>
          </a:p>
          <a:p>
            <a:pPr eaLnBrk="1" hangingPunct="1">
              <a:lnSpc>
                <a:spcPct val="170000"/>
              </a:lnSpc>
              <a:buFontTx/>
              <a:buNone/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                                               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>
                <a:solidFill>
                  <a:srgbClr val="002060"/>
                </a:solidFill>
                <a:ea typeface="華康細圓體"/>
                <a:cs typeface="華康細圓體"/>
              </a:rPr>
              <a:t>生產策略典範</a:t>
            </a:r>
            <a:r>
              <a:rPr lang="zh-TW" altLang="en-US" sz="4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1970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年代晚期和1980年代早期 </a:t>
            </a:r>
          </a:p>
          <a:p>
            <a:pPr>
              <a:lnSpc>
                <a:spcPct val="150000"/>
              </a:lnSpc>
            </a:pP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哈佛企研所 </a:t>
            </a:r>
          </a:p>
          <a:p>
            <a:pPr>
              <a:lnSpc>
                <a:spcPct val="150000"/>
              </a:lnSpc>
            </a:pPr>
            <a:r>
              <a:rPr lang="zh-TW" altLang="en-US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一家工廠不可能在所有的評量指標中都表現傑出 </a:t>
            </a:r>
          </a:p>
          <a:p>
            <a:pPr lvl="1">
              <a:lnSpc>
                <a:spcPct val="150000"/>
              </a:lnSpc>
            </a:pPr>
            <a:r>
              <a:rPr lang="zh-TW" altLang="en-US" sz="2800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低成本、高品質、設計上的高度彈性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>
                <a:solidFill>
                  <a:srgbClr val="002060"/>
                </a:solidFill>
                <a:ea typeface="華康細圓體"/>
                <a:cs typeface="華康細圓體"/>
              </a:rPr>
              <a:t>服務品質與生產力</a:t>
            </a:r>
            <a:r>
              <a:rPr lang="zh-TW" altLang="en-US" sz="4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如何生產大量標準化服務的參考標準 </a:t>
            </a:r>
          </a:p>
          <a:p>
            <a:pPr lvl="1"/>
            <a:r>
              <a:rPr lang="zh-TW" altLang="en-US" sz="28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例如: 麥當勞獨特的品質與生產力作業系統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>
                <a:solidFill>
                  <a:srgbClr val="002060"/>
                </a:solidFill>
                <a:ea typeface="華康細圓體"/>
                <a:cs typeface="華康細圓體"/>
              </a:rPr>
              <a:t>全面品質管理及品質認證</a:t>
            </a:r>
            <a:r>
              <a:rPr lang="zh-TW" altLang="en-US" sz="4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en-US" altLang="zh-TW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Total Quality Management, TQM </a:t>
            </a:r>
          </a:p>
          <a:p>
            <a:pPr lvl="1">
              <a:lnSpc>
                <a:spcPts val="3800"/>
              </a:lnSpc>
            </a:pPr>
            <a:r>
              <a:rPr lang="zh-TW" altLang="en-US" sz="2800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戴明（</a:t>
            </a:r>
            <a:r>
              <a:rPr lang="en-US" altLang="zh-TW" sz="2800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Edward Deming） </a:t>
            </a:r>
          </a:p>
          <a:p>
            <a:pPr lvl="1">
              <a:lnSpc>
                <a:spcPts val="3800"/>
              </a:lnSpc>
            </a:pPr>
            <a:r>
              <a:rPr lang="zh-TW" altLang="en-US" sz="2800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朱蘭（</a:t>
            </a:r>
            <a:r>
              <a:rPr lang="en-US" altLang="zh-TW" sz="2800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Joseph M. </a:t>
            </a:r>
            <a:r>
              <a:rPr lang="en-US" altLang="zh-TW" sz="2800" dirty="0" err="1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Juran</a:t>
            </a:r>
            <a:r>
              <a:rPr lang="en-US" altLang="zh-TW" sz="2800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 </a:t>
            </a:r>
          </a:p>
          <a:p>
            <a:pPr lvl="1">
              <a:lnSpc>
                <a:spcPts val="3800"/>
              </a:lnSpc>
            </a:pPr>
            <a:r>
              <a:rPr lang="zh-TW" altLang="en-US" sz="2800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寇斯比（</a:t>
            </a:r>
            <a:r>
              <a:rPr lang="en-US" altLang="zh-TW" sz="2800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Philips Crosby） </a:t>
            </a:r>
          </a:p>
          <a:p>
            <a:pPr>
              <a:lnSpc>
                <a:spcPts val="3800"/>
              </a:lnSpc>
            </a:pP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1987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年美國成立美國國家品質獎（</a:t>
            </a:r>
            <a:r>
              <a:rPr lang="en-US" altLang="zh-TW" sz="28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Baldrige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National Quality Award）</a:t>
            </a:r>
          </a:p>
          <a:p>
            <a:pPr>
              <a:lnSpc>
                <a:spcPts val="3800"/>
              </a:lnSpc>
            </a:pP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國際標準組織（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International Organization for Standardization）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推動設立的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ISO9000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認證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TQM</a:t>
            </a:r>
            <a:endParaRPr lang="zh-TW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TQM(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Total Quality Management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 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：透過組織整體的管理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，使顧客重視的產品或服務特性，可以達到卓越的表現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 </a:t>
            </a:r>
          </a:p>
          <a:p>
            <a:pPr marL="342900" indent="-342900">
              <a:lnSpc>
                <a:spcPct val="150000"/>
              </a:lnSpc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美國國家品質獎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(Malcolm </a:t>
            </a:r>
            <a:r>
              <a:rPr lang="en-US" altLang="zh-TW" sz="28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Baldrige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National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None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Quality Award) 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：協助企業檢視與建構品質計劃。</a:t>
            </a:r>
          </a:p>
          <a:p>
            <a:pPr>
              <a:lnSpc>
                <a:spcPct val="150000"/>
              </a:lnSpc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ISO9000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：由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International Organization for Standardization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所發展之品質管理體系。目的是防止不良品的產生。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作業管理</a:t>
            </a:r>
            <a:r>
              <a:rPr lang="en-US" altLang="zh-TW" sz="4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4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經理人的重要任務</a:t>
            </a:r>
            <a:endParaRPr lang="zh-TW" altLang="en-US" sz="44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27584" y="1556792"/>
            <a:ext cx="7870648" cy="4572000"/>
          </a:xfrm>
        </p:spPr>
        <p:txBody>
          <a:bodyPr>
            <a:normAutofit/>
          </a:bodyPr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生管</a:t>
            </a: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範疇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:</a:t>
            </a:r>
            <a:endParaRPr lang="zh-TW" altLang="zh-TW" sz="2800" b="1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zh-TW" sz="28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以最低成本快速效率正確無誤執行每天的</a:t>
            </a: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工作</a:t>
            </a:r>
            <a:endParaRPr lang="en-US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協助</a:t>
            </a:r>
            <a:r>
              <a:rPr lang="zh-TW" altLang="zh-TW" sz="28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公司改善顧客關係與降低</a:t>
            </a: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成本</a:t>
            </a:r>
            <a:endParaRPr lang="en-US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lvl="1" indent="0">
              <a:buNone/>
            </a:pPr>
            <a:endParaRPr lang="zh-TW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生管重要要素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效率</a:t>
            </a:r>
            <a:r>
              <a:rPr lang="en-US" altLang="zh-TW" sz="28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efficiency:</a:t>
            </a:r>
            <a:r>
              <a:rPr lang="zh-TW" altLang="en-US" sz="28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以最低成本執行作業</a:t>
            </a:r>
            <a:endParaRPr lang="en-US" altLang="zh-TW" sz="2800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sz="28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效能</a:t>
            </a:r>
            <a:r>
              <a:rPr lang="en-US" altLang="zh-TW" sz="28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effectiveness: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作對的事為公司創造價值</a:t>
            </a:r>
            <a:endParaRPr lang="en-US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價值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value: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品質除以售價</a:t>
            </a:r>
            <a:endParaRPr lang="zh-TW" altLang="zh-TW" sz="28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4005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332656"/>
            <a:ext cx="6512511" cy="648072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zh-TW" altLang="en-US" sz="4400" dirty="0">
                <a:solidFill>
                  <a:srgbClr val="002060"/>
                </a:solidFill>
                <a:ea typeface="華康細圓體"/>
                <a:cs typeface="華康細圓體"/>
              </a:rPr>
              <a:t>企業流程</a:t>
            </a:r>
            <a:r>
              <a:rPr lang="zh-TW" altLang="en-US" sz="4400" dirty="0" smtClean="0">
                <a:solidFill>
                  <a:srgbClr val="002060"/>
                </a:solidFill>
                <a:ea typeface="華康細圓體"/>
                <a:cs typeface="華康細圓體"/>
              </a:rPr>
              <a:t>再造</a:t>
            </a:r>
            <a:endParaRPr lang="en-US" altLang="zh-TW" sz="4400" dirty="0">
              <a:solidFill>
                <a:srgbClr val="002060"/>
              </a:solidFill>
              <a:ea typeface="華康細圓體"/>
              <a:cs typeface="華康細圓體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628800"/>
            <a:ext cx="8712968" cy="4896544"/>
          </a:xfrm>
        </p:spPr>
        <p:txBody>
          <a:bodyPr>
            <a:normAutofit/>
          </a:bodyPr>
          <a:lstStyle/>
          <a:p>
            <a:pPr>
              <a:lnSpc>
                <a:spcPts val="3700"/>
              </a:lnSpc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Michael Hammer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在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HBR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上所發表的一篇文章 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&lt;Reengineering Work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Don’t Automate, Obliterate&gt;</a:t>
            </a:r>
            <a:endParaRPr lang="zh-TW" altLang="en-US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lnSpc>
                <a:spcPts val="3700"/>
              </a:lnSpc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追求革命性的改變</a:t>
            </a:r>
          </a:p>
          <a:p>
            <a:pPr eaLnBrk="1" hangingPunct="1">
              <a:lnSpc>
                <a:spcPts val="3700"/>
              </a:lnSpc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採取新的觀點檢視組織所有商業流程，消除沒有附加價值的作業。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700"/>
              </a:lnSpc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TQM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所強調的漸進式改變 </a:t>
            </a:r>
          </a:p>
          <a:p>
            <a:pPr>
              <a:lnSpc>
                <a:spcPts val="3700"/>
              </a:lnSpc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BPR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追求革命性的改變 </a:t>
            </a:r>
          </a:p>
          <a:p>
            <a:pPr lvl="1">
              <a:lnSpc>
                <a:spcPts val="3700"/>
              </a:lnSpc>
            </a:pPr>
            <a:r>
              <a:rPr lang="zh-TW" altLang="en-US" sz="28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消除沒有附加價值的步驟，</a:t>
            </a:r>
          </a:p>
          <a:p>
            <a:pPr lvl="1">
              <a:lnSpc>
                <a:spcPts val="3700"/>
              </a:lnSpc>
            </a:pPr>
            <a:r>
              <a:rPr lang="zh-TW" altLang="en-US" sz="28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電腦化剩下的工作                                      </a:t>
            </a:r>
            <a:r>
              <a:rPr lang="zh-TW" altLang="en-US" sz="2800" dirty="0" smtClean="0">
                <a:solidFill>
                  <a:srgbClr val="002060"/>
                </a:solidFill>
                <a:latin typeface="Times New Roman" pitchFamily="18" charset="0"/>
              </a:rPr>
              <a:t>                                         </a:t>
            </a:r>
            <a:endParaRPr lang="en-US" altLang="zh-TW" sz="28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>
                <a:solidFill>
                  <a:srgbClr val="002060"/>
                </a:solidFill>
                <a:ea typeface="華康細圓體"/>
                <a:cs typeface="華康細圓體"/>
              </a:rPr>
              <a:t>供應鏈管理</a:t>
            </a:r>
            <a:r>
              <a:rPr lang="zh-TW" altLang="en-US" sz="4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透過一個整合的系統，來管理資訊流、物流及服務 </a:t>
            </a:r>
          </a:p>
          <a:p>
            <a:pPr lvl="1">
              <a:lnSpc>
                <a:spcPct val="150000"/>
              </a:lnSpc>
            </a:pPr>
            <a:r>
              <a:rPr lang="zh-TW" altLang="en-US" sz="2800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從原物料供應商、到工廠、到倉儲、到顧客的整套服務 </a:t>
            </a:r>
          </a:p>
          <a:p>
            <a:pPr lvl="1">
              <a:lnSpc>
                <a:spcPct val="150000"/>
              </a:lnSpc>
            </a:pPr>
            <a:r>
              <a:rPr lang="zh-TW" altLang="en-US" sz="2800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委外經營（</a:t>
            </a:r>
            <a:r>
              <a:rPr lang="en-US" altLang="zh-TW" sz="2800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outsourcing） </a:t>
            </a:r>
          </a:p>
          <a:p>
            <a:pPr lvl="1">
              <a:lnSpc>
                <a:spcPct val="150000"/>
              </a:lnSpc>
            </a:pPr>
            <a:r>
              <a:rPr lang="zh-TW" altLang="en-US" sz="2800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分眾生產（</a:t>
            </a:r>
            <a:r>
              <a:rPr lang="en-US" altLang="zh-TW" sz="2800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mass customization）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>
                <a:solidFill>
                  <a:srgbClr val="002060"/>
                </a:solidFill>
                <a:ea typeface="華康細圓體"/>
                <a:cs typeface="華康細圓體"/>
              </a:rPr>
              <a:t>供應鏈管理</a:t>
            </a:r>
            <a:r>
              <a:rPr lang="zh-TW" altLang="en-US" sz="4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-182880">
              <a:lnSpc>
                <a:spcPct val="15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大量客製化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(mass customization) 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：高度小批量多樣化、近乎量身訂做的生產方式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indent="-182880">
              <a:lnSpc>
                <a:spcPct val="15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以更彈性的方式滿足顧客需求</a:t>
            </a:r>
          </a:p>
          <a:p>
            <a:pPr indent="-182880">
              <a:lnSpc>
                <a:spcPct val="15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快速回應客戶需求的改變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華康細圓體"/>
              </a:rPr>
              <a:t>電子商務</a:t>
            </a:r>
            <a:r>
              <a:rPr lang="zh-TW" altLang="en-US" dirty="0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網際網路 （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Internet）</a:t>
            </a:r>
          </a:p>
          <a:p>
            <a:pPr>
              <a:lnSpc>
                <a:spcPct val="150000"/>
              </a:lnSpc>
            </a:pP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業務以使用網際網路為主的企業 </a:t>
            </a:r>
          </a:p>
          <a:p>
            <a:pPr>
              <a:lnSpc>
                <a:spcPct val="150000"/>
              </a:lnSpc>
            </a:pP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正在改變人們蒐集資料、購物及通訊的習慣 </a:t>
            </a:r>
          </a:p>
          <a:p>
            <a:pPr>
              <a:lnSpc>
                <a:spcPct val="150000"/>
              </a:lnSpc>
            </a:pP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「e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化作業」（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E-Ops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rgbClr val="002060"/>
                </a:solidFill>
                <a:ea typeface="華康細圓體"/>
                <a:cs typeface="華康細圓體"/>
              </a:rPr>
              <a:t>作業管理當前的重要議題</a:t>
            </a:r>
            <a:endParaRPr lang="zh-TW" altLang="en-US" sz="4400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與外包廠商建立協同關係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全球供應、生產與配銷網路體系的最佳化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優良的產品搭配高品質的服務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有效管理與顧客接觸的環節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提升高階經理人對作業管理重要性的認知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4400" b="1" dirty="0" smtClean="0">
                <a:solidFill>
                  <a:srgbClr val="002060"/>
                </a:solidFill>
              </a:rPr>
              <a:t>Q</a:t>
            </a:r>
            <a:r>
              <a:rPr lang="zh-TW" altLang="en-US" sz="4400" b="1" dirty="0" smtClean="0">
                <a:solidFill>
                  <a:srgbClr val="002060"/>
                </a:solidFill>
              </a:rPr>
              <a:t> </a:t>
            </a:r>
            <a:r>
              <a:rPr lang="en-US" altLang="zh-TW" sz="4400" b="1" dirty="0" smtClean="0">
                <a:solidFill>
                  <a:srgbClr val="002060"/>
                </a:solidFill>
              </a:rPr>
              <a:t>&amp;</a:t>
            </a:r>
            <a:r>
              <a:rPr lang="zh-TW" altLang="en-US" sz="4400" b="1" dirty="0" smtClean="0">
                <a:solidFill>
                  <a:srgbClr val="002060"/>
                </a:solidFill>
              </a:rPr>
              <a:t> </a:t>
            </a:r>
            <a:r>
              <a:rPr lang="en-US" altLang="zh-TW" sz="4400" b="1" dirty="0" smtClean="0">
                <a:solidFill>
                  <a:srgbClr val="002060"/>
                </a:solidFill>
              </a:rPr>
              <a:t>A</a:t>
            </a:r>
            <a:endParaRPr lang="zh-TW" altLang="en-US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作業管理</a:t>
            </a:r>
            <a:r>
              <a:rPr lang="en-US" altLang="zh-TW" sz="44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zh-TW" altLang="en-US" sz="44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經理人的重要任務</a:t>
            </a:r>
            <a:endParaRPr lang="zh-TW" altLang="en-US" sz="4400" dirty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475656" y="1556792"/>
            <a:ext cx="5566392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學習作業管理的原因</a:t>
            </a:r>
          </a:p>
          <a:p>
            <a:pPr lvl="1">
              <a:lnSpc>
                <a:spcPct val="150000"/>
              </a:lnSpc>
            </a:pPr>
            <a:r>
              <a:rPr lang="zh-TW" altLang="en-US" sz="32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現代化管理</a:t>
            </a:r>
          </a:p>
          <a:p>
            <a:pPr lvl="1">
              <a:lnSpc>
                <a:spcPct val="150000"/>
              </a:lnSpc>
            </a:pPr>
            <a:r>
              <a:rPr lang="zh-TW" altLang="en-US" sz="32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系統化方法</a:t>
            </a:r>
          </a:p>
          <a:p>
            <a:pPr lvl="1">
              <a:lnSpc>
                <a:spcPct val="150000"/>
              </a:lnSpc>
            </a:pPr>
            <a:r>
              <a:rPr lang="zh-TW" altLang="en-US" sz="32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職業機會</a:t>
            </a:r>
          </a:p>
          <a:p>
            <a:pPr lvl="1">
              <a:lnSpc>
                <a:spcPct val="150000"/>
              </a:lnSpc>
            </a:pPr>
            <a:r>
              <a:rPr lang="zh-TW" altLang="en-US" sz="32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與不同企業功能的配合</a:t>
            </a:r>
          </a:p>
        </p:txBody>
      </p:sp>
    </p:spTree>
    <p:extLst>
      <p:ext uri="{BB962C8B-B14F-4D97-AF65-F5344CB8AC3E}">
        <p14:creationId xmlns:p14="http://schemas.microsoft.com/office/powerpoint/2010/main" val="53150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zh-TW" altLang="en-US" sz="4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何謂作業管理</a:t>
            </a:r>
            <a:endParaRPr lang="zh-TW" altLang="en-US" sz="44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755576" y="1556792"/>
            <a:ext cx="7344816" cy="4572000"/>
          </a:xfrm>
        </p:spPr>
        <p:txBody>
          <a:bodyPr>
            <a:normAutofit/>
          </a:bodyPr>
          <a:lstStyle/>
          <a:p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作業管理的定義</a:t>
            </a: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</a:p>
          <a:p>
            <a:pPr lvl="1"/>
            <a:r>
              <a:rPr lang="zh-TW" altLang="en-US" sz="28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設計、執行、改善製造與傳送</a:t>
            </a:r>
            <a:r>
              <a:rPr lang="zh-TW" altLang="en-US" sz="28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公司</a:t>
            </a:r>
            <a:endParaRPr lang="en-US" altLang="zh-TW" sz="2800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274320" lvl="1" indent="0">
              <a:buNone/>
            </a:pPr>
            <a:r>
              <a:rPr lang="en-US" altLang="zh-TW" sz="2800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</a:t>
            </a:r>
            <a:r>
              <a:rPr lang="zh-TW" altLang="en-US" sz="28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產品</a:t>
            </a:r>
            <a:r>
              <a:rPr lang="zh-TW" altLang="en-US" sz="28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或是服務的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系統</a:t>
            </a:r>
            <a:endParaRPr lang="en-US" altLang="zh-TW" sz="2800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lvl="1" indent="0">
              <a:buNone/>
            </a:pPr>
            <a:endParaRPr lang="zh-TW" altLang="en-US" sz="2800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作業管理和其他學門的區分</a:t>
            </a: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</a:p>
          <a:p>
            <a:pPr lvl="1"/>
            <a:r>
              <a:rPr lang="zh-TW" altLang="en-US" sz="2800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作業</a:t>
            </a:r>
            <a:r>
              <a:rPr lang="zh-TW" altLang="en-US" sz="28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研究</a:t>
            </a:r>
            <a:r>
              <a:rPr lang="en-US" altLang="zh-TW" sz="28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operational research, OR</a:t>
            </a:r>
          </a:p>
          <a:p>
            <a:pPr lvl="1"/>
            <a:r>
              <a:rPr lang="zh-TW" altLang="en-US" sz="2800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管理</a:t>
            </a:r>
            <a:r>
              <a:rPr lang="zh-TW" altLang="en-US" sz="28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科學</a:t>
            </a:r>
            <a:r>
              <a:rPr lang="en-US" altLang="zh-TW" sz="28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management science, MS</a:t>
            </a:r>
          </a:p>
          <a:p>
            <a:pPr lvl="1"/>
            <a:r>
              <a:rPr lang="zh-TW" altLang="en-US" sz="2800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工業</a:t>
            </a:r>
            <a:r>
              <a:rPr lang="zh-TW" altLang="en-US" sz="28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工程</a:t>
            </a:r>
            <a:r>
              <a:rPr lang="en-US" altLang="zh-TW" sz="28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industrial engineering, IE</a:t>
            </a:r>
            <a:endParaRPr lang="zh-TW" altLang="en-US" sz="2800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5630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zh-TW" altLang="en-US" sz="4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何謂作業管理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作業管理定義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生產至運送整理系統的管理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價值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鏈 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value chain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作業功能的管理決策</a:t>
            </a:r>
          </a:p>
          <a:p>
            <a:pPr lvl="1"/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策略性決策</a:t>
            </a:r>
          </a:p>
          <a:p>
            <a:pPr lvl="1"/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戰術性決策</a:t>
            </a:r>
          </a:p>
          <a:p>
            <a:pPr lvl="1"/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作業規劃與控制決策</a:t>
            </a:r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60848"/>
            <a:ext cx="5384205" cy="4506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03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534400" cy="758952"/>
          </a:xfrm>
        </p:spPr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轉換決策</a:t>
            </a:r>
            <a:r>
              <a:rPr lang="en-US" altLang="zh-TW" sz="44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transformation process</a:t>
            </a:r>
            <a:r>
              <a:rPr lang="zh-TW" altLang="en-US" sz="4000" dirty="0" smtClean="0">
                <a:solidFill>
                  <a:srgbClr val="002060"/>
                </a:solidFill>
              </a:rPr>
              <a:t/>
            </a:r>
            <a:br>
              <a:rPr lang="zh-TW" altLang="en-US" sz="4000" dirty="0" smtClean="0">
                <a:solidFill>
                  <a:srgbClr val="002060"/>
                </a:solidFill>
              </a:rPr>
            </a:br>
            <a:endParaRPr lang="zh-TW" altLang="en-US" sz="4000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轉換流程的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類型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實體、位置、交換、儲存、生理、資訊</a:t>
            </a:r>
            <a:endParaRPr lang="en-US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製造業與服務業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產品與服務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8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服務</a:t>
            </a:r>
            <a:r>
              <a:rPr lang="en-US" altLang="zh-TW" sz="28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無形的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流程</a:t>
            </a:r>
            <a:r>
              <a:rPr lang="zh-CN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設備與顧客的參與</a:t>
            </a:r>
            <a:endParaRPr lang="en-US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產品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流程實體輸出</a:t>
            </a:r>
          </a:p>
          <a:p>
            <a:pPr marL="0" indent="0">
              <a:buNone/>
            </a:pP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55169"/>
            <a:ext cx="6624736" cy="5066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673873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23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子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作業管理之漢堡爭霸賽</a:t>
            </a:r>
            <a:endParaRPr kumimoji="1"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350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177</TotalTime>
  <Words>1927</Words>
  <Application>Microsoft Office PowerPoint</Application>
  <PresentationFormat>如螢幕大小 (4:3)</PresentationFormat>
  <Paragraphs>348</Paragraphs>
  <Slides>45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46" baseType="lpstr">
      <vt:lpstr>市鎮</vt:lpstr>
      <vt:lpstr>生產與作業管理 第一章 作業管理領域導論 </vt:lpstr>
      <vt:lpstr>Agenda</vt:lpstr>
      <vt:lpstr>作業管理:經理人的重要任務</vt:lpstr>
      <vt:lpstr>作業管理:經理人的重要任務</vt:lpstr>
      <vt:lpstr>作業管理:經理人的重要任務</vt:lpstr>
      <vt:lpstr>何謂作業管理</vt:lpstr>
      <vt:lpstr>何謂作業管理</vt:lpstr>
      <vt:lpstr>轉換決策transformation process </vt:lpstr>
      <vt:lpstr>作業管理之漢堡爭霸賽</vt:lpstr>
      <vt:lpstr>遊戲規則</vt:lpstr>
      <vt:lpstr>漢堡製作過程</vt:lpstr>
      <vt:lpstr>漢堡製作過程 Step1</vt:lpstr>
      <vt:lpstr>漢堡製作過程 Step2</vt:lpstr>
      <vt:lpstr>漢堡製作過程 Step3</vt:lpstr>
      <vt:lpstr>漢堡製作過程 Step4</vt:lpstr>
      <vt:lpstr>漢堡製作過程 Step5</vt:lpstr>
      <vt:lpstr>漢堡製作過程 Step6</vt:lpstr>
      <vt:lpstr>漢堡製作過程 Step7</vt:lpstr>
      <vt:lpstr>剩下兩分鐘</vt:lpstr>
      <vt:lpstr>剩下一分鐘</vt:lpstr>
      <vt:lpstr>剩下三十秒</vt:lpstr>
      <vt:lpstr>結束！</vt:lpstr>
      <vt:lpstr>檢查標準</vt:lpstr>
      <vt:lpstr>良率計算</vt:lpstr>
      <vt:lpstr>良率計算</vt:lpstr>
      <vt:lpstr>做漢堡與作業管理</vt:lpstr>
      <vt:lpstr>作業管理在組織中的定位</vt:lpstr>
      <vt:lpstr>作業管理在組織中的定位</vt:lpstr>
      <vt:lpstr>服務作業</vt:lpstr>
      <vt:lpstr>服務作業</vt:lpstr>
      <vt:lpstr>作業的重要性</vt:lpstr>
      <vt:lpstr>OM歷史的摘要</vt:lpstr>
      <vt:lpstr>PowerPoint 簡報</vt:lpstr>
      <vt:lpstr>JIT與TQC</vt:lpstr>
      <vt:lpstr>製造策略典範</vt:lpstr>
      <vt:lpstr>生產策略典範 </vt:lpstr>
      <vt:lpstr>服務品質與生產力 </vt:lpstr>
      <vt:lpstr>全面品質管理及品質認證 </vt:lpstr>
      <vt:lpstr>TQM</vt:lpstr>
      <vt:lpstr>企業流程再造</vt:lpstr>
      <vt:lpstr>供應鏈管理 </vt:lpstr>
      <vt:lpstr>供應鏈管理 </vt:lpstr>
      <vt:lpstr>電子商務 </vt:lpstr>
      <vt:lpstr>作業管理當前的重要議題</vt:lpstr>
      <vt:lpstr>Q &amp; A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R830</dc:creator>
  <cp:lastModifiedBy>R830</cp:lastModifiedBy>
  <cp:revision>29</cp:revision>
  <dcterms:created xsi:type="dcterms:W3CDTF">2012-09-21T08:48:57Z</dcterms:created>
  <dcterms:modified xsi:type="dcterms:W3CDTF">2012-09-23T07:45:17Z</dcterms:modified>
</cp:coreProperties>
</file>