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6"/>
  </p:notesMasterIdLst>
  <p:handoutMasterIdLst>
    <p:handoutMasterId r:id="rId37"/>
  </p:handoutMasterIdLst>
  <p:sldIdLst>
    <p:sldId id="291" r:id="rId3"/>
    <p:sldId id="312" r:id="rId4"/>
    <p:sldId id="256" r:id="rId5"/>
    <p:sldId id="307" r:id="rId6"/>
    <p:sldId id="308" r:id="rId7"/>
    <p:sldId id="309" r:id="rId8"/>
    <p:sldId id="281" r:id="rId9"/>
    <p:sldId id="282" r:id="rId10"/>
    <p:sldId id="283" r:id="rId11"/>
    <p:sldId id="284" r:id="rId12"/>
    <p:sldId id="285" r:id="rId13"/>
    <p:sldId id="286" r:id="rId14"/>
    <p:sldId id="287" r:id="rId15"/>
    <p:sldId id="288" r:id="rId16"/>
    <p:sldId id="289" r:id="rId17"/>
    <p:sldId id="290"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11" r:id="rId34"/>
    <p:sldId id="31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p:scale>
          <a:sx n="70" d="100"/>
          <a:sy n="70" d="100"/>
        </p:scale>
        <p:origin x="-2064" y="-100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181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20EA5F0D-C1DC-412F-A146-DDB3A74B588F}" type="datetimeFigureOut">
              <a:rPr lang="en-US" altLang="zh-TW"/>
              <a:t>6/10/2013</a:t>
            </a:fld>
            <a:endParaRPr lang="zh-TW"/>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7BAE14B8-3CC9-472D-9BC5-A84D80684DE2}" type="slidenum">
              <a:rPr lang="zh-TW"/>
              <a:t>‹#›</a:t>
            </a:fld>
            <a:endParaRPr lang="zh-TW"/>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A8CDE508-72C8-4AB5-AA9C-1584D31690E0}" type="datetimeFigureOut">
              <a:t>2013/6/5</a:t>
            </a:fld>
            <a:endParaRPr lang="zh-TW"/>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7FB667E1-E601-4AAF-B95C-B25720D70A60}" type="slidenum">
              <a:t>‹#›</a:t>
            </a:fld>
            <a:endParaRPr lang="zh-TW"/>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1" dirty="0" smtClean="0"/>
              <a:t>標準作業流程，不但可以確保食物和服務品質維持一致、不走調，還可以迅速複製，快速展店；至於套餐化的做法，則有助於有效控制食物成本，便於計算來客數。</a:t>
            </a:r>
            <a:endParaRPr lang="en-US" altLang="zh-TW" b="1" dirty="0" smtClean="0"/>
          </a:p>
          <a:p>
            <a:endParaRPr lang="en-US" altLang="zh-TW" b="1" dirty="0" smtClean="0"/>
          </a:p>
          <a:p>
            <a:r>
              <a:rPr lang="zh-TW" altLang="en-US" b="1" dirty="0" smtClean="0"/>
              <a:t>透過各種銷售數字、客戶資料的交叉分析，找出有用的情報。例如：透過出菜紀錄，可看出當季哪個套餐賣得特別好，進而從中分析顧客對菜色的偏好，並加強菜色設計。</a:t>
            </a:r>
            <a:endParaRPr lang="en-US" altLang="zh-TW" b="1" dirty="0" smtClean="0"/>
          </a:p>
          <a:p>
            <a:r>
              <a:rPr lang="zh-TW" altLang="en-US" b="1" dirty="0" smtClean="0"/>
              <a:t>王品</a:t>
            </a:r>
            <a:r>
              <a:rPr lang="en-US" altLang="zh-TW" b="1" dirty="0" smtClean="0"/>
              <a:t>SOC</a:t>
            </a:r>
            <a:r>
              <a:rPr lang="zh-TW" altLang="en-US" b="1" dirty="0" smtClean="0"/>
              <a:t>的每條內容，都是由基層員工和店長討論出來的，一方面是他們最了解實際操作的過程，另一方面則是唯有員工大從心理認同，否則再多的規定也是形同虛設。</a:t>
            </a:r>
            <a:endParaRPr lang="zh-TW" altLang="en-US" dirty="0" smtClean="0"/>
          </a:p>
          <a:p>
            <a:endParaRPr lang="zh-TW" altLang="en-US" b="1" dirty="0" smtClean="0"/>
          </a:p>
        </p:txBody>
      </p:sp>
      <p:sp>
        <p:nvSpPr>
          <p:cNvPr id="348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13133E3C-9F09-4BBA-8F2B-DB6011178F32}" type="slidenum">
              <a:rPr lang="en-US" altLang="zh-TW" smtClean="0"/>
              <a:pPr eaLnBrk="1" hangingPunct="1"/>
              <a:t>27</a:t>
            </a:fld>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zh-TW" dirty="0" smtClean="0"/>
              <a:t>每個服務人員在嚴謹的服務標準流程受訓下，皆是另一位服務人員學習之對象，透過相互學習方式，讓內部員工的服務水準提高，進而擴展、提升至外部顧客服務之水準。另外，於外部服務上，若有顧客以電話鼓勵服務人員，該名同仁便能獲得</a:t>
            </a:r>
            <a:r>
              <a:rPr lang="en-US" altLang="zh-TW" dirty="0" smtClean="0"/>
              <a:t>1000</a:t>
            </a:r>
            <a:r>
              <a:rPr lang="zh-TW" altLang="zh-TW" dirty="0" smtClean="0"/>
              <a:t>元獎勵</a:t>
            </a:r>
            <a:endParaRPr lang="en-US" altLang="zh-TW" dirty="0" smtClean="0"/>
          </a:p>
          <a:p>
            <a:r>
              <a:rPr lang="zh-TW" altLang="en-US" dirty="0" smtClean="0"/>
              <a:t>臉書、顧客意見卡、留言版</a:t>
            </a:r>
            <a:r>
              <a:rPr lang="zh-TW" altLang="zh-TW" dirty="0" smtClean="0"/>
              <a:t>以針對負面評論或是疑問進行立即性消毒與解答。</a:t>
            </a:r>
            <a:r>
              <a:rPr lang="en-US" altLang="zh-TW" dirty="0" smtClean="0"/>
              <a:t/>
            </a:r>
            <a:br>
              <a:rPr lang="en-US" altLang="zh-TW" dirty="0" smtClean="0"/>
            </a:br>
            <a:r>
              <a:rPr lang="zh-TW" altLang="zh-TW" dirty="0" smtClean="0"/>
              <a:t>將各品牌的資訊置入，讓顧客可以很輕易透過智慧型手機立即了解目前的優惠活動與品牌訊息。</a:t>
            </a:r>
            <a:endParaRPr lang="zh-TW" altLang="en-US" dirty="0" smtClean="0"/>
          </a:p>
        </p:txBody>
      </p:sp>
      <p:sp>
        <p:nvSpPr>
          <p:cNvPr id="358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5633756-2842-4593-A2DA-4E1498884B5E}" type="slidenum">
              <a:rPr lang="en-US" altLang="zh-TW" smtClean="0"/>
              <a:pPr eaLnBrk="1" hangingPunct="1"/>
              <a:t>28</a:t>
            </a:fld>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1" dirty="0" smtClean="0"/>
              <a:t>不要問誰對即時事顧客的錯，但是顧客「不開心的感受」卻絕對是真的。</a:t>
            </a:r>
            <a:endParaRPr lang="zh-TW" altLang="en-US" dirty="0" smtClean="0"/>
          </a:p>
          <a:p>
            <a:r>
              <a:rPr lang="zh-TW" altLang="en-US" b="1" dirty="0" smtClean="0"/>
              <a:t>如果顧客滿意度不佳，集團總部會勒令該店降低客量，藉以提升服務的品質與密度誰錯。</a:t>
            </a:r>
            <a:endParaRPr lang="en-US" altLang="zh-TW" b="1" dirty="0" smtClean="0"/>
          </a:p>
          <a:p>
            <a:r>
              <a:rPr lang="zh-TW" altLang="en-US" b="1" dirty="0" smtClean="0"/>
              <a:t>生日、紀念日送蛋糕及賀卡，並拍照表框給顧客留念。對於１２歲以下的小朋友，送玩具分散小孩注意力讓大人專心用餐。</a:t>
            </a:r>
            <a:endParaRPr lang="en-US" altLang="zh-TW" b="1" dirty="0" smtClean="0"/>
          </a:p>
        </p:txBody>
      </p:sp>
      <p:sp>
        <p:nvSpPr>
          <p:cNvPr id="368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6E18E87-D26F-4B8E-871E-6636AB092E23}" type="slidenum">
              <a:rPr lang="en-US" altLang="zh-TW" smtClean="0"/>
              <a:pPr eaLnBrk="1" hangingPunct="1"/>
              <a:t>29</a:t>
            </a:fld>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a:ln/>
        </p:spPr>
      </p:sp>
      <p:sp>
        <p:nvSpPr>
          <p:cNvPr id="378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solidFill>
                  <a:srgbClr val="002060"/>
                </a:solidFill>
              </a:rPr>
              <a:t>依集團旗下餐廳品牌的特性，寄送不同的電子文宣給他們。</a:t>
            </a:r>
            <a:endParaRPr lang="en-US" altLang="zh-TW" dirty="0" smtClean="0">
              <a:solidFill>
                <a:srgbClr val="002060"/>
              </a:solidFill>
            </a:endParaRPr>
          </a:p>
          <a:p>
            <a:r>
              <a:rPr lang="zh-TW" altLang="en-US" dirty="0" smtClean="0">
                <a:solidFill>
                  <a:srgbClr val="002060"/>
                </a:solidFill>
              </a:rPr>
              <a:t>透過問卷，確保所有的顧客得到一致的滿意服務</a:t>
            </a:r>
            <a:endParaRPr lang="en-US" altLang="zh-TW" dirty="0" smtClean="0">
              <a:solidFill>
                <a:srgbClr val="002060"/>
              </a:solidFill>
            </a:endParaRPr>
          </a:p>
          <a:p>
            <a:r>
              <a:rPr lang="zh-TW" altLang="en-US" dirty="0" smtClean="0">
                <a:solidFill>
                  <a:srgbClr val="002060"/>
                </a:solidFill>
              </a:rPr>
              <a:t>顧客特殊日回饋、貴賓菁英本寄送</a:t>
            </a:r>
            <a:endParaRPr lang="zh-TW" altLang="en-US" dirty="0" smtClean="0"/>
          </a:p>
        </p:txBody>
      </p:sp>
      <p:sp>
        <p:nvSpPr>
          <p:cNvPr id="378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1880451B-5BDE-47B8-A085-6ADBFCDFDC01}" type="slidenum">
              <a:rPr lang="en-US" altLang="zh-TW" smtClean="0"/>
              <a:pPr eaLnBrk="1" hangingPunct="1"/>
              <a:t>30</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ln/>
        </p:spPr>
      </p:sp>
      <p:sp>
        <p:nvSpPr>
          <p:cNvPr id="38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顧客和他們是主人和貴賓的關係，這裡沒有服務生，只有主人與貴賓。</a:t>
            </a:r>
            <a:endParaRPr lang="en-US" altLang="zh-TW" dirty="0" smtClean="0"/>
          </a:p>
          <a:p>
            <a:r>
              <a:rPr lang="zh-TW" altLang="en-US" dirty="0" smtClean="0"/>
              <a:t>王品的</a:t>
            </a:r>
            <a:r>
              <a:rPr lang="en-US" altLang="zh-TW" dirty="0" smtClean="0"/>
              <a:t>0800</a:t>
            </a:r>
            <a:r>
              <a:rPr lang="zh-TW" altLang="en-US" dirty="0" smtClean="0"/>
              <a:t>服務專線由四位小姐負責</a:t>
            </a:r>
            <a:r>
              <a:rPr lang="en-US" altLang="zh-TW" dirty="0" smtClean="0"/>
              <a:t>24</a:t>
            </a:r>
            <a:r>
              <a:rPr lang="zh-TW" altLang="en-US" dirty="0" smtClean="0"/>
              <a:t>小時接聽，主要在「傾聽」顧客的意見，並把重要訊息及時利用網路連線傳遞到總公司及各分店，能及時反應顧客的要求，也能達到各加據點的良性競爭。</a:t>
            </a:r>
            <a:endParaRPr lang="en-US" altLang="zh-TW" dirty="0" smtClean="0"/>
          </a:p>
          <a:p>
            <a:r>
              <a:rPr lang="zh-TW" altLang="en-US" dirty="0" smtClean="0"/>
              <a:t>王品集團董事長戴勝益說：「顧客的滿意度，不等於顧客的忠誠度。」因此在追求顧客滿意之餘，最重要的，是要能打動顧客的心。</a:t>
            </a:r>
            <a:endParaRPr lang="en-US" altLang="zh-TW" dirty="0" smtClean="0"/>
          </a:p>
          <a:p>
            <a:r>
              <a:rPr lang="zh-TW" altLang="en-US" dirty="0" smtClean="0"/>
              <a:t>採取傾聽、再傾聽，甚至高階主管還得親自登門拜訪，使顧客能充分體會到王品的誠心真意。</a:t>
            </a:r>
          </a:p>
        </p:txBody>
      </p:sp>
      <p:sp>
        <p:nvSpPr>
          <p:cNvPr id="38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7A7E60C7-4488-4DC6-A53C-C8ACC36933F5}" type="slidenum">
              <a:rPr lang="en-US" altLang="zh-TW" smtClean="0"/>
              <a:pPr eaLnBrk="1" hangingPunct="1"/>
              <a:t>31</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矩形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p>
        </p:txBody>
      </p:sp>
      <p:sp>
        <p:nvSpPr>
          <p:cNvPr id="9" name="矩形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p>
        </p:txBody>
      </p:sp>
      <p:sp>
        <p:nvSpPr>
          <p:cNvPr id="2" name="標題 1"/>
          <p:cNvSpPr>
            <a:spLocks noGrp="1"/>
          </p:cNvSpPr>
          <p:nvPr>
            <p:ph type="ctrTitle"/>
          </p:nvPr>
        </p:nvSpPr>
        <p:spPr>
          <a:xfrm>
            <a:off x="1295400" y="2286000"/>
            <a:ext cx="9601200" cy="1517904"/>
          </a:xfrm>
        </p:spPr>
        <p:txBody>
          <a:bodyPr anchor="b"/>
          <a:lstStyle>
            <a:lvl1pPr algn="ctr" latinLnBrk="0">
              <a:defRPr lang="zh-TW" sz="5400"/>
            </a:lvl1pPr>
          </a:lstStyle>
          <a:p>
            <a:r>
              <a:rPr lang="zh-TW" altLang="en-US" smtClean="0"/>
              <a:t>按一下以編輯母片標題樣式</a:t>
            </a:r>
            <a:endParaRPr lang="zh-TW" dirty="0"/>
          </a:p>
        </p:txBody>
      </p:sp>
      <p:sp>
        <p:nvSpPr>
          <p:cNvPr id="3" name="副標題 2"/>
          <p:cNvSpPr>
            <a:spLocks noGrp="1"/>
          </p:cNvSpPr>
          <p:nvPr>
            <p:ph type="subTitle" idx="1"/>
          </p:nvPr>
        </p:nvSpPr>
        <p:spPr>
          <a:xfrm>
            <a:off x="1295400" y="3959352"/>
            <a:ext cx="9601200" cy="914400"/>
          </a:xfrm>
        </p:spPr>
        <p:txBody>
          <a:bodyPr>
            <a:normAutofit/>
          </a:bodyPr>
          <a:lstStyle>
            <a:lvl1pPr marL="0" indent="0" algn="ctr" latinLnBrk="0">
              <a:spcBef>
                <a:spcPts val="0"/>
              </a:spcBef>
              <a:buNone/>
              <a:defRPr lang="zh-TW" sz="2000" cap="all" baseline="0"/>
            </a:lvl1pPr>
            <a:lvl2pPr marL="457200" indent="0" algn="ctr" latinLnBrk="0">
              <a:buNone/>
              <a:defRPr lang="zh-TW" sz="2800"/>
            </a:lvl2pPr>
            <a:lvl3pPr marL="914400" indent="0" algn="ctr" latinLnBrk="0">
              <a:buNone/>
              <a:defRPr lang="zh-TW" sz="2400"/>
            </a:lvl3pPr>
            <a:lvl4pPr marL="1371600" indent="0" algn="ctr" latinLnBrk="0">
              <a:buNone/>
              <a:defRPr lang="zh-TW" sz="2000"/>
            </a:lvl4pPr>
            <a:lvl5pPr marL="1828800" indent="0" algn="ctr" latinLnBrk="0">
              <a:buNone/>
              <a:defRPr lang="zh-TW" sz="2000"/>
            </a:lvl5pPr>
            <a:lvl6pPr marL="2286000" indent="0" algn="ctr" latinLnBrk="0">
              <a:buNone/>
              <a:defRPr lang="zh-TW" sz="2000"/>
            </a:lvl6pPr>
            <a:lvl7pPr marL="2743200" indent="0" algn="ctr" latinLnBrk="0">
              <a:buNone/>
              <a:defRPr lang="zh-TW" sz="2000"/>
            </a:lvl7pPr>
            <a:lvl8pPr marL="3200400" indent="0" algn="ctr" latinLnBrk="0">
              <a:buNone/>
              <a:defRPr lang="zh-TW" sz="2000"/>
            </a:lvl8pPr>
            <a:lvl9pPr marL="3657600" indent="0" algn="ctr" latinLnBrk="0">
              <a:buNone/>
              <a:defRPr lang="zh-TW" sz="2000"/>
            </a:lvl9pPr>
          </a:lstStyle>
          <a:p>
            <a:r>
              <a:rPr lang="zh-TW" altLang="en-US" smtClean="0"/>
              <a:t>按一下以編輯母片副標題樣式</a:t>
            </a:r>
            <a:endParaRPr lang="zh-TW"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垂直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9E583DDF-CA54-461A-A486-592D2374C532}" type="datetimeFigureOut">
              <a:t>2013/6/5</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CA8D9AD5-F248-4919-864A-CFD76CC027D6}" type="slidenum">
              <a:t>‹#›</a:t>
            </a:fld>
            <a:endParaRPr lang="zh-TW"/>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8724900" y="274638"/>
            <a:ext cx="2628900" cy="5897562"/>
          </a:xfrm>
        </p:spPr>
        <p:txBody>
          <a:bodyPr vert="eaVert"/>
          <a:lstStyle/>
          <a:p>
            <a:r>
              <a:rPr lang="zh-TW" altLang="en-US" smtClean="0"/>
              <a:t>按一下以編輯母片標題樣式</a:t>
            </a:r>
            <a:endParaRPr lang="zh-TW" dirty="0"/>
          </a:p>
        </p:txBody>
      </p:sp>
      <p:sp>
        <p:nvSpPr>
          <p:cNvPr id="3" name="垂直文字版面配置區 2"/>
          <p:cNvSpPr>
            <a:spLocks noGrp="1"/>
          </p:cNvSpPr>
          <p:nvPr>
            <p:ph type="body" orient="vert" idx="1"/>
          </p:nvPr>
        </p:nvSpPr>
        <p:spPr>
          <a:xfrm>
            <a:off x="838200" y="274638"/>
            <a:ext cx="7734300" cy="58975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9E583DDF-CA54-461A-A486-592D2374C532}" type="datetimeFigureOut">
              <a:t>2013/6/5</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CA8D9AD5-F248-4919-864A-CFD76CC027D6}" type="slidenum">
              <a:t>‹#›</a:t>
            </a:fld>
            <a:endParaRPr lang="zh-TW"/>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9E583DDF-CA54-461A-A486-592D2374C532}" type="datetimeFigureOut">
              <a:t>2013/6/5</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CA8D9AD5-F248-4919-864A-CFD76CC027D6}" type="slidenum">
              <a:t>‹#›</a:t>
            </a:fld>
            <a:endParaRPr lang="zh-TW"/>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2" name="標題 1"/>
          <p:cNvSpPr>
            <a:spLocks noGrp="1"/>
          </p:cNvSpPr>
          <p:nvPr>
            <p:ph type="title"/>
          </p:nvPr>
        </p:nvSpPr>
        <p:spPr>
          <a:xfrm>
            <a:off x="1295400" y="2130552"/>
            <a:ext cx="9601200" cy="2359152"/>
          </a:xfrm>
        </p:spPr>
        <p:txBody>
          <a:bodyPr anchor="b">
            <a:normAutofit/>
          </a:bodyPr>
          <a:lstStyle>
            <a:lvl1pPr algn="ctr" latinLnBrk="0">
              <a:defRPr lang="zh-TW" sz="5400" b="0"/>
            </a:lvl1pPr>
          </a:lstStyle>
          <a:p>
            <a:r>
              <a:rPr lang="zh-TW" altLang="en-US" smtClean="0"/>
              <a:t>按一下以編輯母片標題樣式</a:t>
            </a:r>
            <a:endParaRPr lang="zh-TW" dirty="0"/>
          </a:p>
        </p:txBody>
      </p:sp>
      <p:sp>
        <p:nvSpPr>
          <p:cNvPr id="3" name="文字版面配置區 2"/>
          <p:cNvSpPr>
            <a:spLocks noGrp="1"/>
          </p:cNvSpPr>
          <p:nvPr>
            <p:ph type="body" idx="1"/>
          </p:nvPr>
        </p:nvSpPr>
        <p:spPr>
          <a:xfrm>
            <a:off x="1295400" y="4572000"/>
            <a:ext cx="9601200" cy="841248"/>
          </a:xfrm>
        </p:spPr>
        <p:txBody>
          <a:bodyPr anchor="t"/>
          <a:lstStyle>
            <a:lvl1pPr marL="0" indent="0" algn="ctr" latinLnBrk="0">
              <a:spcBef>
                <a:spcPts val="0"/>
              </a:spcBef>
              <a:buNone/>
              <a:defRPr lang="zh-TW" sz="2000" cap="all" baseline="0">
                <a:solidFill>
                  <a:schemeClr val="tx1">
                    <a:tint val="75000"/>
                  </a:schemeClr>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E583DDF-CA54-461A-A486-592D2374C532}" type="datetimeFigureOut">
              <a:t>2013/6/5</a:t>
            </a:fld>
            <a:endParaRPr lang="zh-TW" dirty="0"/>
          </a:p>
        </p:txBody>
      </p:sp>
      <p:sp>
        <p:nvSpPr>
          <p:cNvPr id="5" name="頁尾版面配置區 4"/>
          <p:cNvSpPr>
            <a:spLocks noGrp="1"/>
          </p:cNvSpPr>
          <p:nvPr>
            <p:ph type="ftr" sz="quarter" idx="11"/>
          </p:nvPr>
        </p:nvSpPr>
        <p:spPr/>
        <p:txBody>
          <a:bodyPr/>
          <a:lstStyle/>
          <a:p>
            <a:endParaRPr lang="zh-TW" dirty="0"/>
          </a:p>
        </p:txBody>
      </p:sp>
      <p:sp>
        <p:nvSpPr>
          <p:cNvPr id="6" name="投影片編號版面配置區 5"/>
          <p:cNvSpPr>
            <a:spLocks noGrp="1"/>
          </p:cNvSpPr>
          <p:nvPr>
            <p:ph type="sldNum" sz="quarter" idx="12"/>
          </p:nvPr>
        </p:nvSpPr>
        <p:spPr/>
        <p:txBody>
          <a:bodyPr/>
          <a:lstStyle/>
          <a:p>
            <a:fld id="{CA8D9AD5-F248-4919-864A-CFD76CC027D6}" type="slidenum">
              <a:t>‹#›</a:t>
            </a:fld>
            <a:endParaRPr lang="zh-TW"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341120" y="467360"/>
            <a:ext cx="9509760" cy="1233424"/>
          </a:xfrm>
        </p:spPr>
        <p:txBody>
          <a:bodyPr/>
          <a:lstStyle/>
          <a:p>
            <a:r>
              <a:rPr lang="zh-TW" altLang="en-US" smtClean="0"/>
              <a:t>按一下以編輯母片標題樣式</a:t>
            </a:r>
            <a:endParaRPr lang="zh-TW" dirty="0"/>
          </a:p>
        </p:txBody>
      </p:sp>
      <p:sp>
        <p:nvSpPr>
          <p:cNvPr id="3" name="內容版面配置區 2"/>
          <p:cNvSpPr>
            <a:spLocks noGrp="1"/>
          </p:cNvSpPr>
          <p:nvPr>
            <p:ph sz="half" idx="1"/>
          </p:nvPr>
        </p:nvSpPr>
        <p:spPr>
          <a:xfrm>
            <a:off x="1341120" y="1901952"/>
            <a:ext cx="4572000" cy="4123944"/>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內容版面配置區 3"/>
          <p:cNvSpPr>
            <a:spLocks noGrp="1"/>
          </p:cNvSpPr>
          <p:nvPr>
            <p:ph sz="half" idx="2"/>
          </p:nvPr>
        </p:nvSpPr>
        <p:spPr>
          <a:xfrm>
            <a:off x="6278880" y="1901952"/>
            <a:ext cx="4572000" cy="4123944"/>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5" name="日期版面配置區 4"/>
          <p:cNvSpPr>
            <a:spLocks noGrp="1"/>
          </p:cNvSpPr>
          <p:nvPr>
            <p:ph type="dt" sz="half" idx="10"/>
          </p:nvPr>
        </p:nvSpPr>
        <p:spPr/>
        <p:txBody>
          <a:bodyPr/>
          <a:lstStyle/>
          <a:p>
            <a:fld id="{0A879FD0-C37A-4F50-8F3B-5FA0D9D0B42F}" type="datetimeFigureOut">
              <a:t>2013/6/5</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0D06EF73-9DB8-4763-865F-2F88181A4732}" type="slidenum">
              <a:t>‹#›</a:t>
            </a:fld>
            <a:endParaRPr lang="zh-TW"/>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341120" y="466344"/>
            <a:ext cx="9509760" cy="1234440"/>
          </a:xfrm>
        </p:spPr>
        <p:txBody>
          <a:bodyPr/>
          <a:lstStyle/>
          <a:p>
            <a:r>
              <a:rPr lang="zh-TW" altLang="en-US" smtClean="0"/>
              <a:t>按一下以編輯母片標題樣式</a:t>
            </a:r>
            <a:endParaRPr lang="zh-TW" dirty="0"/>
          </a:p>
        </p:txBody>
      </p:sp>
      <p:sp>
        <p:nvSpPr>
          <p:cNvPr id="3" name="文字版面配置區 2"/>
          <p:cNvSpPr>
            <a:spLocks noGrp="1"/>
          </p:cNvSpPr>
          <p:nvPr>
            <p:ph type="body" idx="1"/>
          </p:nvPr>
        </p:nvSpPr>
        <p:spPr>
          <a:xfrm>
            <a:off x="1341120" y="1837464"/>
            <a:ext cx="4572000" cy="766588"/>
          </a:xfrm>
        </p:spPr>
        <p:txBody>
          <a:bodyPr anchor="ctr">
            <a:normAutofit/>
          </a:bodyPr>
          <a:lstStyle>
            <a:lvl1pPr marL="0" indent="0" latinLnBrk="0">
              <a:spcBef>
                <a:spcPts val="0"/>
              </a:spcBef>
              <a:buNone/>
              <a:defRPr lang="zh-TW" sz="2000" b="0" cap="all" baseline="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341120" y="2740732"/>
            <a:ext cx="4572000" cy="3288847"/>
          </a:xfrm>
        </p:spPr>
        <p:txBody>
          <a:bodyPr>
            <a:normAutofit/>
          </a:bodyPr>
          <a:lstStyle>
            <a:lvl1pPr latinLnBrk="0">
              <a:defRPr lang="zh-TW" sz="1800"/>
            </a:lvl1pPr>
            <a:lvl2pPr latinLnBrk="0">
              <a:defRPr lang="zh-TW" sz="1600"/>
            </a:lvl2pPr>
            <a:lvl3pPr latinLnBrk="0">
              <a:defRPr lang="zh-TW" sz="1400"/>
            </a:lvl3pPr>
            <a:lvl4pPr latinLnBrk="0">
              <a:defRPr lang="zh-TW" sz="1200"/>
            </a:lvl4pPr>
            <a:lvl5pPr latinLnBrk="0">
              <a:defRPr lang="zh-TW" sz="1200"/>
            </a:lvl5pPr>
            <a:lvl6pPr latinLnBrk="0">
              <a:defRPr lang="zh-TW" sz="1200"/>
            </a:lvl6pPr>
            <a:lvl7pPr latinLnBrk="0">
              <a:defRPr lang="zh-TW" sz="1200"/>
            </a:lvl7pPr>
            <a:lvl8pPr latinLnBrk="0">
              <a:defRPr lang="zh-TW" sz="1200"/>
            </a:lvl8pPr>
            <a:lvl9pPr latinLnBrk="0">
              <a:defRPr lang="zh-TW"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5" name="文字版面配置區 4"/>
          <p:cNvSpPr>
            <a:spLocks noGrp="1"/>
          </p:cNvSpPr>
          <p:nvPr>
            <p:ph type="body" sz="quarter" idx="3"/>
          </p:nvPr>
        </p:nvSpPr>
        <p:spPr>
          <a:xfrm>
            <a:off x="6278880" y="1837464"/>
            <a:ext cx="4572000" cy="766588"/>
          </a:xfrm>
        </p:spPr>
        <p:txBody>
          <a:bodyPr anchor="ctr">
            <a:normAutofit/>
          </a:bodyPr>
          <a:lstStyle>
            <a:lvl1pPr marL="0" indent="0" latinLnBrk="0">
              <a:spcBef>
                <a:spcPts val="0"/>
              </a:spcBef>
              <a:buNone/>
              <a:defRPr lang="zh-TW" sz="2000" b="0" cap="all" baseline="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278880" y="2740732"/>
            <a:ext cx="4572000" cy="3288847"/>
          </a:xfrm>
        </p:spPr>
        <p:txBody>
          <a:bodyPr>
            <a:normAutofit/>
          </a:bodyPr>
          <a:lstStyle>
            <a:lvl1pPr latinLnBrk="0">
              <a:defRPr lang="zh-TW" sz="1800"/>
            </a:lvl1pPr>
            <a:lvl2pPr latinLnBrk="0">
              <a:defRPr lang="zh-TW" sz="1600"/>
            </a:lvl2pPr>
            <a:lvl3pPr latinLnBrk="0">
              <a:defRPr lang="zh-TW" sz="1400"/>
            </a:lvl3pPr>
            <a:lvl4pPr latinLnBrk="0">
              <a:defRPr lang="zh-TW" sz="1200"/>
            </a:lvl4pPr>
            <a:lvl5pPr latinLnBrk="0">
              <a:defRPr lang="zh-TW" sz="1200"/>
            </a:lvl5pPr>
            <a:lvl6pPr latinLnBrk="0">
              <a:defRPr lang="zh-TW" sz="1200"/>
            </a:lvl6pPr>
            <a:lvl7pPr latinLnBrk="0">
              <a:defRPr lang="zh-TW" sz="1200"/>
            </a:lvl7pPr>
            <a:lvl8pPr latinLnBrk="0">
              <a:defRPr lang="zh-TW" sz="1200"/>
            </a:lvl8pPr>
            <a:lvl9pPr latinLnBrk="0">
              <a:defRPr lang="zh-TW"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7" name="日期版面配置區 6"/>
          <p:cNvSpPr>
            <a:spLocks noGrp="1"/>
          </p:cNvSpPr>
          <p:nvPr>
            <p:ph type="dt" sz="half" idx="10"/>
          </p:nvPr>
        </p:nvSpPr>
        <p:spPr/>
        <p:txBody>
          <a:bodyPr/>
          <a:lstStyle/>
          <a:p>
            <a:fld id="{9E583DDF-CA54-461A-A486-592D2374C532}" type="datetimeFigureOut">
              <a:t>2013/6/5</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CA8D9AD5-F248-4919-864A-CFD76CC027D6}" type="slidenum">
              <a:t>‹#›</a:t>
            </a:fld>
            <a:endParaRPr lang="zh-TW"/>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日期版面配置區 2"/>
          <p:cNvSpPr>
            <a:spLocks noGrp="1"/>
          </p:cNvSpPr>
          <p:nvPr>
            <p:ph type="dt" sz="half" idx="10"/>
          </p:nvPr>
        </p:nvSpPr>
        <p:spPr/>
        <p:txBody>
          <a:bodyPr/>
          <a:lstStyle/>
          <a:p>
            <a:fld id="{9E583DDF-CA54-461A-A486-592D2374C532}" type="datetimeFigureOut">
              <a:t>2013/6/5</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CA8D9AD5-F248-4919-864A-CFD76CC027D6}" type="slidenum">
              <a:t>‹#›</a:t>
            </a:fld>
            <a:endParaRPr lang="zh-TW"/>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p>
        </p:txBody>
      </p:sp>
      <p:sp>
        <p:nvSpPr>
          <p:cNvPr id="2" name="日期版面配置區 1"/>
          <p:cNvSpPr>
            <a:spLocks noGrp="1"/>
          </p:cNvSpPr>
          <p:nvPr>
            <p:ph type="dt" sz="half" idx="10"/>
          </p:nvPr>
        </p:nvSpPr>
        <p:spPr/>
        <p:txBody>
          <a:bodyPr/>
          <a:lstStyle/>
          <a:p>
            <a:fld id="{9E583DDF-CA54-461A-A486-592D2374C532}" type="datetimeFigureOut">
              <a:t>2013/6/5</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CA8D9AD5-F248-4919-864A-CFD76CC027D6}" type="slidenum">
              <a:t>‹#›</a:t>
            </a:fld>
            <a:endParaRPr lang="zh-TW"/>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470648" y="2350008"/>
            <a:ext cx="4206240" cy="1993392"/>
          </a:xfrm>
        </p:spPr>
        <p:txBody>
          <a:bodyPr anchor="b">
            <a:normAutofit/>
          </a:bodyPr>
          <a:lstStyle>
            <a:lvl1pPr latinLnBrk="0">
              <a:defRPr lang="zh-TW" sz="3400" b="0"/>
            </a:lvl1pPr>
          </a:lstStyle>
          <a:p>
            <a:r>
              <a:rPr lang="zh-TW" altLang="en-US" smtClean="0"/>
              <a:t>按一下以編輯母片標題樣式</a:t>
            </a:r>
            <a:endParaRPr lang="zh-TW" dirty="0"/>
          </a:p>
        </p:txBody>
      </p:sp>
      <p:sp>
        <p:nvSpPr>
          <p:cNvPr id="3" name="內容版面配置區 2"/>
          <p:cNvSpPr>
            <a:spLocks noGrp="1"/>
          </p:cNvSpPr>
          <p:nvPr>
            <p:ph idx="1"/>
          </p:nvPr>
        </p:nvSpPr>
        <p:spPr>
          <a:xfrm>
            <a:off x="457200" y="758952"/>
            <a:ext cx="6629400" cy="5330952"/>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文字版面配置區 3"/>
          <p:cNvSpPr>
            <a:spLocks noGrp="1"/>
          </p:cNvSpPr>
          <p:nvPr>
            <p:ph type="body" sz="half" idx="2"/>
          </p:nvPr>
        </p:nvSpPr>
        <p:spPr>
          <a:xfrm>
            <a:off x="7470648" y="4361688"/>
            <a:ext cx="4206240" cy="1728216"/>
          </a:xfrm>
        </p:spPr>
        <p:txBody>
          <a:bodyPr>
            <a:normAutofit/>
          </a:bodyPr>
          <a:lstStyle>
            <a:lvl1pPr marL="0" indent="0" latinLnBrk="0">
              <a:spcBef>
                <a:spcPts val="12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E583DDF-CA54-461A-A486-592D2374C532}" type="datetimeFigureOut">
              <a:t>2013/6/5</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CA8D9AD5-F248-4919-864A-CFD76CC027D6}" type="slidenum">
              <a:t>‹#›</a:t>
            </a:fld>
            <a:endParaRPr lang="zh-TW"/>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470648" y="2350008"/>
            <a:ext cx="4206240" cy="1993392"/>
          </a:xfrm>
        </p:spPr>
        <p:txBody>
          <a:bodyPr anchor="b">
            <a:normAutofit/>
          </a:bodyPr>
          <a:lstStyle>
            <a:lvl1pPr latinLnBrk="0">
              <a:defRPr lang="zh-TW" sz="3400" b="0"/>
            </a:lvl1pPr>
          </a:lstStyle>
          <a:p>
            <a:r>
              <a:rPr lang="zh-TW" altLang="en-US" smtClean="0"/>
              <a:t>按一下以編輯母片標題樣式</a:t>
            </a:r>
            <a:endParaRPr lang="zh-TW" dirty="0"/>
          </a:p>
        </p:txBody>
      </p:sp>
      <p:sp>
        <p:nvSpPr>
          <p:cNvPr id="3" name="圖片版面配置區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latinLnBrk="0">
              <a:buNone/>
              <a:defRPr lang="zh-TW" sz="3200">
                <a:solidFill>
                  <a:schemeClr val="bg1"/>
                </a:solidFill>
              </a:defRPr>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smtClean="0"/>
              <a:t>按一下圖示以新增圖片</a:t>
            </a:r>
            <a:endParaRPr lang="zh-TW" dirty="0"/>
          </a:p>
        </p:txBody>
      </p:sp>
      <p:sp>
        <p:nvSpPr>
          <p:cNvPr id="4" name="文字版面配置區 3"/>
          <p:cNvSpPr>
            <a:spLocks noGrp="1"/>
          </p:cNvSpPr>
          <p:nvPr>
            <p:ph type="body" sz="half" idx="2"/>
          </p:nvPr>
        </p:nvSpPr>
        <p:spPr>
          <a:xfrm>
            <a:off x="7470648" y="4361688"/>
            <a:ext cx="4206240" cy="1728216"/>
          </a:xfrm>
        </p:spPr>
        <p:txBody>
          <a:bodyPr>
            <a:normAutofit/>
          </a:bodyPr>
          <a:lstStyle>
            <a:lvl1pPr marL="0" indent="0" latinLnBrk="0">
              <a:spcBef>
                <a:spcPts val="12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E583DDF-CA54-461A-A486-592D2374C532}" type="datetimeFigureOut">
              <a:t>2013/6/5</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CA8D9AD5-F248-4919-864A-CFD76CC027D6}" type="slidenum">
              <a:t>‹#›</a:t>
            </a:fld>
            <a:endParaRPr lang="zh-TW"/>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latin typeface="微軟正黑體" panose="020B0604030504040204" pitchFamily="34" charset="-120"/>
              <a:ea typeface="微軟正黑體" panose="020B0604030504040204" pitchFamily="34" charset="-120"/>
            </a:endParaRPr>
          </a:p>
        </p:txBody>
      </p:sp>
      <p:sp>
        <p:nvSpPr>
          <p:cNvPr id="2" name="標題版面配置區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zh-TW" sz="800">
                <a:solidFill>
                  <a:schemeClr val="tx1">
                    <a:tint val="75000"/>
                  </a:schemeClr>
                </a:solidFill>
                <a:latin typeface="微軟正黑體" panose="020B0604030504040204" pitchFamily="34" charset="-120"/>
                <a:ea typeface="微軟正黑體" panose="020B0604030504040204" pitchFamily="34" charset="-120"/>
              </a:defRPr>
            </a:lvl1pPr>
          </a:lstStyle>
          <a:p>
            <a:fld id="{9E583DDF-CA54-461A-A486-592D2374C532}" type="datetimeFigureOut">
              <a:rPr lang="en-US" altLang="zh-TW" smtClean="0"/>
              <a:pPr/>
              <a:t>6/10/2013</a:t>
            </a:fld>
            <a:endParaRPr lang="zh-TW" altLang="en-US" dirty="0"/>
          </a:p>
        </p:txBody>
      </p:sp>
      <p:sp>
        <p:nvSpPr>
          <p:cNvPr id="5" name="頁尾版面配置區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latinLnBrk="0">
              <a:defRPr lang="zh-TW" sz="800" cap="all" baseline="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6" name="投影片編號版面配置區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latinLnBrk="0">
              <a:defRPr lang="zh-TW" sz="800">
                <a:solidFill>
                  <a:schemeClr val="tx1">
                    <a:tint val="75000"/>
                  </a:schemeClr>
                </a:solidFill>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lang="zh-TW" sz="3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lang="zh-TW" sz="2000" kern="1200">
          <a:solidFill>
            <a:schemeClr val="tx1"/>
          </a:solidFill>
          <a:latin typeface="微軟正黑體" panose="020B0604030504040204" pitchFamily="34" charset="-120"/>
          <a:ea typeface="微軟正黑體" panose="020B0604030504040204" pitchFamily="34" charset="-120"/>
          <a:cs typeface="+mn-cs"/>
        </a:defRPr>
      </a:lvl1pPr>
      <a:lvl2pPr marL="594360" indent="-228600" algn="l" defTabSz="914400" rtl="0" eaLnBrk="1" latinLnBrk="0" hangingPunct="1">
        <a:lnSpc>
          <a:spcPct val="90000"/>
        </a:lnSpc>
        <a:spcBef>
          <a:spcPts val="1000"/>
        </a:spcBef>
        <a:buSzPct val="80000"/>
        <a:buFont typeface="Arial" pitchFamily="34" charset="0"/>
        <a:buChar char="•"/>
        <a:defRPr lang="zh-TW" sz="1800" kern="1200">
          <a:solidFill>
            <a:schemeClr val="tx1"/>
          </a:solidFill>
          <a:latin typeface="微軟正黑體" panose="020B0604030504040204" pitchFamily="34" charset="-120"/>
          <a:ea typeface="微軟正黑體" panose="020B0604030504040204" pitchFamily="34" charset="-120"/>
          <a:cs typeface="+mn-cs"/>
        </a:defRPr>
      </a:lvl2pPr>
      <a:lvl3pPr marL="914400" indent="-228600" algn="l" defTabSz="914400" rtl="0" eaLnBrk="1" latinLnBrk="0" hangingPunct="1">
        <a:lnSpc>
          <a:spcPct val="90000"/>
        </a:lnSpc>
        <a:spcBef>
          <a:spcPts val="800"/>
        </a:spcBef>
        <a:buSzPct val="80000"/>
        <a:buFont typeface="Arial" pitchFamily="34"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3pPr>
      <a:lvl4pPr marL="1234440" indent="-228600" algn="l" defTabSz="914400" rtl="0" eaLnBrk="1" latinLnBrk="0" hangingPunct="1">
        <a:lnSpc>
          <a:spcPct val="90000"/>
        </a:lnSpc>
        <a:spcBef>
          <a:spcPts val="800"/>
        </a:spcBef>
        <a:buSzPct val="80000"/>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4pPr>
      <a:lvl5pPr marL="1554480" indent="-228600" algn="l" defTabSz="914400" rtl="0" eaLnBrk="1" latinLnBrk="0" hangingPunct="1">
        <a:lnSpc>
          <a:spcPct val="90000"/>
        </a:lnSpc>
        <a:spcBef>
          <a:spcPts val="800"/>
        </a:spcBef>
        <a:buSzPct val="80000"/>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5pPr>
      <a:lvl6pPr marL="1874520" indent="-228600" algn="l" defTabSz="914400" rtl="0" eaLnBrk="1" latinLnBrk="0" hangingPunct="1">
        <a:lnSpc>
          <a:spcPct val="90000"/>
        </a:lnSpc>
        <a:spcBef>
          <a:spcPts val="800"/>
        </a:spcBef>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lang="zh-TW"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lang="zh-TW"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lang="zh-TW" sz="1400" kern="1200" baseline="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6998" y="2229235"/>
            <a:ext cx="8904669" cy="1210614"/>
          </a:xfrm>
        </p:spPr>
        <p:txBody>
          <a:bodyPr>
            <a:normAutofit fontScale="90000"/>
          </a:bodyPr>
          <a:lstStyle/>
          <a:p>
            <a:pPr algn="l"/>
            <a:r>
              <a:rPr lang="zh-TW" altLang="en-US" sz="6000" dirty="0" smtClean="0"/>
              <a:t>生產管理期末報告</a:t>
            </a:r>
            <a:r>
              <a:rPr lang="en-US" altLang="zh-TW" sz="6000" dirty="0" smtClean="0"/>
              <a:t/>
            </a:r>
            <a:br>
              <a:rPr lang="en-US" altLang="zh-TW" sz="6000" dirty="0" smtClean="0"/>
            </a:br>
            <a:r>
              <a:rPr lang="zh-TW" altLang="en-US" sz="6000" dirty="0" smtClean="0"/>
              <a:t>王品個案</a:t>
            </a:r>
            <a:endParaRPr lang="zh-TW" sz="6000" dirty="0"/>
          </a:p>
        </p:txBody>
      </p:sp>
      <p:sp>
        <p:nvSpPr>
          <p:cNvPr id="3" name="Rectangle 1"/>
          <p:cNvSpPr>
            <a:spLocks noChangeArrowheads="1"/>
          </p:cNvSpPr>
          <p:nvPr/>
        </p:nvSpPr>
        <p:spPr bwMode="auto">
          <a:xfrm>
            <a:off x="6329351" y="3439849"/>
            <a:ext cx="468052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企研一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M014011031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李宜修</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tab pos="2636838" algn="ctr"/>
                <a:tab pos="5273675" algn="r"/>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企研一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M014011030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陳逸瓏</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tab pos="2636838" algn="ctr"/>
                <a:tab pos="5273675" algn="r"/>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企研一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M014011014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羅毓明</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tab pos="2636838" algn="ctr"/>
                <a:tab pos="5273675" algn="r"/>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資管四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B984020030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TB7CF9C5CtCID-WinCharSetFFFF-H"/>
              </a:rPr>
              <a:t>張勝峰</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Tree>
    <p:extLst>
      <p:ext uri="{BB962C8B-B14F-4D97-AF65-F5344CB8AC3E}">
        <p14:creationId xmlns:p14="http://schemas.microsoft.com/office/powerpoint/2010/main" val="273924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800" b="1" dirty="0" smtClean="0"/>
              <a:t>計畫性採購</a:t>
            </a:r>
            <a:endParaRPr lang="zh-TW" altLang="en-US" sz="4800" dirty="0"/>
          </a:p>
        </p:txBody>
      </p:sp>
      <p:sp>
        <p:nvSpPr>
          <p:cNvPr id="3" name="內容版面配置區 2"/>
          <p:cNvSpPr>
            <a:spLocks noGrp="1"/>
          </p:cNvSpPr>
          <p:nvPr>
            <p:ph idx="1"/>
          </p:nvPr>
        </p:nvSpPr>
        <p:spPr/>
        <p:txBody>
          <a:bodyPr>
            <a:normAutofit/>
          </a:bodyPr>
          <a:lstStyle/>
          <a:p>
            <a:r>
              <a:rPr lang="zh-TW" altLang="en-US" sz="3200" dirty="0" smtClean="0"/>
              <a:t>一般餐廳－隨機採購</a:t>
            </a:r>
            <a:endParaRPr lang="en-US" altLang="zh-TW" sz="3200" dirty="0" smtClean="0"/>
          </a:p>
          <a:p>
            <a:r>
              <a:rPr lang="zh-TW" altLang="en-US" sz="3200" dirty="0"/>
              <a:t>王品</a:t>
            </a:r>
            <a:r>
              <a:rPr lang="zh-TW" altLang="en-US" sz="3200" dirty="0" smtClean="0"/>
              <a:t>餐廳－期貨採購</a:t>
            </a:r>
            <a:endParaRPr lang="zh-TW" alt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659" y="3068960"/>
            <a:ext cx="5080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240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5400" b="1" dirty="0" smtClean="0"/>
              <a:t>計畫性採購</a:t>
            </a:r>
            <a:endParaRPr lang="zh-TW" altLang="en-US" sz="5400" dirty="0"/>
          </a:p>
        </p:txBody>
      </p:sp>
      <p:sp>
        <p:nvSpPr>
          <p:cNvPr id="3" name="內容版面配置區 2"/>
          <p:cNvSpPr>
            <a:spLocks noGrp="1"/>
          </p:cNvSpPr>
          <p:nvPr>
            <p:ph idx="1"/>
          </p:nvPr>
        </p:nvSpPr>
        <p:spPr/>
        <p:txBody>
          <a:bodyPr>
            <a:normAutofit/>
          </a:bodyPr>
          <a:lstStyle/>
          <a:p>
            <a:r>
              <a:rPr lang="zh-TW" altLang="en-US" sz="3200" dirty="0"/>
              <a:t>在</a:t>
            </a:r>
            <a:r>
              <a:rPr lang="zh-TW" altLang="zh-TW" sz="3200" dirty="0" smtClean="0"/>
              <a:t>相對</a:t>
            </a:r>
            <a:r>
              <a:rPr lang="zh-TW" altLang="zh-TW" sz="3200" dirty="0"/>
              <a:t>低</a:t>
            </a:r>
            <a:r>
              <a:rPr lang="zh-TW" altLang="zh-TW" sz="3200" dirty="0" smtClean="0"/>
              <a:t>點</a:t>
            </a:r>
            <a:r>
              <a:rPr lang="zh-TW" altLang="en-US" sz="3200" dirty="0" smtClean="0"/>
              <a:t>買足</a:t>
            </a:r>
            <a:r>
              <a:rPr lang="zh-TW" altLang="zh-TW" sz="3200" dirty="0" smtClean="0"/>
              <a:t>安全</a:t>
            </a:r>
            <a:r>
              <a:rPr lang="zh-TW" altLang="zh-TW" sz="3200" dirty="0"/>
              <a:t>庫存</a:t>
            </a:r>
            <a:r>
              <a:rPr lang="zh-TW" altLang="zh-TW" sz="3200" dirty="0" smtClean="0"/>
              <a:t>量</a:t>
            </a:r>
            <a:endParaRPr lang="en-US" altLang="zh-TW" sz="3200" dirty="0" smtClean="0"/>
          </a:p>
          <a:p>
            <a:pPr lvl="1"/>
            <a:r>
              <a:rPr lang="zh-TW" altLang="en-US" sz="2800" dirty="0"/>
              <a:t>儲存成本遠小於隨機採購的成本</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803" y="3212976"/>
            <a:ext cx="4375381" cy="328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147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zh-TW" sz="4800" b="1" dirty="0"/>
              <a:t>研發菜色</a:t>
            </a:r>
            <a:endParaRPr lang="zh-TW" altLang="zh-TW" sz="4800" dirty="0"/>
          </a:p>
        </p:txBody>
      </p:sp>
      <p:sp>
        <p:nvSpPr>
          <p:cNvPr id="3" name="內容版面配置區 2"/>
          <p:cNvSpPr>
            <a:spLocks noGrp="1"/>
          </p:cNvSpPr>
          <p:nvPr>
            <p:ph idx="1"/>
          </p:nvPr>
        </p:nvSpPr>
        <p:spPr/>
        <p:txBody>
          <a:bodyPr/>
          <a:lstStyle/>
          <a:p>
            <a:r>
              <a:rPr lang="zh-TW" altLang="zh-TW" sz="2800" b="1" dirty="0"/>
              <a:t>「在食材決定時，採購成本就已經決定。」</a:t>
            </a:r>
            <a:endParaRPr lang="zh-TW" altLang="zh-TW" sz="2800" dirty="0"/>
          </a:p>
          <a:p>
            <a:endParaRPr lang="zh-TW" altLang="en-US" dirty="0"/>
          </a:p>
        </p:txBody>
      </p:sp>
      <p:sp>
        <p:nvSpPr>
          <p:cNvPr id="4" name="AutoShape 2" descr="data:image/jpeg;base64,/9j/4AAQSkZJRgABAQAAAQABAAD/2wCEAAkGBhQSERUUExQWFRQWGBgXGBgYGBoaGhwcGBgaGxoYFhgaICYeGBkjHBcYHy8gJScpLCwsGB4xNTAqNSYrLCkBCQoKDgwOGg8PGiwkHyQsLCwsLCwsLCwsLCwsLCwsLCwsLCwsLCwpLCwpLCwsKSwsKSwsLCwsLCwsLCwsLCwsLP/AABEIALABHgMBIgACEQEDEQH/xAAbAAACAwEBAQAAAAAAAAAAAAAEBQIDBgEAB//EAEAQAAECAwUECAUCBAUFAQAAAAECEQADIQQSMUFRBWFxgQYTIpGhsdHwFDJCweFS8QcjYnIVgpKi0jNDU3OTFv/EABkBAAMBAQEAAAAAAAAAAAAAAAECAwAEBf/EACoRAAICAgICAQIGAwEAAAAAAAABAhEDIRIxQVEEEzIiYXGRoeFCgfAF/9oADAMBAAIRAxEAPwDMSNtVqeP7Qxk7QSoUL5xi1kkEgFhjSPWe2KSQYosrR5OT/wA61aezdCfHRNjLSekGuWRhvZ9oAtXHX1i8cqkeZl+PPF2M78dQqBhNiwTRD6ZHaDpa47NNXgNMxxSCFLdKSTqD75wHG40BOpJnJkCTQIuJ3xXMTGitBlNp2jSfw9sqUzp1pWezKlF3Dirv/tBjM9J+i061TOvkTJNoBJLS5gCgVFz2FsY0syZ8NsaarBdoVdHDPwSrvj5z8JdwJBYO3jHPLbZ70X9OEE+0jS/BLl0WhSTvBHnHFBiDrTvgOzbUnJAAmk7ldoQXL2z/AOWUlX9SCx7vxAi0tWebkxzbtK/0OqlBo6LQsMkKLaGo7jhBlnXZZpCRaOqURUTkkAHS8Hpvgqd0UtDXpYTOT+qSoTB3CvhFXJPoWGDIt0L7EVTVolhKXWoJcBsS3DOHn8Q5cizTZaZYCVMCs1apYUDsaPQZxLoFssrtgKklPVAqLggvgHBwqfCMf012p8Ra1EF0ldOCaJ8BEmuz08cpxhFW7b/hDETLxHVlJDD6qneygk8o9McFlAg6EN3QmlppF8u1LT8qy2j07jSJOKKQ+XNdpP8AgPNco9egRG1slISd6eyfCnhFqLZLUWCincsOP9SfQQHB+Dpj8uEu9F4mcI4VCOIsalVQCsf0Mo76CoHECKioOxcccoRxrs6VJSVo5b6oJ0r6xPZ0xwIrXMBDPQ0inZ5IERyI7PjvwPpnymMH0mkXl8o3CJjpjLbXlus8I0Hsrl6Fx6PptMpMwG6sip1IoXHEcYzlv2VMkllpI0OR4GNlsG1XFKlnBXaTxzHdXlDqZLStN1TFJxBqPGLQdHnyR8/6L7I6+0JB+VPaVwBw5lvGPqfVwv2NsaXIvGWlr5fXDIboaqVEsk+TOzDDjEGUmAbWthBc+bGd29tQS0kn990ItspJ0rEfSHabdkGp8IQWaReJiE6aVEqOJg+woZAOr+cdaXFHBy5y2aGegtpw9YAXIScQx114j7wbaZh0bmIXkEwX2csXa2RnIAx9+sEybRShw94wIU8YnLkqyDQpPJhU41YzRaiWqaYQUnaRFCH35wrlOE4d35iKp7lnY+EOpNHmT+LJPrRo5FsvCkFItAZs/frGTlWlSQHg+TtFTUMWjm9nLP4ziPwt2iTXiAMSW74Qf42r6kA8KHnGn6CS+vtaP0pN4g5Ng/OKLMmNH4UnJXtDL+JM278LZhhKReVxYenjGRWmDOk+1evtk6ZiL11PAUHgBASZgbSBCqK/Kk3kdeC6UnCJzZUQlRffieTFbtCYs/HsGmJpFYnFBBQSg6pJHlBihFSLKVrSkYkgd8SjHZ1LI315PoOybdMk7Jn2qbMUubMSUJUouf0IDnQqUeUfLETATvJx4R9B/iha+ps9msaMhfVy7I8b5j57KSxEVSvZb5GTi1FDBKqYR4iIgxNRYQpxOyoRBUcmzbiVK0gNMzrBorj5QaL4sbyKy8KILgsdYvG1poZ1Xty2V51hYq+DV4uShRFCPBvxBplngkumFDayfqRn9Jz0Y+sHbPmnMMcW4wk+JTKLjtzNTgmCdkW7rDUuXrzwiGeK42ep8HlCVSdmwQrsxmNqTWUaO8aWwSnx0hFtqxrBKjkSOAjkgepkWhAVlJSoYpL90auwrExruBDxnpVnvYxqNg7OVKQb31VA0H5xijdI5VDlIYAsIomTY5aFsKQMqe4rQxE7Gq0U2udSMpt/YM+aq8m6pIwAUxri7sI0xNeHnFj98XxqtnDlnej5habEuWWWhSeIbuguwq7LaHzj6FNUljeKboqbwDc4ylvmSVqPUoAANVAMDwH3i7lZGOmGLqcBz9Irqd/gIklGkXJ3tBts4mkgZMptBwjhS0EKilcsGNRuYOsgYGBZqda+fKCZiRlFSkwnTKKfsHCT9NW7+YjqbUQTeo/IxJSNzxFiMMNDUd0GxnGEltEkTD9Jfzj6P/D/APk2G0Wo0JSUp8vzHzWWguABUkCmppm8fVBd+FRY0FCCQS843Um6waj1qTBi67EWKnaPmqtqG8a4kwXK2on6g28ekV7b6EWqy9qbLPVnCak35Z4LTQc2hIFkH20a2uhZ4YT0zZWWeFUSQfekFJmPGPs20WIOEMpXSIgMajfFVlfk8+fxHdJGhcQ86D7O6y1oLUR2zyw8WjHHa6XCWbQ+sbrY8/4TZ1otD9tYuIPEfl+UHlfQ2HDwkm/1M10r2p8Vbp0wF0pNxPBNB3sTzhddaBbJNZIfOsE9aIeFUQz3KdlgUxiZVFsiwLUHCWH6iyU8iWHdF4s0tOKis6J7KealVP8ApHGJNpDww5JdIXXQQxwNGhHb7GZBcOU6fUPxGtM4sQgCWGrdFTxUSVHvaBE2NSlMBXHHTFyaQnP0ejh+NKG2/wDRmpe3SBQg8Yon7aJybeI0Fo2agllISeDHygKbsaUfpbnDfUOjgZyZbCczB/RmeRPG8F+VftBM3YiB+/nEtlWEInJPHxBic5WqKwVSR9G2ZNBIgu22Yki6MaQmssxmMPLPbOzqY5EemWbO6Myk9opClY7gdwgq1SIYWeaLoA0iqagEOcoD2PBJGetFnhPtGeJYc44CNJPlgiMP0xtAC0JGQJ7y1e6DBWyeaXGLZ0bQcRG1bWTLTeJdxQO5PpCaXNIwD/bnAU+QVrANSfL7COtL2eYts9aLXNta+0WQDgHYcNTBxkBIAAoIMl2W6BRh5RCeRE27LqPE5KBweLwnfA1zQcvSLRL1MUR5skTJisiJXgIgZsOpCcCJTETL3RyYoxXfMDkMoHlIeIqRE2jyhGCgvo9YustMtLUvAnlXzaLenduC7SZaAyJdA2oABPMvFvR60iT1k00IDDzP2jOTrUVqUsklzE/8qOhfbY02F0ytNjP8qYq4cUHtIPFJpDqdt/ZltpabObNNOM6QyRxVKIunk2MYszIgUvDWzUay3/wwnXTNscxFslDOUWmD+6Wa9xMYy1SVIJSpJSoYgggjiDUQ12Vbp8pYVZ1rSv8AodzxAxj6NZ9trtMoDacizzkt2T/38P1I+XmQd0MLZ8t2RIM2fLQ/zKY8M/B4+o9OJcxVmkWeQhSg3WLIokFWDqLJGeJzhNIsFmkzesky1pNbt9d9nDUoB3uYKtVvXNLrKjxOEbmkqFeFynyFVj6PqS3WzARTsy2VyvnsjiL0NJIQj/pICT+oi8of5jhxAERD4B2yESEs/b3SJ2yqxxu6PTO0XUoknf8Ac4xUuXWL1yzo3f3xzq0DE+/LuhaKaKJYahHv7RK6nSPTZ4TUu3Ch8I9L2ikkkDmcuDtDUzWdUoNluoIDXIvAsmgz03RKftC8SyPEDyxipc1Y+VWVRX1rxhuLFAJsjFxSB5KrqwdPuIZFalJYu+BLtTQCKUybtKB4PEKY22fbwz4tQDU484M2VtNRXeLAA4DLicOWTRn7pFQYj0dUfjlJeipZ/wBpBHme+EeNKLOiOVuSR9USpwCM4jap91LNU+EL/iClAIwIY7iPxFVotmZ0jkO8jbLSAIyFus6FrVOKnJLJAfAaPjWr5b4cbQtC5v8ALkpJUc8hEhsRFlldZP7SzRINRyGflHTgjW2cHyZ3pCMWEJTeXTRPruhZYJBXMUsYYD7xV0g22pZKEn5sfxC6XeAZJIGdTF2nLRyqSi9muRIVh4H2xiq0bLQcyg6EU5PCSyWmclrizTIlx3KjSytprKR1oTyp4GndE3imui6zwfZoJXR6SnFF7+6sCbU6OSihRSLpAJDGlA9RAU7plXsphRbNqzJhclXLCu4ZReUo0eckwJ4rKok0cYRz2OSKI4ZYiBXHCuGTFp+ybRHqLxABMQUqDLLZVM4GOaqDi5g3Ymo7bK5k4J7A+U7zzeF02xXSGqDg1YefBI+qp3Fh3nLugyz2d03qBAN1xrjSrn3hGVIqpTl0tfnr+xHZNgqUasgE4q/4isNkdHEIYkiZ5cwC/jBS5oUSUpAAxKRStHamvjHZU0AaFiMAccccICkP9P2youkMhICcwKRKXO1BGGOHfhEpQwqXOQFYZWfZcwkJV2E0Jwc7hi0Hi5DJxjpAaFhVSQPLlSITZoQAVJUxoKY6t4Q5nbBQlYUkkECmYfUg4msctVhKwcK5qpvcAYQ306DyYpNoAS6W1avFjSK0W4sQWfdl3wRMswQkpIBch1aO7YH5TqO6FyyH08T+YPFIKImcqnaUW1JbkMI9Okkl2c64xzGvOJJJ5b98YJEJO+LUJGYjt8ikRpCmJKlDERxUejh3QQlZJiKngsWJZIYY4HIxI7NIBKyAxYjPwjWYDSNYJ2JKSJ95u0EkPuJFIsVJlpJZ1sSATQM2fOOyFkzDglkgDji/gIWb/CymH70aq3pRMlpGBdIfgX+0L9oBKak0QCYWT9rkLZTMMxg/f7eK7VOlveXaEkkuyCVEaBwG845YQtnblyxijNjppOlzitB7ANE5EanfBlq6XotAdTpXneL9xhVtgSr7ygoJIqDr/Tm3GEk1EdaS8HmuT7YafnKtcIskODuzOXrAl4ZDB2gmzLchgaVL4RVaRF7NTsuzgpdxy+4MBbaWSc2GYfSISraUippqBEk2xKiAVBgCahquNYpaENHY+iQxmK5D1MNZWyZKf+2DxD+cFTZ6UhyQONBC9e3ZbsFFZ0SkmFqKEsr2p0eRNqlkEaChG8DOM7trZAkFICipw7s1d0aKbtRSiwuywKm92lHcEpoOZgaftSXMICpZUAaON2lYSUYsTm39qb/72zMyLGuYeyknflzOENLNYVSfmnXXqUpq/Fw3gYLmbVd0pHZywDUwcYQCsC6DV3qDhyo74+xE/wAMegrFmn9z4r0tv9/6LZqkIqhPaIvXiA/oIHnTlFLkl84rTaRuodPGvlEpZMzQEF/l1ibm2dOPBDHtLfvt/uUIWDRRYa/t+8GbMkmYq4lmIJWo4BCT2lNl55DGB58sfK/295wwmgSZNxKhfmgFbYpTkk6PUkbxAjtlW1RRZbUL627KSghAP6QoGr5liYsstlWs9kFqgqy38YjYtlXyCrDz3cI0cpASGAAG6OniiV2W2Kxy5aRdDrGKjjygqco4jnA0m0NSL0rUqHNXolLdqxFagAYulyCwekC2mW1Tgx7qRrNQu2h2gXfLux9YRzUfNyjR2pFDp2XHHH3vhLMs7OQaORTMUPPKJspEGlDUeMWKLCmcRRZySBnBsqwfSrsnj5QljUBkEmlYskWFa3YYQchKbpADLB+bWLTP+rc1PvAswImxBKQoqerXeGMXrmJSpVxAYgxEOd0GWfZ5WQkJx1gAsX9YtQA0JMXyNmqUTR3MO/8ADpUnt2haUpGT47v2iyydIrHPC5V5UkfSsoof7dOcaxRWkSZIKlJC1OyQ+eu8BvERnJipkwquF1lzXE/2791MI0dp6JKcrk2mRNH/ALE/c0gH/DJwLXEq3omJU3+kmH4qQyk49GUukmpeLESCaY8Y0e29kMy/lUt7yXTiPqYFwdcoT9QRkTEmq0Nd7FVokUhNaT2mjT2mQSGrujL2pJQp8oaIrGFnlukDEkfvjFgs5GIPD01iiyzUqHpDOwz1ocHtJPNo6EiDeweUC+kTmSxkH4wbaJqVYBoGUDoOcboBq/gkP21KmmlVuAP8oJpljBU1kFk3WLEXWAD5dnHm8W2LZK1VukJqTyyG9ootAxKQWoa5B6CmEKFQRUTLNMF/qxGjbuPrA1ukKSapy3gkZaiuVcjBcuQzks1D2sCMhzygW1Tch2ccSGbTFgwhGUQuXLKWIzwcYbjpFE1NaPTfrXnB9odwMizY48cIHmJcYV84nJDJg4GLHHHBuYMTkz7tAXyzzGL0Zo7Ps90hP1DQvjgKZ1hrYNlkMpQrkNOOpgwxuRpSSA5NhmTBeusMt5/p9cIY2TYYFVlzplzOcMkcXJgyyoByfSOhRSJt2L0SWMEIS8HGUAAMT5eggK1bUTLJSo9sUugF8KbgIJkV2yzqFEmjO4qccOLF+UMbHOAF2r41zf7+ohXZ9rEglUtSWwevczCF9q21MJNwXS2Q/eEuhkrNYtVMC2pgO0zEhQBUGLpxFOIjKWxa1gEqU+dTlHpiiSlWYhXNjqCNBPmpTMHafAkDcMOO/wDELXSEqo9dOLEb4EXaHU8evaZwjbY+kXfFEpGTfYx2Yt2OMVIkmDpFkNIVbA5FAkl6CDbFs8qoBDCRs4J7S1BCQHJOkA7T6YBAayICnf8AmHCmgzMF0hNsZzdnSpCb09aUJ0Jqd287hCHanTdSlFNmQlCf1KFTvSnLn3QhMxc5V+cpS1M2OHAYAboJlyg2+EbYUkDKQtar8wlajUk1PAacMIs6gpzYwf1R3J95RBSKsQPfCAMUS5jUIwpE1Sk0dIPJ2iV3WLJaRhj4VgmIdQljQJzp+OUVrl7xx9YOWg3M9wwfeC0DTCRqBwEYwItAPrANr2UlQr4DxhiVUcDx8ooYmjHhDIBmrVsApLpU9HNDSKZXWppiNa/aNZMkY9Y6XFAAHLnTTfDDYzmcgzEAteASQQkXUu4bMfeG5NCNIz9g2DPWl1K6sM9XfkI12wdgpkpvK7a1UdTYUwGUNpabyipTOWo3cAO6LSsCrUwjSbFSQsl20lBQHIqT4Yto0C3sxhTxiMm0FiQWcEULeUenJuEVSdWL94amkV8A8nFKJYOScsXbT8b4iDqXx8co9LJJJD90dE9IAJ1w3wEEGnS6NuoKCvPlljA9nlrUboAJ1Iw3nUwxUkLIALXs8214wUlKZabqRX3iYZQvsDYLZLAJdTVRHLl6wSq0txMUFzj74bovlyofoFFYWzkljFkjaFQA5HmfSkc+ESSwYE/0u+98YkoypZUoOcAwwAGlMTjCOQ8Y+wm120kJQhwVJPbGCTkw1q/KMZt/oXPkEzCsrCqmYklwf6s23xqLPthCSQz8PsS2vjE7Rt5agWAbMGr91IF+xqS6Mn0f6UTEr6ieQXolRz3Q+UM25xmNsbMvqStAAIU7Deco2NsnJSiW4dRT5U5xOT8jx9Cy0EvUGIILlo0GwpiJyurUQCYbTei9mSXVMAOgMJfsDl4MvJsLvSGNi2GpZoPSD7Rt7Z9ld1BatMfAQh2h/EpRcWeWEjB1f8R6wvL0CrNKdkS5SSZq0gDGobvhDbem0qWSmzpvqr2z8oO7M8oy9rtM2eQqapS9A7AcAKDuj1nsTYRmzUTtNvnT13pqidBgkcB7MTkSWpi/d7ygqVZgCXYjItT8d8WpSDhg+UKMjkqSzDX2IvTLxf1isjDtHdFwLDAv4c4IWQMwUYluHdEZi6u1O8RNKQ1WjixlmINAByDkcY4lbH39ouUlq+/GKVNGATEzU0ApjETNJDKoDhly0ioTa4e9YtIfKm73wgmOJqCw7Ro2TfYikXWeYZaSEjtnDnmNS8XyZJQ6CO0cXx8RQfmGS09V21D+ap2oGqMbtBd8IahWxZL2MUjrbQTexSj6qYEn6UueJg7ZCVTZilKL3E3QMnUyi3AADmYotIoCtThrxLk0EN9gyOrkOvFZKz/mZh3N3wLt0IwyZIAJc4ZtTB4X7Q2qiQkLmEAE3R3P9oK2haQhBUogAAlRenOPlfSLbirQt8EJcJHmTvgv7hl0a+7ewck8s90TCAMcftBCJRAIBx4vygaehi1QfeMU6FOygC+J3e8I5NnpBAAdR8N50iCHFEmmZ9N8dlob5RxOcOogbLrLKugk1Uc/sIqm2tCfmUB/cW8TnFO0LWUi6kpc74T20BRF9Lnfx8oawUagFOJIbQHTSBrRtcBJYM3E8sm74z8i2qKFXnD4cD7MVIvkEVUCX3DKjZtR4DkMkN5u1HSG7LvzgUzirh77ov2bseZOGmQJpxh2OiYQl5kxCADUkt5xFyVj+DPpnEFoOs07WggXaMyyhRCbQim9/IQvVtNCcJss8/xBtM3Q0bTHXfj9orWmYuctTEpSLiTVsWDHvaEc3pElAcG9wr4xspoCOrBPYUGCsqhwT3p8YMUZsQ2e2TJSlFBAJSpPfg+VCxgG3Wmeq8Ji1HcaeGcN7XKCFHsgiuTjwzwiqTbShVUpUk4OHDaVqOUZwbF5IQSrIdBDGRZeEP0WaTODywUTBgnEFv06HdnAdATp9Oe+pasRkmnsdMimxlqtSmPpj5RdcDsMPTN4jJINB5+EWdXWhLPzhQlkiUX723ZgeMTEnx95borE662LZcIs+JvGmXtoJjwlUxbERbMV2SAC4c4/aKOucaB8IsCxdJz4DA41yyjBLZoUQHDHNm96wHNSQHPCO9eQc24+IpFcy0Eghzjh6xgEDN0OrxKUulX3cc3irqzvbcftF0uW9GJc4Z5YQxrOokElm+bLXhDWRs64QVYvQCpDVqaN+Irs9lKCJhxdkB68cTQHi9YdyLcUAKmJBcFIQRUuQpxphU6QaFbBusSHWGdTsk64PwxrCyetS5hvF1KIc7tBoAIvKypZOQrE7FJxUdDX7xmwA9rlFS0Sx9Sg5fJLPxcsI0dqW5YCgFCcuHAB4R7CBmT5i/pQyU72xI4mM1016TrXMVJllpSXSoj6j9QJzANGjR9i9gXS7pB8RMCEE9UjP9Sv1cMh+YQJmbsY8pX4iSZYNVMMhrE5SC6PpKZz0iNqNal9DUuza6R64lIAS7tUvEVT2T5jfr4x0gILs4+YEpo2oJH3bEPA1ovXWvjiQfdY6q2FW4e+TxRaSC7bvvD8mLQvmpSmql/6UknxMDrtaA10KWRrTyBy0MctqnJphkfWB0lgU1D6McqVxibnQyTOTOkKwexKlh6VBUeTloHVt+0k0mqTqEgJ8hHRYa+ZixFlZg2O6J8h6osk9IrWBSerT6X5UgS0mZNN6atSzqpRPc8GybEKuC+R9/aLzZSS+D+8MhCWMKfhImbKNDDVNi1x9Itl2AmkCzCOdsujxtrKu9s6Us1MsAf/ADVd8m7oWpsA9Y0XQ+VZ5iJljmrMtS1XpSsjSqC+bgHmYtB0K9i1MtJIUMFB6nPIvllTCApicMLqg455ci4HFtI1n/4iZKBShaZjHemjM1SYW2nobP3M5YFWuLgPjgeAMdPJMgIrOur1BBDN7194wwtaBewoTeGtQ9NBXwhtI6ET1AKCpYpmrzN1jxo+cdtvR+cgC8EFgA4mJyfInSI5KZSDEl4UYCnv0j0tQ0pyicyUUkv5g56jOK1yyNYix4xUVoksNEZc7URyao6vFXWt3+/KB4GCQHwLcojfbHdh4YRQlyOESmJUCU/U7EM8ajWXCYHrXhviyzSAS+AfE+65UEB2RBUWxh5Y7CFFkB1HDJsyeAYuYZIVsjYrGVLHVpck0vAMM3bPNxByNny5ain51qq6nCWbFOeR9NC5VtMgXZahMxdRAdWGBOXDSBpy1Bapkw0OWBObAYNTHANDULbLJy0pSFtgWCTRSq5Y6DHDizq5lpUVKWt1PpkCcA/vjHZiys3szQcIuMqjQpgZEwsAB8558hBe0v5chmF40SN5LDjUvEFUWkBqUIPvHGM30u2sesCEqwFWycM3Fq84AHKlbCNq7ZEmV8PIULxDLWD3hJGep9jImSoVKfvHTvi6XOIwqNIHZz/XaASDj74aREKrDQ3FYhj4cYGtNiL0FOUarK/Wh7NrMUEkVJpr6x02i8lgGc/aKlpCTlvavnEVLGtM8u6KsoiySmjBNa8SM6QFbkg4Zj2Sc4ayEgD3n9o9Ns4VqaZ6/aD4AZ1eFEu/cPXOJJk1ZsWrphp+8OFWEAb8fbYRbKkBiKa/nUxNxYyYkXZiM97fkc4sEoEYMGyhsZORqD3xOXYkuzV5eFW8I3ENi8bPIrhv5ZUiXVAJYkOffOGU+W5r64DCJypLDxzHlG4G5ClFiJUEgNSjgNxg2ZZAgi6XS2JLne+TO7QatWOXOnP9oFnrJOLg4NTyzhuFA5FJSMhrShiu07I6xJYVFfPCLVvRu8ePGLZassveUK0w2L5fSa3SBdTMK0igvAKPJRqYDtfSi2rxUof208A0NZqReL0I3UOT5xUuSAlzgMTxjLQGZ9e17UzmaojeSY5Y7TOnquhZKj9Jx8YLmSusJumj4sfeEel7OEsuakgEZQykw0MrLYBJLlV+aQRdHyp4t8x3YR3r93hr5xVLU2X4jpfHAwj2MWIIfI8cuUeQE1cg7q65UipDuKfnPCLLQAh0t74xjDWxSZaE3ia5enKIWnZ5Wb4uhx9LEmlTThuhbLtIJ3Y1zbXfDLZtpISXokfUXFTpiSWg1QoXsfZapiiQOyKrUqiRvLVyIAGkNJVoAQZcqkvMkdtfEnAPgKtTSF0u3q+VyA4VXMtQngIZ7JshmqDgn2avzhkK/bBJqZiJfWBBKHqosWOSg2AqK8HhUmcqaXUeH7xrOkG0UIkKlIre7BOpzbcNYztmlMI0gJkpUurRatbVEcRSFW3trCTLKiXJLAa/j7QqMgXbe2xZwWIK1Cm58Sd3nGNv3iS7k1MQn2lS1lai6jufk2jRCWn20B/kJki2WxYkxUqm/wAokmaDC2c0n5onfi6TNIzijCOlUHrolNqSP//Z"/>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645" y="3284984"/>
            <a:ext cx="476048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50" y="3284985"/>
            <a:ext cx="5645871" cy="282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68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anim calcmode="lin" valueType="num">
                                      <p:cBhvr>
                                        <p:cTn id="8" dur="2000" fill="hold"/>
                                        <p:tgtEl>
                                          <p:spTgt spid="4101"/>
                                        </p:tgtEl>
                                        <p:attrNameLst>
                                          <p:attrName>ppt_w</p:attrName>
                                        </p:attrNameLst>
                                      </p:cBhvr>
                                      <p:tavLst>
                                        <p:tav tm="0" fmla="#ppt_w*sin(2.5*pi*$)">
                                          <p:val>
                                            <p:fltVal val="0"/>
                                          </p:val>
                                        </p:tav>
                                        <p:tav tm="100000">
                                          <p:val>
                                            <p:fltVal val="1"/>
                                          </p:val>
                                        </p:tav>
                                      </p:tavLst>
                                    </p:anim>
                                    <p:anim calcmode="lin" valueType="num">
                                      <p:cBhvr>
                                        <p:cTn id="9" dur="2000" fill="hold"/>
                                        <p:tgtEl>
                                          <p:spTgt spid="4101"/>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anim calcmode="lin" valueType="num">
                                      <p:cBhvr>
                                        <p:cTn id="13" dur="2000" fill="hold"/>
                                        <p:tgtEl>
                                          <p:spTgt spid="4100"/>
                                        </p:tgtEl>
                                        <p:attrNameLst>
                                          <p:attrName>ppt_w</p:attrName>
                                        </p:attrNameLst>
                                      </p:cBhvr>
                                      <p:tavLst>
                                        <p:tav tm="0" fmla="#ppt_w*sin(2.5*pi*$)">
                                          <p:val>
                                            <p:fltVal val="0"/>
                                          </p:val>
                                        </p:tav>
                                        <p:tav tm="100000">
                                          <p:val>
                                            <p:fltVal val="1"/>
                                          </p:val>
                                        </p:tav>
                                      </p:tavLst>
                                    </p:anim>
                                    <p:anim calcmode="lin" valueType="num">
                                      <p:cBhvr>
                                        <p:cTn id="14"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5400" b="1" dirty="0" smtClean="0"/>
              <a:t>研發菜色</a:t>
            </a:r>
            <a:endParaRPr lang="zh-TW" altLang="en-US" sz="5400" dirty="0"/>
          </a:p>
        </p:txBody>
      </p:sp>
      <p:sp>
        <p:nvSpPr>
          <p:cNvPr id="3" name="內容版面配置區 2"/>
          <p:cNvSpPr>
            <a:spLocks noGrp="1"/>
          </p:cNvSpPr>
          <p:nvPr>
            <p:ph idx="1"/>
          </p:nvPr>
        </p:nvSpPr>
        <p:spPr/>
        <p:txBody>
          <a:bodyPr>
            <a:normAutofit/>
          </a:bodyPr>
          <a:lstStyle/>
          <a:p>
            <a:r>
              <a:rPr lang="zh-TW" altLang="zh-TW" sz="2400" dirty="0"/>
              <a:t>在設計菜色階段，採購就要適時地</a:t>
            </a:r>
            <a:r>
              <a:rPr lang="zh-TW" altLang="zh-TW" sz="2400" dirty="0" smtClean="0"/>
              <a:t>加入</a:t>
            </a:r>
            <a:endParaRPr lang="en-US" altLang="zh-TW" sz="2400" dirty="0" smtClean="0"/>
          </a:p>
          <a:p>
            <a:pPr lvl="1"/>
            <a:r>
              <a:rPr lang="zh-TW" altLang="en-US" sz="2000" dirty="0"/>
              <a:t>採購需要告知當季的價格及趨勢已擬定新菜單</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08" y="2924944"/>
            <a:ext cx="3744416" cy="3552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zh-TW" sz="4800" b="1" dirty="0"/>
              <a:t>與廠商策略</a:t>
            </a:r>
            <a:r>
              <a:rPr lang="zh-TW" altLang="zh-TW" sz="4800" b="1" dirty="0" smtClean="0"/>
              <a:t>合作</a:t>
            </a:r>
            <a:endParaRPr lang="zh-TW" altLang="en-US" sz="4800" dirty="0"/>
          </a:p>
        </p:txBody>
      </p:sp>
      <p:sp>
        <p:nvSpPr>
          <p:cNvPr id="3" name="內容版面配置區 2"/>
          <p:cNvSpPr>
            <a:spLocks noGrp="1"/>
          </p:cNvSpPr>
          <p:nvPr>
            <p:ph idx="1"/>
          </p:nvPr>
        </p:nvSpPr>
        <p:spPr/>
        <p:txBody>
          <a:bodyPr>
            <a:normAutofit/>
          </a:bodyPr>
          <a:lstStyle/>
          <a:p>
            <a:r>
              <a:rPr lang="zh-TW" altLang="zh-TW" sz="3200" b="1" dirty="0"/>
              <a:t>「採購，就是要砍掉不對的利潤。</a:t>
            </a:r>
            <a:r>
              <a:rPr lang="zh-TW" altLang="zh-TW" sz="3200" b="1" dirty="0" smtClean="0"/>
              <a:t>」</a:t>
            </a:r>
            <a:endParaRPr lang="en-US" altLang="zh-TW" sz="3200" b="1" dirty="0" smtClean="0"/>
          </a:p>
          <a:p>
            <a:pPr lvl="1"/>
            <a:r>
              <a:rPr lang="zh-TW" altLang="en-US" sz="2800" dirty="0"/>
              <a:t>重要</a:t>
            </a:r>
            <a:r>
              <a:rPr lang="zh-TW" altLang="en-US" sz="2800" dirty="0" smtClean="0"/>
              <a:t>商品－兩家以上的供應商－低風險</a:t>
            </a:r>
            <a:endParaRPr lang="en-US" altLang="zh-TW" sz="2800" dirty="0" smtClean="0"/>
          </a:p>
          <a:p>
            <a:pPr lvl="1"/>
            <a:r>
              <a:rPr lang="zh-TW" altLang="en-US" sz="2800" dirty="0"/>
              <a:t>次要商品－單一</a:t>
            </a:r>
            <a:r>
              <a:rPr lang="zh-TW" altLang="en-US" sz="2800" dirty="0" smtClean="0"/>
              <a:t>供應商－議價力大</a:t>
            </a:r>
            <a:endParaRPr lang="zh-TW" altLang="zh-TW" sz="2800" dirty="0"/>
          </a:p>
        </p:txBody>
      </p:sp>
    </p:spTree>
    <p:extLst>
      <p:ext uri="{BB962C8B-B14F-4D97-AF65-F5344CB8AC3E}">
        <p14:creationId xmlns:p14="http://schemas.microsoft.com/office/powerpoint/2010/main" val="3604787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5400" b="1" dirty="0" smtClean="0"/>
              <a:t>與廠商策略合作</a:t>
            </a:r>
            <a:endParaRPr lang="zh-TW" altLang="en-US" sz="5400" dirty="0"/>
          </a:p>
        </p:txBody>
      </p:sp>
      <p:sp>
        <p:nvSpPr>
          <p:cNvPr id="3" name="內容版面配置區 2"/>
          <p:cNvSpPr>
            <a:spLocks noGrp="1"/>
          </p:cNvSpPr>
          <p:nvPr>
            <p:ph idx="1"/>
          </p:nvPr>
        </p:nvSpPr>
        <p:spPr/>
        <p:txBody>
          <a:bodyPr>
            <a:normAutofit/>
          </a:bodyPr>
          <a:lstStyle/>
          <a:p>
            <a:r>
              <a:rPr lang="zh-TW" altLang="en-US" sz="3200" dirty="0" smtClean="0"/>
              <a:t>王品與供應商</a:t>
            </a:r>
            <a:endParaRPr lang="en-US" altLang="zh-TW" sz="3200" dirty="0" smtClean="0"/>
          </a:p>
          <a:p>
            <a:pPr lvl="1"/>
            <a:r>
              <a:rPr lang="zh-TW" altLang="zh-TW" sz="2800" dirty="0"/>
              <a:t>互相交換市場訊息的「策略聯盟」</a:t>
            </a:r>
            <a:endParaRPr lang="zh-TW" altLang="en-US" sz="2800" dirty="0"/>
          </a:p>
        </p:txBody>
      </p:sp>
      <p:pic>
        <p:nvPicPr>
          <p:cNvPr id="7170" name="Picture 2" descr="https://encrypted-tbn2.gstatic.com/images?q=tbn:ANd9GcShJ2XBklRX6XmPdLnbw8CwrLli8gf64SyCShDOJAqC7brDey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659" y="2924944"/>
            <a:ext cx="596790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28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zh-TW" sz="4800" b="1" dirty="0"/>
              <a:t>組織</a:t>
            </a:r>
            <a:r>
              <a:rPr lang="zh-TW" altLang="zh-TW" sz="4800" b="1" dirty="0" smtClean="0"/>
              <a:t>變革</a:t>
            </a:r>
            <a:endParaRPr lang="zh-TW" altLang="en-US" sz="4800" dirty="0"/>
          </a:p>
        </p:txBody>
      </p:sp>
      <p:sp>
        <p:nvSpPr>
          <p:cNvPr id="3" name="內容版面配置區 2"/>
          <p:cNvSpPr>
            <a:spLocks noGrp="1"/>
          </p:cNvSpPr>
          <p:nvPr>
            <p:ph idx="1"/>
          </p:nvPr>
        </p:nvSpPr>
        <p:spPr/>
        <p:txBody>
          <a:bodyPr/>
          <a:lstStyle/>
          <a:p>
            <a:r>
              <a:rPr lang="zh-TW" altLang="zh-TW" sz="3200" b="1" dirty="0"/>
              <a:t>「因應策略改變自身架構</a:t>
            </a:r>
            <a:r>
              <a:rPr lang="zh-TW" altLang="zh-TW" sz="3200" b="1" dirty="0" smtClean="0"/>
              <a:t>」</a:t>
            </a:r>
            <a:endParaRPr lang="en-US" altLang="zh-TW" sz="3200" b="1" dirty="0" smtClean="0"/>
          </a:p>
          <a:p>
            <a:pPr lvl="1"/>
            <a:r>
              <a:rPr lang="zh-TW" altLang="en-US" sz="2800" dirty="0" smtClean="0"/>
              <a:t>過去－蔬菜類各店自理</a:t>
            </a:r>
            <a:endParaRPr lang="en-US" altLang="zh-TW" sz="2800" dirty="0" smtClean="0"/>
          </a:p>
          <a:p>
            <a:pPr lvl="1"/>
            <a:r>
              <a:rPr lang="zh-TW" altLang="en-US" sz="2800" dirty="0" smtClean="0"/>
              <a:t>現在－統一採購，成本下降</a:t>
            </a:r>
            <a:r>
              <a:rPr lang="en-US" altLang="zh-TW" sz="2800" dirty="0" smtClean="0"/>
              <a:t>23%</a:t>
            </a:r>
            <a:endParaRPr lang="zh-TW" altLang="en-US" sz="2800" dirty="0" smtClean="0"/>
          </a:p>
          <a:p>
            <a:endParaRPr lang="en-US" altLang="zh-TW" sz="3200" b="1" dirty="0" smtClean="0"/>
          </a:p>
          <a:p>
            <a:r>
              <a:rPr lang="zh-TW" altLang="en-US" sz="3200" b="1" dirty="0"/>
              <a:t>將非核心能力外</a:t>
            </a:r>
            <a:r>
              <a:rPr lang="zh-TW" altLang="en-US" sz="3200" b="1" dirty="0" smtClean="0"/>
              <a:t>包</a:t>
            </a:r>
            <a:endParaRPr lang="en-US" altLang="zh-TW" sz="3200" b="1" dirty="0" smtClean="0"/>
          </a:p>
          <a:p>
            <a:pPr lvl="1"/>
            <a:r>
              <a:rPr lang="zh-TW" altLang="en-US" sz="2800" dirty="0"/>
              <a:t>將非核心專長的食物調理外包</a:t>
            </a:r>
            <a:endParaRPr lang="en-US" altLang="zh-TW" sz="2800" dirty="0"/>
          </a:p>
          <a:p>
            <a:endParaRPr lang="zh-TW" altLang="zh-TW" dirty="0"/>
          </a:p>
        </p:txBody>
      </p:sp>
    </p:spTree>
    <p:extLst>
      <p:ext uri="{BB962C8B-B14F-4D97-AF65-F5344CB8AC3E}">
        <p14:creationId xmlns:p14="http://schemas.microsoft.com/office/powerpoint/2010/main" val="3069726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zh-TW" b="1" dirty="0"/>
              <a:t>「流程標準化，服務差異化」</a:t>
            </a:r>
            <a:endParaRPr lang="zh-TW" altLang="en-US" dirty="0"/>
          </a:p>
        </p:txBody>
      </p:sp>
      <p:sp>
        <p:nvSpPr>
          <p:cNvPr id="3" name="副標題 2"/>
          <p:cNvSpPr>
            <a:spLocks noGrp="1"/>
          </p:cNvSpPr>
          <p:nvPr>
            <p:ph type="subTitle" idx="1"/>
          </p:nvPr>
        </p:nvSpPr>
        <p:spPr/>
        <p:txBody>
          <a:bodyPr>
            <a:normAutofit/>
          </a:bodyPr>
          <a:lstStyle/>
          <a:p>
            <a:r>
              <a:rPr lang="zh-TW" altLang="zh-TW" sz="2800" dirty="0"/>
              <a:t>王品集團總管理處訓練總監張勝鄉</a:t>
            </a:r>
            <a:endParaRPr lang="zh-TW" altLang="en-US" sz="2800" dirty="0"/>
          </a:p>
        </p:txBody>
      </p:sp>
    </p:spTree>
    <p:extLst>
      <p:ext uri="{BB962C8B-B14F-4D97-AF65-F5344CB8AC3E}">
        <p14:creationId xmlns:p14="http://schemas.microsoft.com/office/powerpoint/2010/main" val="449053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9349" y="548680"/>
            <a:ext cx="12192000" cy="2088232"/>
          </a:xfrm>
        </p:spPr>
        <p:txBody>
          <a:bodyPr>
            <a:normAutofit fontScale="40000" lnSpcReduction="20000"/>
          </a:bodyPr>
          <a:lstStyle/>
          <a:p>
            <a:pPr>
              <a:buNone/>
            </a:pPr>
            <a:r>
              <a:rPr lang="zh-TW" altLang="zh-TW" sz="6700" dirty="0" smtClean="0"/>
              <a:t>服務生</a:t>
            </a:r>
            <a:r>
              <a:rPr lang="zh-TW" altLang="zh-TW" sz="6700" dirty="0"/>
              <a:t>須於</a:t>
            </a:r>
            <a:r>
              <a:rPr lang="zh-TW" altLang="zh-TW" sz="6700" dirty="0" smtClean="0"/>
              <a:t>客人</a:t>
            </a:r>
            <a:r>
              <a:rPr lang="zh-TW" altLang="en-US" sz="6700" dirty="0" smtClean="0"/>
              <a:t>：</a:t>
            </a:r>
            <a:endParaRPr lang="en-US" altLang="zh-TW" sz="6700" dirty="0" smtClean="0"/>
          </a:p>
          <a:p>
            <a:pPr>
              <a:buNone/>
            </a:pPr>
            <a:r>
              <a:rPr lang="zh-TW" altLang="zh-TW" sz="6700" dirty="0" smtClean="0"/>
              <a:t>「</a:t>
            </a:r>
            <a:r>
              <a:rPr lang="zh-TW" altLang="zh-TW" sz="6700" dirty="0"/>
              <a:t>入座一分鐘內，送上</a:t>
            </a:r>
            <a:r>
              <a:rPr lang="zh-TW" altLang="zh-TW" sz="6700" dirty="0" smtClean="0"/>
              <a:t>冰</a:t>
            </a:r>
            <a:r>
              <a:rPr lang="zh-TW" altLang="en-US" sz="6700" dirty="0" smtClean="0"/>
              <a:t>水</a:t>
            </a:r>
            <a:r>
              <a:rPr lang="zh-TW" altLang="zh-TW" sz="6700" dirty="0" smtClean="0"/>
              <a:t>和</a:t>
            </a:r>
            <a:r>
              <a:rPr lang="zh-TW" altLang="en-US" sz="6700" dirty="0" smtClean="0"/>
              <a:t>菜</a:t>
            </a:r>
            <a:r>
              <a:rPr lang="zh-TW" altLang="zh-TW" sz="6700" dirty="0" smtClean="0"/>
              <a:t>單」</a:t>
            </a:r>
            <a:r>
              <a:rPr lang="zh-TW" altLang="en-US" sz="6700" dirty="0" smtClean="0"/>
              <a:t>、</a:t>
            </a:r>
            <a:endParaRPr lang="en-US" altLang="zh-TW" sz="6700" dirty="0"/>
          </a:p>
          <a:p>
            <a:pPr>
              <a:buNone/>
            </a:pPr>
            <a:r>
              <a:rPr lang="zh-TW" altLang="zh-TW" sz="6700" dirty="0" smtClean="0"/>
              <a:t>「</a:t>
            </a:r>
            <a:r>
              <a:rPr lang="zh-TW" altLang="zh-TW" sz="6700" dirty="0"/>
              <a:t>點餐後三分鐘，就要送上熱麵包</a:t>
            </a:r>
            <a:r>
              <a:rPr lang="zh-TW" altLang="zh-TW" sz="6700" dirty="0" smtClean="0"/>
              <a:t>」</a:t>
            </a:r>
            <a:r>
              <a:rPr lang="zh-TW" altLang="en-US" sz="6700" dirty="0" smtClean="0"/>
              <a:t>、</a:t>
            </a:r>
            <a:endParaRPr lang="en-US" altLang="zh-TW" sz="6700" dirty="0" smtClean="0"/>
          </a:p>
          <a:p>
            <a:pPr>
              <a:buNone/>
            </a:pPr>
            <a:r>
              <a:rPr lang="zh-TW" altLang="zh-TW" sz="6700" dirty="0" smtClean="0"/>
              <a:t>「</a:t>
            </a:r>
            <a:r>
              <a:rPr lang="zh-TW" altLang="zh-TW" sz="6700" dirty="0"/>
              <a:t>水杯的水少於一半時，一分鐘內要加水</a:t>
            </a:r>
            <a:r>
              <a:rPr lang="zh-TW" altLang="zh-TW" sz="6700" dirty="0" smtClean="0"/>
              <a:t>」</a:t>
            </a:r>
            <a:r>
              <a:rPr lang="zh-TW" altLang="en-US" sz="6700" dirty="0" smtClean="0"/>
              <a:t>。</a:t>
            </a:r>
            <a:endParaRPr lang="en-US" altLang="zh-TW" sz="6700" dirty="0" smtClean="0"/>
          </a:p>
          <a:p>
            <a:pPr>
              <a:buNone/>
            </a:pPr>
            <a:endParaRPr lang="zh-TW" altLang="en-US" sz="2800" dirty="0"/>
          </a:p>
        </p:txBody>
      </p:sp>
      <p:pic>
        <p:nvPicPr>
          <p:cNvPr id="4" name="Picture 2" descr="C:\Users\Vince\Desktop\201202_wowprime_01.jpg"/>
          <p:cNvPicPr>
            <a:picLocks noChangeAspect="1" noChangeArrowheads="1"/>
          </p:cNvPicPr>
          <p:nvPr/>
        </p:nvPicPr>
        <p:blipFill>
          <a:blip r:embed="rId2" cstate="print"/>
          <a:srcRect l="24345" r="16713" b="21794"/>
          <a:stretch>
            <a:fillRect/>
          </a:stretch>
        </p:blipFill>
        <p:spPr bwMode="auto">
          <a:xfrm>
            <a:off x="6864085" y="2852936"/>
            <a:ext cx="4416491" cy="3672408"/>
          </a:xfrm>
          <a:prstGeom prst="rect">
            <a:avLst/>
          </a:prstGeom>
          <a:noFill/>
        </p:spPr>
      </p:pic>
    </p:spTree>
    <p:extLst>
      <p:ext uri="{BB962C8B-B14F-4D97-AF65-F5344CB8AC3E}">
        <p14:creationId xmlns:p14="http://schemas.microsoft.com/office/powerpoint/2010/main" val="2921583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400" b="1" dirty="0"/>
              <a:t>完善的教育訓練</a:t>
            </a:r>
            <a:r>
              <a:rPr lang="zh-TW" altLang="zh-TW" sz="4400" b="1" dirty="0" smtClean="0"/>
              <a:t>系統</a:t>
            </a:r>
            <a:endParaRPr lang="zh-TW" altLang="en-US" sz="4400" dirty="0"/>
          </a:p>
        </p:txBody>
      </p:sp>
      <p:sp>
        <p:nvSpPr>
          <p:cNvPr id="3" name="內容版面配置區 2"/>
          <p:cNvSpPr>
            <a:spLocks noGrp="1"/>
          </p:cNvSpPr>
          <p:nvPr>
            <p:ph idx="1"/>
          </p:nvPr>
        </p:nvSpPr>
        <p:spPr/>
        <p:txBody>
          <a:bodyPr/>
          <a:lstStyle/>
          <a:p>
            <a:r>
              <a:rPr lang="zh-TW" altLang="zh-TW" sz="2800" dirty="0"/>
              <a:t>六大組</a:t>
            </a:r>
            <a:r>
              <a:rPr lang="zh-TW" altLang="zh-TW" sz="2800" dirty="0" smtClean="0"/>
              <a:t>課程</a:t>
            </a:r>
            <a:r>
              <a:rPr lang="zh-TW" altLang="en-US" sz="2800" dirty="0" smtClean="0"/>
              <a:t>：</a:t>
            </a:r>
            <a:r>
              <a:rPr lang="zh-TW" altLang="zh-TW" sz="2800" dirty="0" smtClean="0"/>
              <a:t>行政</a:t>
            </a:r>
            <a:r>
              <a:rPr lang="zh-TW" altLang="zh-TW" sz="2800" dirty="0"/>
              <a:t>、接待、訓練、訂貨、排班和</a:t>
            </a:r>
            <a:r>
              <a:rPr lang="zh-TW" altLang="zh-TW" sz="2800" dirty="0" smtClean="0"/>
              <a:t>維修</a:t>
            </a:r>
            <a:r>
              <a:rPr lang="zh-TW" altLang="en-US" sz="2800" dirty="0" smtClean="0"/>
              <a:t>，</a:t>
            </a:r>
            <a:r>
              <a:rPr lang="zh-TW" altLang="zh-TW" sz="2800" dirty="0"/>
              <a:t>共計</a:t>
            </a:r>
            <a:r>
              <a:rPr lang="en-US" altLang="zh-TW" sz="2800" dirty="0"/>
              <a:t>200</a:t>
            </a:r>
            <a:r>
              <a:rPr lang="zh-TW" altLang="zh-TW" sz="2800" dirty="0"/>
              <a:t>～</a:t>
            </a:r>
            <a:r>
              <a:rPr lang="en-US" altLang="zh-TW" sz="2800" dirty="0"/>
              <a:t>300</a:t>
            </a:r>
            <a:r>
              <a:rPr lang="zh-TW" altLang="zh-TW" sz="2800" dirty="0"/>
              <a:t>個教育</a:t>
            </a:r>
            <a:r>
              <a:rPr lang="zh-TW" altLang="zh-TW" sz="2800" dirty="0" smtClean="0"/>
              <a:t>學分</a:t>
            </a:r>
            <a:endParaRPr lang="en-US" altLang="zh-TW" sz="2800" dirty="0" smtClean="0"/>
          </a:p>
          <a:p>
            <a:pPr>
              <a:buNone/>
            </a:pPr>
            <a:endParaRPr lang="en-US" altLang="zh-TW" sz="2800" dirty="0" smtClean="0"/>
          </a:p>
          <a:p>
            <a:r>
              <a:rPr lang="zh-TW" altLang="zh-TW" sz="2800" dirty="0"/>
              <a:t>店長以上則必須完成管理師課程及</a:t>
            </a:r>
            <a:r>
              <a:rPr lang="en-US" altLang="zh-TW" sz="2800" dirty="0"/>
              <a:t>300</a:t>
            </a:r>
            <a:r>
              <a:rPr lang="zh-TW" altLang="zh-TW" sz="2800" dirty="0"/>
              <a:t>個社會學分：一生要去</a:t>
            </a:r>
            <a:r>
              <a:rPr lang="en-US" altLang="zh-TW" sz="2800" dirty="0"/>
              <a:t>100</a:t>
            </a:r>
            <a:r>
              <a:rPr lang="zh-TW" altLang="zh-TW" sz="2800" dirty="0"/>
              <a:t>個國家、爬</a:t>
            </a:r>
            <a:r>
              <a:rPr lang="en-US" altLang="zh-TW" sz="2800" dirty="0"/>
              <a:t>100</a:t>
            </a:r>
            <a:r>
              <a:rPr lang="zh-TW" altLang="zh-TW" sz="2800" dirty="0"/>
              <a:t>座山岳、每年要吃</a:t>
            </a:r>
            <a:r>
              <a:rPr lang="en-US" altLang="zh-TW" sz="2800" dirty="0"/>
              <a:t>100</a:t>
            </a:r>
            <a:r>
              <a:rPr lang="zh-TW" altLang="zh-TW" sz="2800" dirty="0"/>
              <a:t>家餐廳。</a:t>
            </a:r>
          </a:p>
          <a:p>
            <a:endParaRPr lang="zh-TW" altLang="en-US" dirty="0"/>
          </a:p>
        </p:txBody>
      </p:sp>
    </p:spTree>
    <p:extLst>
      <p:ext uri="{BB962C8B-B14F-4D97-AF65-F5344CB8AC3E}">
        <p14:creationId xmlns:p14="http://schemas.microsoft.com/office/powerpoint/2010/main" val="1205055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t>大綱</a:t>
            </a:r>
            <a:endParaRPr lang="zh-TW" altLang="en-US" sz="5400" dirty="0"/>
          </a:p>
        </p:txBody>
      </p:sp>
      <p:sp>
        <p:nvSpPr>
          <p:cNvPr id="3" name="內容版面配置區 2"/>
          <p:cNvSpPr>
            <a:spLocks noGrp="1"/>
          </p:cNvSpPr>
          <p:nvPr>
            <p:ph idx="1"/>
          </p:nvPr>
        </p:nvSpPr>
        <p:spPr/>
        <p:txBody>
          <a:bodyPr>
            <a:normAutofit/>
          </a:bodyPr>
          <a:lstStyle/>
          <a:p>
            <a:r>
              <a:rPr lang="zh-TW" altLang="en-US" sz="2800" dirty="0" smtClean="0"/>
              <a:t>個案簡介</a:t>
            </a:r>
            <a:endParaRPr lang="en-US" altLang="zh-TW" sz="2800" dirty="0" smtClean="0"/>
          </a:p>
          <a:p>
            <a:r>
              <a:rPr lang="zh-TW" altLang="en-US" sz="2800" dirty="0"/>
              <a:t>四大</a:t>
            </a:r>
            <a:r>
              <a:rPr lang="zh-TW" altLang="en-US" sz="2800" dirty="0" smtClean="0"/>
              <a:t>採購絕招</a:t>
            </a:r>
            <a:endParaRPr lang="en-US" altLang="zh-TW" sz="2800" dirty="0" smtClean="0"/>
          </a:p>
          <a:p>
            <a:r>
              <a:rPr lang="zh-TW" altLang="en-US" sz="2800" dirty="0" smtClean="0"/>
              <a:t>流程標準化</a:t>
            </a:r>
            <a:r>
              <a:rPr lang="zh-TW" altLang="en-US" sz="2800" dirty="0"/>
              <a:t>與服務差異化</a:t>
            </a:r>
            <a:endParaRPr lang="en-US" altLang="zh-TW" sz="2800" dirty="0" smtClean="0"/>
          </a:p>
          <a:p>
            <a:r>
              <a:rPr lang="zh-TW" altLang="en-US" sz="2800" dirty="0"/>
              <a:t>王品成功的</a:t>
            </a:r>
            <a:r>
              <a:rPr lang="zh-TW" altLang="en-US" sz="2800" dirty="0" smtClean="0"/>
              <a:t>關鍵</a:t>
            </a:r>
            <a:endParaRPr lang="en-US" altLang="zh-TW" sz="2800" dirty="0" smtClean="0"/>
          </a:p>
          <a:p>
            <a:r>
              <a:rPr lang="zh-TW" altLang="en-US" sz="2800" dirty="0"/>
              <a:t>結論</a:t>
            </a:r>
          </a:p>
        </p:txBody>
      </p:sp>
    </p:spTree>
    <p:extLst>
      <p:ext uri="{BB962C8B-B14F-4D97-AF65-F5344CB8AC3E}">
        <p14:creationId xmlns:p14="http://schemas.microsoft.com/office/powerpoint/2010/main" val="27421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nce\Desktop\201202_wowprime_03.jpg"/>
          <p:cNvPicPr>
            <a:picLocks noChangeAspect="1" noChangeArrowheads="1"/>
          </p:cNvPicPr>
          <p:nvPr/>
        </p:nvPicPr>
        <p:blipFill>
          <a:blip r:embed="rId2" cstate="print">
            <a:lum bright="-7000" contrast="21000"/>
          </a:blip>
          <a:srcRect/>
          <a:stretch>
            <a:fillRect/>
          </a:stretch>
        </p:blipFill>
        <p:spPr bwMode="auto">
          <a:xfrm>
            <a:off x="633671" y="476672"/>
            <a:ext cx="10838927" cy="6048672"/>
          </a:xfrm>
          <a:prstGeom prst="rect">
            <a:avLst/>
          </a:prstGeom>
          <a:noFill/>
        </p:spPr>
      </p:pic>
    </p:spTree>
    <p:extLst>
      <p:ext uri="{BB962C8B-B14F-4D97-AF65-F5344CB8AC3E}">
        <p14:creationId xmlns:p14="http://schemas.microsoft.com/office/powerpoint/2010/main" val="134908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800" b="1" dirty="0"/>
              <a:t>複製成功經驗：</a:t>
            </a:r>
            <a:r>
              <a:rPr lang="en-US" altLang="zh-TW" sz="4800" b="1" dirty="0"/>
              <a:t>SOC</a:t>
            </a:r>
            <a:r>
              <a:rPr lang="zh-TW" altLang="zh-TW" sz="4800" b="1" dirty="0" smtClean="0"/>
              <a:t>標準化</a:t>
            </a:r>
            <a:endParaRPr lang="zh-TW" altLang="en-US" sz="4800" dirty="0"/>
          </a:p>
        </p:txBody>
      </p:sp>
      <p:sp>
        <p:nvSpPr>
          <p:cNvPr id="3" name="內容版面配置區 2"/>
          <p:cNvSpPr>
            <a:spLocks noGrp="1"/>
          </p:cNvSpPr>
          <p:nvPr>
            <p:ph idx="1"/>
          </p:nvPr>
        </p:nvSpPr>
        <p:spPr/>
        <p:txBody>
          <a:bodyPr>
            <a:normAutofit/>
          </a:bodyPr>
          <a:lstStyle/>
          <a:p>
            <a:r>
              <a:rPr lang="en-US" altLang="zh-TW" sz="2800" dirty="0" smtClean="0"/>
              <a:t>1996</a:t>
            </a:r>
            <a:r>
              <a:rPr lang="zh-TW" altLang="en-US" sz="2800" dirty="0" smtClean="0"/>
              <a:t>年引進</a:t>
            </a:r>
            <a:endParaRPr lang="en-US" altLang="zh-TW" sz="2800" dirty="0" smtClean="0"/>
          </a:p>
          <a:p>
            <a:r>
              <a:rPr lang="zh-TW" altLang="zh-TW" sz="2800" dirty="0"/>
              <a:t>師法自麥當勞（</a:t>
            </a:r>
            <a:r>
              <a:rPr lang="en-US" altLang="zh-TW" sz="2800" dirty="0"/>
              <a:t>McDonald’s</a:t>
            </a:r>
            <a:r>
              <a:rPr lang="zh-TW" altLang="zh-TW" sz="2800" dirty="0"/>
              <a:t>）的「工作站觀察檢查表」（</a:t>
            </a:r>
            <a:r>
              <a:rPr lang="en-US" altLang="zh-TW" sz="2800" dirty="0"/>
              <a:t>station observation checklist, SOC</a:t>
            </a:r>
            <a:r>
              <a:rPr lang="zh-TW" altLang="zh-TW" sz="2800" dirty="0" smtClean="0"/>
              <a:t>）</a:t>
            </a:r>
            <a:endParaRPr lang="en-US" altLang="zh-TW" sz="2800" dirty="0" smtClean="0"/>
          </a:p>
          <a:p>
            <a:r>
              <a:rPr lang="zh-TW" altLang="zh-TW" sz="2800" dirty="0" smtClean="0"/>
              <a:t>融</a:t>
            </a:r>
            <a:r>
              <a:rPr lang="zh-TW" altLang="en-US" sz="2800" dirty="0" smtClean="0"/>
              <a:t>合</a:t>
            </a:r>
            <a:r>
              <a:rPr lang="zh-TW" altLang="zh-TW" sz="2800" dirty="0" smtClean="0"/>
              <a:t>王</a:t>
            </a:r>
            <a:r>
              <a:rPr lang="zh-TW" altLang="zh-TW" sz="2800" dirty="0"/>
              <a:t>品的企業文化與價值觀</a:t>
            </a:r>
            <a:endParaRPr lang="zh-TW" altLang="en-US" sz="2800" dirty="0"/>
          </a:p>
        </p:txBody>
      </p:sp>
    </p:spTree>
    <p:extLst>
      <p:ext uri="{BB962C8B-B14F-4D97-AF65-F5344CB8AC3E}">
        <p14:creationId xmlns:p14="http://schemas.microsoft.com/office/powerpoint/2010/main" val="1574701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dirty="0"/>
              <a:t>以顧客的角度出發</a:t>
            </a:r>
          </a:p>
        </p:txBody>
      </p:sp>
      <p:sp>
        <p:nvSpPr>
          <p:cNvPr id="3" name="內容版面配置區 2"/>
          <p:cNvSpPr>
            <a:spLocks noGrp="1"/>
          </p:cNvSpPr>
          <p:nvPr>
            <p:ph idx="1"/>
          </p:nvPr>
        </p:nvSpPr>
        <p:spPr/>
        <p:txBody>
          <a:bodyPr>
            <a:normAutofit/>
          </a:bodyPr>
          <a:lstStyle/>
          <a:p>
            <a:r>
              <a:rPr lang="zh-TW" altLang="en-US" sz="2800" dirty="0" smtClean="0"/>
              <a:t>從踏進餐廳到用餐結束離開，是一系列體驗的開始。</a:t>
            </a:r>
            <a:endParaRPr lang="en-US" altLang="zh-TW" sz="2800" dirty="0" smtClean="0"/>
          </a:p>
          <a:p>
            <a:endParaRPr lang="en-US" altLang="zh-TW" sz="2800" dirty="0"/>
          </a:p>
          <a:p>
            <a:r>
              <a:rPr lang="zh-TW" altLang="zh-TW" sz="2800" dirty="0"/>
              <a:t>共同的服務用語及動作</a:t>
            </a:r>
            <a:endParaRPr lang="zh-TW" altLang="en-US" sz="2800" dirty="0"/>
          </a:p>
        </p:txBody>
      </p:sp>
      <p:pic>
        <p:nvPicPr>
          <p:cNvPr id="3074" name="Picture 2" descr="C:\Users\Vince\Desktop\6355631651_bcd862c8dc.jpg"/>
          <p:cNvPicPr>
            <a:picLocks noChangeAspect="1" noChangeArrowheads="1"/>
          </p:cNvPicPr>
          <p:nvPr/>
        </p:nvPicPr>
        <p:blipFill>
          <a:blip r:embed="rId2" cstate="print"/>
          <a:srcRect/>
          <a:stretch>
            <a:fillRect/>
          </a:stretch>
        </p:blipFill>
        <p:spPr bwMode="auto">
          <a:xfrm>
            <a:off x="6288021" y="4032448"/>
            <a:ext cx="4994152" cy="2636912"/>
          </a:xfrm>
          <a:prstGeom prst="rect">
            <a:avLst/>
          </a:prstGeom>
          <a:noFill/>
        </p:spPr>
      </p:pic>
      <p:pic>
        <p:nvPicPr>
          <p:cNvPr id="3075" name="Picture 3" descr="C:\Users\Vince\Desktop\4220964313_912e635827.jpg"/>
          <p:cNvPicPr>
            <a:picLocks noChangeAspect="1" noChangeArrowheads="1"/>
          </p:cNvPicPr>
          <p:nvPr/>
        </p:nvPicPr>
        <p:blipFill>
          <a:blip r:embed="rId3" cstate="print"/>
          <a:srcRect l="3577" t="4178" r="3436" b="8128"/>
          <a:stretch>
            <a:fillRect/>
          </a:stretch>
        </p:blipFill>
        <p:spPr bwMode="auto">
          <a:xfrm>
            <a:off x="815413" y="4005065"/>
            <a:ext cx="4992555" cy="2648489"/>
          </a:xfrm>
          <a:prstGeom prst="rect">
            <a:avLst/>
          </a:prstGeom>
          <a:noFill/>
        </p:spPr>
      </p:pic>
    </p:spTree>
    <p:extLst>
      <p:ext uri="{BB962C8B-B14F-4D97-AF65-F5344CB8AC3E}">
        <p14:creationId xmlns:p14="http://schemas.microsoft.com/office/powerpoint/2010/main" val="1321563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dirty="0"/>
              <a:t>以員工的角度出發</a:t>
            </a:r>
          </a:p>
        </p:txBody>
      </p:sp>
      <p:sp>
        <p:nvSpPr>
          <p:cNvPr id="3" name="內容版面配置區 2"/>
          <p:cNvSpPr>
            <a:spLocks noGrp="1"/>
          </p:cNvSpPr>
          <p:nvPr>
            <p:ph idx="1"/>
          </p:nvPr>
        </p:nvSpPr>
        <p:spPr/>
        <p:txBody>
          <a:bodyPr>
            <a:normAutofit/>
          </a:bodyPr>
          <a:lstStyle/>
          <a:p>
            <a:r>
              <a:rPr lang="zh-TW" altLang="zh-TW" sz="2800" dirty="0" smtClean="0"/>
              <a:t>外</a:t>
            </a:r>
            <a:r>
              <a:rPr lang="zh-TW" altLang="zh-TW" sz="2800" dirty="0"/>
              <a:t>型與</a:t>
            </a:r>
            <a:r>
              <a:rPr lang="zh-TW" altLang="zh-TW" sz="2800" dirty="0" smtClean="0"/>
              <a:t>內心</a:t>
            </a:r>
            <a:endParaRPr lang="en-US" altLang="zh-TW" sz="2800" dirty="0" smtClean="0"/>
          </a:p>
          <a:p>
            <a:r>
              <a:rPr lang="zh-TW" altLang="zh-TW" sz="2800" dirty="0" smtClean="0"/>
              <a:t>動作流程</a:t>
            </a:r>
            <a:endParaRPr lang="en-US" altLang="zh-TW" sz="2800" dirty="0" smtClean="0"/>
          </a:p>
          <a:p>
            <a:r>
              <a:rPr lang="zh-TW" altLang="zh-TW" sz="2800" dirty="0" smtClean="0"/>
              <a:t>敏感度</a:t>
            </a:r>
            <a:endParaRPr lang="en-US" altLang="zh-TW" sz="2800" dirty="0" smtClean="0"/>
          </a:p>
          <a:p>
            <a:r>
              <a:rPr lang="zh-TW" altLang="zh-TW" sz="2800" dirty="0" smtClean="0"/>
              <a:t>團隊精神</a:t>
            </a:r>
            <a:endParaRPr lang="en-US" altLang="zh-TW" sz="2800" dirty="0" smtClean="0"/>
          </a:p>
          <a:p>
            <a:r>
              <a:rPr lang="zh-TW" altLang="zh-TW" sz="2800" dirty="0" smtClean="0"/>
              <a:t>其他注意事項</a:t>
            </a:r>
            <a:endParaRPr lang="zh-TW" altLang="en-US" sz="2800" dirty="0"/>
          </a:p>
        </p:txBody>
      </p:sp>
      <p:pic>
        <p:nvPicPr>
          <p:cNvPr id="4098" name="Picture 2" descr="C:\Users\Vince\Desktop\560411_10151238480477813_228581984_n.jpg"/>
          <p:cNvPicPr>
            <a:picLocks noChangeAspect="1" noChangeArrowheads="1"/>
          </p:cNvPicPr>
          <p:nvPr/>
        </p:nvPicPr>
        <p:blipFill>
          <a:blip r:embed="rId2" cstate="print"/>
          <a:srcRect/>
          <a:stretch>
            <a:fillRect/>
          </a:stretch>
        </p:blipFill>
        <p:spPr bwMode="auto">
          <a:xfrm>
            <a:off x="5327915" y="1412776"/>
            <a:ext cx="6336704" cy="5112568"/>
          </a:xfrm>
          <a:prstGeom prst="rect">
            <a:avLst/>
          </a:prstGeom>
          <a:noFill/>
        </p:spPr>
      </p:pic>
    </p:spTree>
    <p:extLst>
      <p:ext uri="{BB962C8B-B14F-4D97-AF65-F5344CB8AC3E}">
        <p14:creationId xmlns:p14="http://schemas.microsoft.com/office/powerpoint/2010/main" val="70596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4400" b="1" dirty="0"/>
              <a:t>共同制訂</a:t>
            </a:r>
            <a:r>
              <a:rPr lang="en-US" altLang="zh-TW" sz="4400" b="1" dirty="0"/>
              <a:t>SOC</a:t>
            </a:r>
            <a:r>
              <a:rPr lang="zh-TW" altLang="zh-TW" sz="4400" b="1" dirty="0" smtClean="0"/>
              <a:t>：員工</a:t>
            </a:r>
            <a:r>
              <a:rPr lang="zh-TW" altLang="zh-TW" sz="4400" b="1" dirty="0"/>
              <a:t>與店長</a:t>
            </a:r>
            <a:r>
              <a:rPr lang="zh-TW" altLang="zh-TW" sz="4400" b="1" dirty="0" smtClean="0"/>
              <a:t>集思廣益</a:t>
            </a:r>
            <a:endParaRPr lang="zh-TW" altLang="en-US" sz="4400" dirty="0"/>
          </a:p>
        </p:txBody>
      </p:sp>
      <p:sp>
        <p:nvSpPr>
          <p:cNvPr id="3" name="內容版面配置區 2"/>
          <p:cNvSpPr>
            <a:spLocks noGrp="1"/>
          </p:cNvSpPr>
          <p:nvPr>
            <p:ph idx="1"/>
          </p:nvPr>
        </p:nvSpPr>
        <p:spPr/>
        <p:txBody>
          <a:bodyPr/>
          <a:lstStyle/>
          <a:p>
            <a:r>
              <a:rPr lang="zh-TW" altLang="en-US" sz="2800" dirty="0" smtClean="0"/>
              <a:t>共識的建立，將標準訂在</a:t>
            </a:r>
            <a:r>
              <a:rPr lang="en-US" altLang="zh-TW" sz="2800" dirty="0" smtClean="0"/>
              <a:t>60</a:t>
            </a:r>
            <a:r>
              <a:rPr lang="zh-TW" altLang="en-US" sz="2800" dirty="0" smtClean="0"/>
              <a:t>分</a:t>
            </a:r>
            <a:endParaRPr lang="en-US" altLang="zh-TW" sz="2800" dirty="0" smtClean="0"/>
          </a:p>
          <a:p>
            <a:endParaRPr lang="en-US" altLang="zh-TW" sz="2800" dirty="0" smtClean="0"/>
          </a:p>
          <a:p>
            <a:r>
              <a:rPr lang="zh-TW" altLang="en-US" sz="2800" dirty="0"/>
              <a:t>除了</a:t>
            </a:r>
            <a:r>
              <a:rPr lang="en-US" altLang="zh-TW" sz="2800" dirty="0"/>
              <a:t>know-how</a:t>
            </a:r>
            <a:r>
              <a:rPr lang="zh-TW" altLang="en-US" sz="2800" dirty="0" smtClean="0"/>
              <a:t>外，</a:t>
            </a:r>
            <a:r>
              <a:rPr lang="en-US" altLang="zh-TW" sz="2800" dirty="0" smtClean="0"/>
              <a:t>why </a:t>
            </a:r>
            <a:r>
              <a:rPr lang="zh-TW" altLang="en-US" sz="2800" dirty="0" smtClean="0"/>
              <a:t>與 </a:t>
            </a:r>
            <a:r>
              <a:rPr lang="en-US" altLang="zh-TW" sz="2800" dirty="0" smtClean="0"/>
              <a:t>what </a:t>
            </a:r>
            <a:r>
              <a:rPr lang="zh-TW" altLang="en-US" sz="2800" dirty="0"/>
              <a:t>同樣</a:t>
            </a:r>
            <a:r>
              <a:rPr lang="zh-TW" altLang="en-US" sz="2800" dirty="0" smtClean="0"/>
              <a:t>被重視</a:t>
            </a:r>
            <a:endParaRPr lang="en-US" altLang="zh-TW" sz="2800" dirty="0" smtClean="0"/>
          </a:p>
          <a:p>
            <a:endParaRPr lang="zh-TW" altLang="en-US" dirty="0"/>
          </a:p>
        </p:txBody>
      </p:sp>
      <p:pic>
        <p:nvPicPr>
          <p:cNvPr id="5125" name="Picture 5" descr="C:\Users\Vince\Desktop\王品圖一(1)橫式.jpg"/>
          <p:cNvPicPr>
            <a:picLocks noChangeAspect="1" noChangeArrowheads="1"/>
          </p:cNvPicPr>
          <p:nvPr/>
        </p:nvPicPr>
        <p:blipFill>
          <a:blip r:embed="rId2" cstate="print"/>
          <a:srcRect/>
          <a:stretch>
            <a:fillRect/>
          </a:stretch>
        </p:blipFill>
        <p:spPr bwMode="auto">
          <a:xfrm>
            <a:off x="6096000" y="3573017"/>
            <a:ext cx="5376995" cy="3083865"/>
          </a:xfrm>
          <a:prstGeom prst="rect">
            <a:avLst/>
          </a:prstGeom>
          <a:noFill/>
        </p:spPr>
      </p:pic>
      <p:pic>
        <p:nvPicPr>
          <p:cNvPr id="5126" name="Picture 6" descr="C:\Users\Vince\Desktop\王品.jpg"/>
          <p:cNvPicPr>
            <a:picLocks noChangeAspect="1" noChangeArrowheads="1"/>
          </p:cNvPicPr>
          <p:nvPr/>
        </p:nvPicPr>
        <p:blipFill>
          <a:blip r:embed="rId3" cstate="print"/>
          <a:srcRect/>
          <a:stretch>
            <a:fillRect/>
          </a:stretch>
        </p:blipFill>
        <p:spPr bwMode="auto">
          <a:xfrm>
            <a:off x="2991580" y="3573017"/>
            <a:ext cx="2723457" cy="3067447"/>
          </a:xfrm>
          <a:prstGeom prst="rect">
            <a:avLst/>
          </a:prstGeom>
          <a:noFill/>
        </p:spPr>
      </p:pic>
    </p:spTree>
    <p:extLst>
      <p:ext uri="{BB962C8B-B14F-4D97-AF65-F5344CB8AC3E}">
        <p14:creationId xmlns:p14="http://schemas.microsoft.com/office/powerpoint/2010/main" val="327576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t>顧客意見回饋</a:t>
            </a:r>
            <a:endParaRPr lang="zh-TW" altLang="en-US" sz="4800" dirty="0"/>
          </a:p>
        </p:txBody>
      </p:sp>
      <p:sp>
        <p:nvSpPr>
          <p:cNvPr id="3" name="內容版面配置區 2"/>
          <p:cNvSpPr>
            <a:spLocks noGrp="1"/>
          </p:cNvSpPr>
          <p:nvPr>
            <p:ph idx="1"/>
          </p:nvPr>
        </p:nvSpPr>
        <p:spPr>
          <a:xfrm>
            <a:off x="1341120" y="1638990"/>
            <a:ext cx="9509760" cy="4127627"/>
          </a:xfrm>
        </p:spPr>
        <p:txBody>
          <a:bodyPr>
            <a:normAutofit/>
          </a:bodyPr>
          <a:lstStyle/>
          <a:p>
            <a:r>
              <a:rPr lang="zh-TW" altLang="zh-TW" sz="2800" dirty="0" smtClean="0"/>
              <a:t>用餐</a:t>
            </a:r>
            <a:r>
              <a:rPr lang="zh-TW" altLang="zh-TW" sz="2800" dirty="0"/>
              <a:t>建議</a:t>
            </a:r>
            <a:r>
              <a:rPr lang="zh-TW" altLang="zh-TW" sz="2800" dirty="0" smtClean="0"/>
              <a:t>卡</a:t>
            </a:r>
            <a:r>
              <a:rPr lang="zh-TW" altLang="en-US" sz="2800" dirty="0" smtClean="0"/>
              <a:t>：</a:t>
            </a:r>
            <a:r>
              <a:rPr lang="zh-TW" altLang="zh-TW" sz="2800" dirty="0" smtClean="0"/>
              <a:t>每個月回收超過</a:t>
            </a:r>
            <a:r>
              <a:rPr lang="en-US" altLang="zh-TW" sz="2800" dirty="0" smtClean="0"/>
              <a:t>30</a:t>
            </a:r>
            <a:r>
              <a:rPr lang="zh-TW" altLang="zh-TW" sz="2800" dirty="0" smtClean="0"/>
              <a:t>萬張</a:t>
            </a:r>
            <a:endParaRPr lang="en-US" altLang="zh-TW" sz="2800" dirty="0" smtClean="0"/>
          </a:p>
          <a:p>
            <a:endParaRPr lang="en-US" altLang="zh-TW" sz="2800" dirty="0" smtClean="0"/>
          </a:p>
          <a:p>
            <a:r>
              <a:rPr lang="zh-TW" altLang="zh-TW" sz="2800" dirty="0"/>
              <a:t>問題</a:t>
            </a:r>
            <a:r>
              <a:rPr lang="zh-TW" altLang="zh-TW" sz="2800" dirty="0" smtClean="0"/>
              <a:t>分類</a:t>
            </a:r>
            <a:r>
              <a:rPr lang="zh-TW" altLang="en-US" sz="2800" dirty="0" smtClean="0"/>
              <a:t>：找出問題工作站</a:t>
            </a:r>
            <a:endParaRPr lang="en-US" altLang="zh-TW" sz="2800" dirty="0" smtClean="0"/>
          </a:p>
          <a:p>
            <a:endParaRPr lang="en-US" altLang="zh-TW" sz="2800" dirty="0" smtClean="0"/>
          </a:p>
          <a:p>
            <a:r>
              <a:rPr lang="zh-TW" altLang="zh-TW" sz="2800" dirty="0"/>
              <a:t>人為因素或</a:t>
            </a:r>
            <a:r>
              <a:rPr lang="zh-TW" altLang="zh-TW" sz="2800" dirty="0" smtClean="0"/>
              <a:t>流程</a:t>
            </a:r>
            <a:r>
              <a:rPr lang="zh-TW" altLang="en-US" sz="2800" dirty="0" smtClean="0"/>
              <a:t>瑕疵</a:t>
            </a:r>
            <a:endParaRPr lang="zh-TW" altLang="en-US" sz="2800" dirty="0"/>
          </a:p>
        </p:txBody>
      </p:sp>
      <p:pic>
        <p:nvPicPr>
          <p:cNvPr id="6146" name="Picture 2" descr="C:\Users\Vince\Desktop\P1100343[26].jpg"/>
          <p:cNvPicPr>
            <a:picLocks noChangeAspect="1" noChangeArrowheads="1"/>
          </p:cNvPicPr>
          <p:nvPr/>
        </p:nvPicPr>
        <p:blipFill>
          <a:blip r:embed="rId2" cstate="print"/>
          <a:srcRect l="4447" t="9426" r="8980" b="4236"/>
          <a:stretch>
            <a:fillRect/>
          </a:stretch>
        </p:blipFill>
        <p:spPr bwMode="auto">
          <a:xfrm>
            <a:off x="7152117" y="4675234"/>
            <a:ext cx="5039883" cy="2182767"/>
          </a:xfrm>
          <a:prstGeom prst="rect">
            <a:avLst/>
          </a:prstGeom>
          <a:noFill/>
        </p:spPr>
      </p:pic>
      <p:pic>
        <p:nvPicPr>
          <p:cNvPr id="6147" name="Picture 3" descr="C:\Users\Vince\Desktop\0.jpg"/>
          <p:cNvPicPr>
            <a:picLocks noChangeAspect="1" noChangeArrowheads="1"/>
          </p:cNvPicPr>
          <p:nvPr/>
        </p:nvPicPr>
        <p:blipFill>
          <a:blip r:embed="rId3" cstate="print"/>
          <a:srcRect l="6768" t="7874" r="2700" b="11727"/>
          <a:stretch>
            <a:fillRect/>
          </a:stretch>
        </p:blipFill>
        <p:spPr bwMode="auto">
          <a:xfrm>
            <a:off x="2927648" y="4669550"/>
            <a:ext cx="4224469" cy="2188450"/>
          </a:xfrm>
          <a:prstGeom prst="rect">
            <a:avLst/>
          </a:prstGeom>
          <a:noFill/>
        </p:spPr>
      </p:pic>
    </p:spTree>
    <p:extLst>
      <p:ext uri="{BB962C8B-B14F-4D97-AF65-F5344CB8AC3E}">
        <p14:creationId xmlns:p14="http://schemas.microsoft.com/office/powerpoint/2010/main" val="677225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dirty="0" smtClean="0"/>
              <a:t>王品的成功關鍵</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459796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zh-TW" altLang="en-US" sz="4000" b="1" dirty="0" smtClean="0"/>
              <a:t>複製成功經驗，賣的不只是餐點</a:t>
            </a:r>
            <a:endParaRPr lang="zh-TW" altLang="en-US" sz="4000" dirty="0"/>
          </a:p>
        </p:txBody>
      </p:sp>
      <p:sp>
        <p:nvSpPr>
          <p:cNvPr id="18435" name="內容版面配置區 2"/>
          <p:cNvSpPr>
            <a:spLocks noGrp="1"/>
          </p:cNvSpPr>
          <p:nvPr>
            <p:ph idx="1"/>
          </p:nvPr>
        </p:nvSpPr>
        <p:spPr>
          <a:xfrm>
            <a:off x="1341119" y="1901952"/>
            <a:ext cx="9809101" cy="4580735"/>
          </a:xfrm>
        </p:spPr>
        <p:txBody>
          <a:bodyPr>
            <a:normAutofit fontScale="92500"/>
          </a:bodyPr>
          <a:lstStyle/>
          <a:p>
            <a:pPr marL="0" indent="0">
              <a:buNone/>
            </a:pPr>
            <a:endParaRPr lang="en-US" altLang="zh-TW" sz="3200" dirty="0" smtClean="0"/>
          </a:p>
          <a:p>
            <a:pPr>
              <a:buFont typeface="Wingdings" pitchFamily="2" charset="2"/>
              <a:buChar char="ü"/>
            </a:pPr>
            <a:r>
              <a:rPr lang="zh-TW" altLang="en-US" sz="3200" dirty="0" smtClean="0"/>
              <a:t>與員工共同制定標準化並制定手冊、營運規則。</a:t>
            </a:r>
            <a:endParaRPr lang="en-US" altLang="zh-TW" sz="3200" dirty="0" smtClean="0"/>
          </a:p>
          <a:p>
            <a:pPr>
              <a:buFont typeface="Wingdings 2" pitchFamily="18" charset="2"/>
              <a:buNone/>
            </a:pPr>
            <a:r>
              <a:rPr lang="zh-TW" altLang="en-US" sz="3200" dirty="0" smtClean="0"/>
              <a:t>　</a:t>
            </a:r>
            <a:endParaRPr lang="en-US" altLang="zh-TW" sz="3200" dirty="0" smtClean="0"/>
          </a:p>
          <a:p>
            <a:pPr>
              <a:buFont typeface="Wingdings" pitchFamily="2" charset="2"/>
              <a:buChar char="ü"/>
            </a:pPr>
            <a:r>
              <a:rPr lang="zh-TW" altLang="en-US" sz="3200" dirty="0" smtClean="0"/>
              <a:t>每一次和顧客的互動，就是一個產品。</a:t>
            </a:r>
            <a:endParaRPr lang="en-US" altLang="zh-TW" sz="3200" dirty="0" smtClean="0"/>
          </a:p>
          <a:p>
            <a:pPr>
              <a:buFont typeface="Wingdings 2" pitchFamily="18" charset="2"/>
              <a:buNone/>
            </a:pPr>
            <a:r>
              <a:rPr lang="zh-TW" altLang="en-US" sz="3200" dirty="0" smtClean="0"/>
              <a:t>（</a:t>
            </a:r>
            <a:r>
              <a:rPr kumimoji="1" lang="zh-TW" altLang="en-US" sz="3200" dirty="0" smtClean="0">
                <a:latin typeface="Arial" charset="0"/>
                <a:ea typeface="新細明體" pitchFamily="18" charset="-120"/>
              </a:rPr>
              <a:t>餐飲服務業賣的不只是一個餐點，而是一套服務流程。）</a:t>
            </a:r>
            <a:endParaRPr kumimoji="1" lang="en-US" altLang="zh-TW" sz="3200" dirty="0" smtClean="0">
              <a:latin typeface="Arial" charset="0"/>
              <a:ea typeface="新細明體" pitchFamily="18" charset="-120"/>
            </a:endParaRPr>
          </a:p>
          <a:p>
            <a:pPr>
              <a:buFont typeface="Wingdings" pitchFamily="2" charset="2"/>
              <a:buChar char="ü"/>
            </a:pPr>
            <a:endParaRPr lang="en-US" altLang="zh-TW" sz="3200" dirty="0" smtClean="0"/>
          </a:p>
          <a:p>
            <a:pPr>
              <a:buFont typeface="Wingdings" pitchFamily="2" charset="2"/>
              <a:buChar char="ü"/>
            </a:pPr>
            <a:r>
              <a:rPr kumimoji="1" lang="zh-TW" altLang="en-US" sz="3200" dirty="0" smtClean="0">
                <a:latin typeface="Arial" charset="0"/>
                <a:ea typeface="新細明體" pitchFamily="18" charset="-120"/>
              </a:rPr>
              <a:t>點餐、管理系統電腦化</a:t>
            </a:r>
            <a:r>
              <a:rPr kumimoji="1" lang="zh-TW" altLang="en-US" sz="2800" dirty="0" smtClean="0">
                <a:latin typeface="Arial" charset="0"/>
                <a:ea typeface="新細明體" pitchFamily="18" charset="-120"/>
              </a:rPr>
              <a:t>。</a:t>
            </a:r>
            <a:endParaRPr lang="zh-TW" altLang="en-US" sz="2800" dirty="0" smtClean="0"/>
          </a:p>
          <a:p>
            <a:pPr>
              <a:buFont typeface="Wingdings" pitchFamily="2" charset="2"/>
              <a:buChar char="ü"/>
            </a:pPr>
            <a:endParaRPr lang="en-US" altLang="zh-TW" sz="2800" dirty="0" smtClean="0"/>
          </a:p>
          <a:p>
            <a:pPr>
              <a:buFont typeface="Wingdings 2" pitchFamily="18" charset="2"/>
              <a:buNone/>
            </a:pPr>
            <a:endParaRPr lang="en-US" altLang="zh-TW" sz="2800" dirty="0" smtClean="0"/>
          </a:p>
          <a:p>
            <a:pPr>
              <a:buFont typeface="Wingdings" pitchFamily="2" charset="2"/>
              <a:buChar char="ü"/>
            </a:pPr>
            <a:endParaRPr lang="en-US" altLang="zh-TW" sz="2800" dirty="0" smtClean="0"/>
          </a:p>
          <a:p>
            <a:pPr>
              <a:buFont typeface="Wingdings" pitchFamily="2" charset="2"/>
              <a:buChar char="ü"/>
            </a:pPr>
            <a:endParaRPr lang="en-US" altLang="zh-TW" sz="2800" dirty="0" smtClean="0"/>
          </a:p>
          <a:p>
            <a:pPr>
              <a:buFont typeface="Wingdings" pitchFamily="2" charset="2"/>
              <a:buChar char="l"/>
            </a:pPr>
            <a:endParaRPr lang="en-US" altLang="zh-TW" sz="2800" dirty="0" smtClean="0"/>
          </a:p>
          <a:p>
            <a:pPr>
              <a:buFont typeface="Wingdings 2" pitchFamily="18" charset="2"/>
              <a:buNone/>
            </a:pPr>
            <a:endParaRPr lang="en-US" altLang="zh-TW" sz="2800" dirty="0" smtClean="0"/>
          </a:p>
          <a:p>
            <a:pPr>
              <a:buFont typeface="Wingdings" pitchFamily="2" charset="2"/>
              <a:buChar char="l"/>
            </a:pPr>
            <a:endParaRPr lang="zh-TW" altLang="en-US" sz="2800" dirty="0" smtClean="0"/>
          </a:p>
        </p:txBody>
      </p:sp>
    </p:spTree>
    <p:extLst>
      <p:ext uri="{BB962C8B-B14F-4D97-AF65-F5344CB8AC3E}">
        <p14:creationId xmlns:p14="http://schemas.microsoft.com/office/powerpoint/2010/main" val="2086815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403" y="260648"/>
            <a:ext cx="10424583" cy="1143000"/>
          </a:xfrm>
        </p:spPr>
        <p:txBody>
          <a:bodyPr vert="horz" lIns="91440" tIns="45720" rIns="91440" bIns="45720" rtlCol="0" anchor="ctr">
            <a:normAutofit/>
          </a:bodyPr>
          <a:lstStyle/>
          <a:p>
            <a:r>
              <a:rPr lang="zh-TW" altLang="en-US" sz="4000" b="1" dirty="0"/>
              <a:t>人才任用與科技改善流程</a:t>
            </a:r>
          </a:p>
        </p:txBody>
      </p:sp>
      <p:sp>
        <p:nvSpPr>
          <p:cNvPr id="19459" name="內容版面配置區 2"/>
          <p:cNvSpPr>
            <a:spLocks noGrp="1"/>
          </p:cNvSpPr>
          <p:nvPr>
            <p:ph idx="1"/>
          </p:nvPr>
        </p:nvSpPr>
        <p:spPr>
          <a:xfrm>
            <a:off x="623393" y="1146412"/>
            <a:ext cx="10676953" cy="5138972"/>
          </a:xfrm>
        </p:spPr>
        <p:txBody>
          <a:bodyPr>
            <a:noAutofit/>
          </a:bodyPr>
          <a:lstStyle/>
          <a:p>
            <a:r>
              <a:rPr lang="zh-TW" altLang="en-US" sz="2800" dirty="0" smtClean="0"/>
              <a:t>人才當地化</a:t>
            </a:r>
            <a:endParaRPr lang="en-US" altLang="zh-TW" sz="2800" dirty="0" smtClean="0"/>
          </a:p>
          <a:p>
            <a:endParaRPr lang="en-US" altLang="zh-TW" sz="2800" dirty="0" smtClean="0"/>
          </a:p>
          <a:p>
            <a:r>
              <a:rPr lang="zh-TW" altLang="en-US" sz="2800" dirty="0" smtClean="0"/>
              <a:t>同事皆我師</a:t>
            </a:r>
            <a:endParaRPr lang="en-US" altLang="zh-TW" sz="2800" dirty="0" smtClean="0"/>
          </a:p>
          <a:p>
            <a:endParaRPr lang="en-US" altLang="zh-TW" sz="2800" dirty="0" smtClean="0"/>
          </a:p>
          <a:p>
            <a:r>
              <a:rPr lang="zh-TW" altLang="en-US" sz="2800" dirty="0" smtClean="0"/>
              <a:t>顧客「滿意度」監測、系統化</a:t>
            </a:r>
            <a:endParaRPr lang="en-US" altLang="zh-TW" sz="2800" dirty="0" smtClean="0"/>
          </a:p>
          <a:p>
            <a:pPr>
              <a:buFont typeface="Wingdings 2" pitchFamily="18" charset="2"/>
              <a:buNone/>
            </a:pPr>
            <a:r>
              <a:rPr lang="zh-TW" altLang="en-US" sz="2800" dirty="0" smtClean="0"/>
              <a:t> （如：臉書、留言板、意見卡等）</a:t>
            </a:r>
            <a:endParaRPr lang="en-US" altLang="zh-TW" sz="2800" dirty="0" smtClean="0"/>
          </a:p>
          <a:p>
            <a:pPr>
              <a:buFont typeface="Wingdings 2" pitchFamily="18" charset="2"/>
              <a:buNone/>
            </a:pPr>
            <a:endParaRPr lang="en-US" altLang="zh-TW" sz="2800" dirty="0" smtClean="0"/>
          </a:p>
          <a:p>
            <a:r>
              <a:rPr lang="zh-TW" altLang="en-US" sz="2800" dirty="0" smtClean="0"/>
              <a:t>行銷科技系統輔助</a:t>
            </a:r>
            <a:endParaRPr lang="en-US" altLang="zh-TW" sz="2800" dirty="0" smtClean="0"/>
          </a:p>
          <a:p>
            <a:pPr>
              <a:buFont typeface="Wingdings 2" pitchFamily="18" charset="2"/>
              <a:buNone/>
            </a:pPr>
            <a:r>
              <a:rPr lang="zh-TW" altLang="en-US" sz="2800" dirty="0" smtClean="0"/>
              <a:t> （除網路行銷外，結合</a:t>
            </a:r>
            <a:r>
              <a:rPr lang="en-US" altLang="zh-TW" sz="2800" dirty="0" smtClean="0"/>
              <a:t>QR-Code</a:t>
            </a:r>
            <a:r>
              <a:rPr lang="zh-TW" altLang="en-US" sz="2800" dirty="0" smtClean="0"/>
              <a:t>系統</a:t>
            </a:r>
            <a:r>
              <a:rPr lang="en-US" altLang="zh-TW" sz="2800" dirty="0" smtClean="0"/>
              <a:t>)</a:t>
            </a:r>
          </a:p>
          <a:p>
            <a:endParaRPr lang="en-US" altLang="zh-TW" dirty="0" smtClean="0"/>
          </a:p>
        </p:txBody>
      </p:sp>
    </p:spTree>
    <p:extLst>
      <p:ext uri="{BB962C8B-B14F-4D97-AF65-F5344CB8AC3E}">
        <p14:creationId xmlns:p14="http://schemas.microsoft.com/office/powerpoint/2010/main" val="2684184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zh-TW" altLang="en-US" sz="4000" b="1" dirty="0"/>
              <a:t>服務差異化</a:t>
            </a:r>
          </a:p>
        </p:txBody>
      </p:sp>
      <p:sp>
        <p:nvSpPr>
          <p:cNvPr id="20483" name="內容版面配置區 2"/>
          <p:cNvSpPr>
            <a:spLocks noGrp="1"/>
          </p:cNvSpPr>
          <p:nvPr>
            <p:ph idx="1"/>
          </p:nvPr>
        </p:nvSpPr>
        <p:spPr>
          <a:xfrm>
            <a:off x="719403" y="1556792"/>
            <a:ext cx="10329333" cy="4800600"/>
          </a:xfrm>
        </p:spPr>
        <p:txBody>
          <a:bodyPr/>
          <a:lstStyle/>
          <a:p>
            <a:r>
              <a:rPr lang="zh-TW" altLang="en-US" sz="3200" dirty="0" smtClean="0"/>
              <a:t>「不只滿足顧客，還要讓顧客感動」的理念。</a:t>
            </a:r>
            <a:endParaRPr lang="en-US" altLang="zh-TW" sz="3200" dirty="0" smtClean="0"/>
          </a:p>
          <a:p>
            <a:endParaRPr lang="en-US" altLang="zh-TW" sz="3200" dirty="0" smtClean="0"/>
          </a:p>
          <a:p>
            <a:r>
              <a:rPr lang="zh-TW" altLang="en-US" sz="3200" dirty="0" smtClean="0"/>
              <a:t>重視顧客滿意度，提供客製化服務。</a:t>
            </a:r>
            <a:endParaRPr lang="en-US" altLang="zh-TW" sz="3200" dirty="0" smtClean="0"/>
          </a:p>
          <a:p>
            <a:pPr>
              <a:buFont typeface="Wingdings 2" pitchFamily="18" charset="2"/>
              <a:buNone/>
            </a:pPr>
            <a:endParaRPr lang="en-US" altLang="zh-TW" sz="3200" dirty="0" smtClean="0"/>
          </a:p>
          <a:p>
            <a:r>
              <a:rPr lang="zh-TW" altLang="en-US" sz="3200" dirty="0" smtClean="0"/>
              <a:t>重視顧客意見，透過顧客填寫「</a:t>
            </a:r>
            <a:r>
              <a:rPr lang="zh-TW" altLang="en-US" sz="3200" dirty="0" smtClean="0">
                <a:solidFill>
                  <a:srgbClr val="FF0000"/>
                </a:solidFill>
              </a:rPr>
              <a:t>用餐建議卡</a:t>
            </a:r>
            <a:r>
              <a:rPr lang="zh-TW" altLang="en-US" sz="3200" dirty="0" smtClean="0"/>
              <a:t>」改善服務品質。</a:t>
            </a:r>
          </a:p>
        </p:txBody>
      </p:sp>
    </p:spTree>
    <p:extLst>
      <p:ext uri="{BB962C8B-B14F-4D97-AF65-F5344CB8AC3E}">
        <p14:creationId xmlns:p14="http://schemas.microsoft.com/office/powerpoint/2010/main" val="58826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72672" y="2794715"/>
            <a:ext cx="8904669" cy="1210614"/>
          </a:xfrm>
        </p:spPr>
        <p:txBody>
          <a:bodyPr>
            <a:normAutofit/>
          </a:bodyPr>
          <a:lstStyle/>
          <a:p>
            <a:r>
              <a:rPr lang="zh-TW" altLang="en-US" sz="6000" dirty="0" smtClean="0"/>
              <a:t>個案簡介</a:t>
            </a:r>
            <a:r>
              <a:rPr lang="en-US" altLang="zh-TW" sz="6000" dirty="0" smtClean="0"/>
              <a:t>-</a:t>
            </a:r>
            <a:r>
              <a:rPr lang="zh-TW" altLang="en-US" sz="6000" dirty="0" smtClean="0"/>
              <a:t>王品</a:t>
            </a:r>
            <a:endParaRPr lang="zh-TW" sz="6000"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zh-TW" altLang="en-US" sz="4000" b="1" dirty="0"/>
              <a:t>服務差異化－顧客關係管理</a:t>
            </a:r>
          </a:p>
        </p:txBody>
      </p:sp>
      <p:sp>
        <p:nvSpPr>
          <p:cNvPr id="21507" name="內容版面配置區 2"/>
          <p:cNvSpPr>
            <a:spLocks noGrp="1"/>
          </p:cNvSpPr>
          <p:nvPr>
            <p:ph idx="1"/>
          </p:nvPr>
        </p:nvSpPr>
        <p:spPr/>
        <p:txBody>
          <a:bodyPr>
            <a:normAutofit fontScale="92500" lnSpcReduction="10000"/>
          </a:bodyPr>
          <a:lstStyle/>
          <a:p>
            <a:r>
              <a:rPr lang="zh-TW" altLang="en-US" sz="3200" dirty="0" smtClean="0"/>
              <a:t>發展完善的會員管理機制。</a:t>
            </a:r>
            <a:endParaRPr lang="en-US" altLang="zh-TW" sz="3200" dirty="0" smtClean="0"/>
          </a:p>
          <a:p>
            <a:endParaRPr lang="en-US" altLang="zh-TW" sz="3200" dirty="0" smtClean="0"/>
          </a:p>
          <a:p>
            <a:r>
              <a:rPr lang="zh-TW" altLang="en-US" sz="3200" dirty="0" smtClean="0"/>
              <a:t>以「顧客滿意度分析」做為管理改善之標的。</a:t>
            </a:r>
            <a:endParaRPr lang="en-US" altLang="zh-TW" sz="3200" dirty="0" smtClean="0"/>
          </a:p>
          <a:p>
            <a:endParaRPr lang="en-US" altLang="zh-TW" sz="3200" dirty="0" smtClean="0"/>
          </a:p>
          <a:p>
            <a:r>
              <a:rPr lang="zh-TW" altLang="en-US" sz="3200" dirty="0" smtClean="0"/>
              <a:t>一切由主管處理顧客的「不滿意」。</a:t>
            </a:r>
            <a:endParaRPr lang="en-US" altLang="zh-TW" sz="3200" dirty="0" smtClean="0"/>
          </a:p>
          <a:p>
            <a:endParaRPr lang="en-US" altLang="zh-TW" sz="3200" dirty="0" smtClean="0"/>
          </a:p>
          <a:p>
            <a:r>
              <a:rPr lang="zh-TW" altLang="en-US" sz="3200" dirty="0" smtClean="0"/>
              <a:t>進行價格「區隔」以鞏固忠實的老顧客。</a:t>
            </a:r>
            <a:endParaRPr lang="en-US" altLang="zh-TW" sz="3200" dirty="0" smtClean="0"/>
          </a:p>
          <a:p>
            <a:pPr>
              <a:buFont typeface="Wingdings 2" pitchFamily="18" charset="2"/>
              <a:buNone/>
            </a:pPr>
            <a:endParaRPr lang="en-US" altLang="zh-TW" sz="3200" dirty="0" smtClean="0"/>
          </a:p>
          <a:p>
            <a:endParaRPr lang="zh-TW" altLang="en-US" sz="3200" dirty="0" smtClean="0"/>
          </a:p>
        </p:txBody>
      </p:sp>
    </p:spTree>
    <p:extLst>
      <p:ext uri="{BB962C8B-B14F-4D97-AF65-F5344CB8AC3E}">
        <p14:creationId xmlns:p14="http://schemas.microsoft.com/office/powerpoint/2010/main" val="3086478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4000" b="1" dirty="0"/>
              <a:t>【</a:t>
            </a:r>
            <a:r>
              <a:rPr lang="zh-TW" altLang="en-US" sz="4000" b="1" dirty="0"/>
              <a:t>搏感情</a:t>
            </a:r>
            <a:r>
              <a:rPr lang="en-US" altLang="zh-TW" sz="4000" b="1" dirty="0"/>
              <a:t>】</a:t>
            </a:r>
            <a:r>
              <a:rPr lang="zh-TW" altLang="en-US" sz="4000" b="1" dirty="0"/>
              <a:t>理念</a:t>
            </a:r>
            <a:r>
              <a:rPr lang="en-US" altLang="zh-TW" sz="4000" b="1" dirty="0"/>
              <a:t>-</a:t>
            </a:r>
            <a:r>
              <a:rPr lang="zh-TW" altLang="en-US" sz="4000" b="1" dirty="0"/>
              <a:t>感動行銷</a:t>
            </a:r>
          </a:p>
        </p:txBody>
      </p:sp>
      <p:sp>
        <p:nvSpPr>
          <p:cNvPr id="22531" name="內容版面配置區 2"/>
          <p:cNvSpPr>
            <a:spLocks noGrp="1"/>
          </p:cNvSpPr>
          <p:nvPr>
            <p:ph idx="1"/>
          </p:nvPr>
        </p:nvSpPr>
        <p:spPr/>
        <p:txBody>
          <a:bodyPr>
            <a:normAutofit lnSpcReduction="10000"/>
          </a:bodyPr>
          <a:lstStyle/>
          <a:p>
            <a:r>
              <a:rPr lang="zh-TW" altLang="en-US" sz="3200" b="1" dirty="0" smtClean="0"/>
              <a:t>顧客是我們的恩人，薪水是客人給的。</a:t>
            </a:r>
            <a:endParaRPr lang="en-US" altLang="zh-TW" sz="3200" b="1" dirty="0" smtClean="0"/>
          </a:p>
          <a:p>
            <a:endParaRPr lang="en-US" altLang="zh-TW" sz="3600" dirty="0" smtClean="0"/>
          </a:p>
          <a:p>
            <a:pPr>
              <a:buFont typeface="Wingdings" pitchFamily="2" charset="2"/>
              <a:buChar char="ü"/>
            </a:pPr>
            <a:r>
              <a:rPr lang="zh-TW" altLang="en-US" sz="3600" dirty="0" smtClean="0"/>
              <a:t>提供</a:t>
            </a:r>
            <a:r>
              <a:rPr lang="en-US" altLang="zh-TW" sz="3600" dirty="0" smtClean="0"/>
              <a:t>24</a:t>
            </a:r>
            <a:r>
              <a:rPr lang="zh-TW" altLang="en-US" sz="3600" dirty="0" smtClean="0"/>
              <a:t>小時</a:t>
            </a:r>
            <a:r>
              <a:rPr lang="en-US" altLang="zh-TW" sz="3600" dirty="0" smtClean="0"/>
              <a:t>0800</a:t>
            </a:r>
            <a:r>
              <a:rPr lang="zh-TW" altLang="en-US" sz="3600" dirty="0" smtClean="0"/>
              <a:t>服務專線，傾聽顧客意見。</a:t>
            </a:r>
            <a:endParaRPr lang="en-US" altLang="zh-TW" sz="3600" dirty="0" smtClean="0"/>
          </a:p>
          <a:p>
            <a:pPr>
              <a:buFont typeface="Wingdings" pitchFamily="2" charset="2"/>
              <a:buChar char="ü"/>
            </a:pPr>
            <a:r>
              <a:rPr lang="zh-TW" altLang="en-US" sz="3600" dirty="0" smtClean="0"/>
              <a:t>貴賓用餐建議卡</a:t>
            </a:r>
            <a:endParaRPr lang="en-US" altLang="zh-TW" sz="3600" dirty="0" smtClean="0"/>
          </a:p>
          <a:p>
            <a:pPr>
              <a:buFont typeface="Wingdings" pitchFamily="2" charset="2"/>
              <a:buChar char="ü"/>
            </a:pPr>
            <a:r>
              <a:rPr lang="zh-TW" altLang="en-US" sz="3600" dirty="0" smtClean="0"/>
              <a:t>訊息公開化</a:t>
            </a:r>
            <a:endParaRPr lang="en-US" altLang="zh-TW" sz="3600" dirty="0" smtClean="0"/>
          </a:p>
          <a:p>
            <a:pPr>
              <a:buFont typeface="Wingdings" pitchFamily="2" charset="2"/>
              <a:buChar char="ü"/>
            </a:pPr>
            <a:r>
              <a:rPr lang="zh-TW" altLang="en-US" sz="3600" dirty="0" smtClean="0"/>
              <a:t>公益行銷，回饋社會</a:t>
            </a:r>
            <a:endParaRPr lang="en-US" altLang="zh-TW" sz="3600" dirty="0" smtClean="0"/>
          </a:p>
          <a:p>
            <a:endParaRPr lang="zh-TW" altLang="en-US" sz="3200" dirty="0" smtClean="0"/>
          </a:p>
        </p:txBody>
      </p:sp>
    </p:spTree>
    <p:extLst>
      <p:ext uri="{BB962C8B-B14F-4D97-AF65-F5344CB8AC3E}">
        <p14:creationId xmlns:p14="http://schemas.microsoft.com/office/powerpoint/2010/main" val="3066061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4800" dirty="0" smtClean="0"/>
              <a:t>結論</a:t>
            </a:r>
            <a:endParaRPr lang="zh-TW" altLang="en-US" sz="4800"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649610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優良的企業模範</a:t>
            </a:r>
          </a:p>
        </p:txBody>
      </p:sp>
      <p:sp>
        <p:nvSpPr>
          <p:cNvPr id="3" name="內容版面配置區 2"/>
          <p:cNvSpPr>
            <a:spLocks noGrp="1"/>
          </p:cNvSpPr>
          <p:nvPr>
            <p:ph idx="1"/>
          </p:nvPr>
        </p:nvSpPr>
        <p:spPr/>
        <p:txBody>
          <a:bodyPr>
            <a:normAutofit/>
          </a:bodyPr>
          <a:lstStyle/>
          <a:p>
            <a:r>
              <a:rPr lang="zh-TW" altLang="en-US" sz="2800" dirty="0" smtClean="0"/>
              <a:t>成本控管</a:t>
            </a:r>
            <a:endParaRPr lang="en-US" altLang="zh-TW" sz="2800" dirty="0" smtClean="0"/>
          </a:p>
          <a:p>
            <a:r>
              <a:rPr lang="zh-TW" altLang="en-US" sz="2800" dirty="0" smtClean="0"/>
              <a:t>品質管理</a:t>
            </a:r>
            <a:endParaRPr lang="en-US" altLang="zh-TW" sz="2800" dirty="0" smtClean="0"/>
          </a:p>
          <a:p>
            <a:r>
              <a:rPr lang="zh-TW" altLang="en-US" sz="2800" dirty="0" smtClean="0"/>
              <a:t>品牌策略</a:t>
            </a:r>
            <a:endParaRPr lang="en-US" altLang="zh-TW" sz="2800" dirty="0" smtClean="0"/>
          </a:p>
          <a:p>
            <a:r>
              <a:rPr lang="zh-TW" altLang="en-US" sz="2800" dirty="0"/>
              <a:t>顧客管理</a:t>
            </a:r>
          </a:p>
        </p:txBody>
      </p:sp>
      <p:pic>
        <p:nvPicPr>
          <p:cNvPr id="4" name="圖片 3"/>
          <p:cNvPicPr/>
          <p:nvPr/>
        </p:nvPicPr>
        <p:blipFill rotWithShape="1">
          <a:blip r:embed="rId2">
            <a:extLst>
              <a:ext uri="{28A0092B-C50C-407E-A947-70E740481C1C}">
                <a14:useLocalDpi xmlns:a14="http://schemas.microsoft.com/office/drawing/2010/main" val="0"/>
              </a:ext>
            </a:extLst>
          </a:blip>
          <a:srcRect l="2712" t="8193" r="13064"/>
          <a:stretch/>
        </p:blipFill>
        <p:spPr bwMode="auto">
          <a:xfrm>
            <a:off x="6100549" y="2142699"/>
            <a:ext cx="4794696" cy="3789751"/>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0629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7838" y="457200"/>
            <a:ext cx="10233042" cy="5572379"/>
          </a:xfrm>
        </p:spPr>
        <p:txBody>
          <a:bodyPr>
            <a:normAutofit lnSpcReduction="10000"/>
          </a:bodyPr>
          <a:lstStyle/>
          <a:p>
            <a:r>
              <a:rPr lang="zh-TW" altLang="en-US" sz="3600" dirty="0" smtClean="0"/>
              <a:t>公司名稱：王</a:t>
            </a:r>
            <a:r>
              <a:rPr lang="zh-TW" altLang="en-US" sz="3600" dirty="0"/>
              <a:t>品餐飲股份有限公司</a:t>
            </a:r>
          </a:p>
          <a:p>
            <a:r>
              <a:rPr lang="zh-TW" altLang="en-US" sz="3600" dirty="0" smtClean="0"/>
              <a:t>負責人：戴勝益</a:t>
            </a:r>
            <a:endParaRPr lang="en-US" altLang="zh-TW" sz="3600" dirty="0" smtClean="0"/>
          </a:p>
          <a:p>
            <a:r>
              <a:rPr lang="zh-TW" altLang="en-US" sz="3600" dirty="0"/>
              <a:t>營業</a:t>
            </a:r>
            <a:r>
              <a:rPr lang="zh-TW" altLang="en-US" sz="3600" dirty="0" smtClean="0"/>
              <a:t>項目：餐飲服務業</a:t>
            </a:r>
            <a:endParaRPr lang="en-US" altLang="zh-TW" sz="3600" dirty="0" smtClean="0"/>
          </a:p>
          <a:p>
            <a:r>
              <a:rPr lang="zh-TW" altLang="en-US" sz="3600" dirty="0"/>
              <a:t>成立</a:t>
            </a:r>
            <a:r>
              <a:rPr lang="zh-TW" altLang="en-US" sz="3600" dirty="0" smtClean="0"/>
              <a:t>時間：</a:t>
            </a:r>
            <a:r>
              <a:rPr lang="en-US" altLang="zh-TW" sz="3600" dirty="0" smtClean="0"/>
              <a:t>1993</a:t>
            </a:r>
            <a:r>
              <a:rPr lang="zh-TW" altLang="en-US" sz="3600" dirty="0" smtClean="0"/>
              <a:t>年</a:t>
            </a:r>
            <a:endParaRPr lang="en-US" altLang="zh-TW" sz="3600" dirty="0" smtClean="0"/>
          </a:p>
          <a:p>
            <a:r>
              <a:rPr lang="zh-TW" altLang="en-US" sz="3600" dirty="0" smtClean="0"/>
              <a:t>資本額：</a:t>
            </a:r>
            <a:r>
              <a:rPr lang="en-US" altLang="zh-TW" sz="3600" dirty="0" smtClean="0"/>
              <a:t>6</a:t>
            </a:r>
            <a:r>
              <a:rPr lang="zh-TW" altLang="en-US" sz="3600" dirty="0" smtClean="0"/>
              <a:t>億</a:t>
            </a:r>
            <a:r>
              <a:rPr lang="en-US" altLang="zh-TW" sz="3600" dirty="0" smtClean="0"/>
              <a:t>1500</a:t>
            </a:r>
            <a:r>
              <a:rPr lang="zh-TW" altLang="en-US" sz="3600" dirty="0" smtClean="0"/>
              <a:t>萬</a:t>
            </a:r>
            <a:endParaRPr lang="en-US" altLang="zh-TW" sz="3600" dirty="0" smtClean="0"/>
          </a:p>
          <a:p>
            <a:r>
              <a:rPr lang="zh-TW" altLang="en-US" sz="3600" dirty="0"/>
              <a:t>員工</a:t>
            </a:r>
            <a:r>
              <a:rPr lang="zh-TW" altLang="en-US" sz="3600" dirty="0" smtClean="0"/>
              <a:t>人數：</a:t>
            </a:r>
            <a:r>
              <a:rPr lang="en-US" altLang="zh-TW" sz="3600" dirty="0" smtClean="0"/>
              <a:t>9000</a:t>
            </a:r>
            <a:r>
              <a:rPr lang="zh-TW" altLang="en-US" sz="3600" dirty="0" smtClean="0"/>
              <a:t>人</a:t>
            </a:r>
            <a:endParaRPr lang="en-US" altLang="zh-TW" sz="3600" dirty="0" smtClean="0"/>
          </a:p>
          <a:p>
            <a:r>
              <a:rPr lang="zh-TW" altLang="en-US" sz="3600" dirty="0" smtClean="0"/>
              <a:t>總店</a:t>
            </a:r>
            <a:r>
              <a:rPr lang="zh-TW" altLang="en-US" sz="3600" dirty="0"/>
              <a:t>數：</a:t>
            </a:r>
            <a:r>
              <a:rPr lang="en-US" altLang="zh-TW" sz="3600" dirty="0"/>
              <a:t>227</a:t>
            </a:r>
            <a:r>
              <a:rPr lang="zh-TW" altLang="en-US" sz="3600" dirty="0"/>
              <a:t>家連鎖直營</a:t>
            </a:r>
            <a:r>
              <a:rPr lang="zh-TW" altLang="en-US" sz="3600" dirty="0" smtClean="0"/>
              <a:t>店</a:t>
            </a:r>
            <a:endParaRPr lang="en-US" altLang="zh-TW" sz="3600" dirty="0" smtClean="0"/>
          </a:p>
          <a:p>
            <a:r>
              <a:rPr lang="zh-TW" altLang="en-US" sz="3600" dirty="0" smtClean="0"/>
              <a:t>旗下品牌：</a:t>
            </a:r>
            <a:r>
              <a:rPr lang="en-US" altLang="zh-TW" sz="3600" dirty="0" smtClean="0"/>
              <a:t>11</a:t>
            </a:r>
            <a:r>
              <a:rPr lang="zh-TW" altLang="en-US" sz="3600" dirty="0" smtClean="0"/>
              <a:t>家</a:t>
            </a:r>
            <a:endParaRPr lang="en-US" altLang="zh-TW" sz="3600" dirty="0"/>
          </a:p>
          <a:p>
            <a:pPr marL="45720" indent="0">
              <a:buNone/>
            </a:pP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090" y="4947533"/>
            <a:ext cx="4959385" cy="1020847"/>
          </a:xfrm>
          <a:prstGeom prst="rect">
            <a:avLst/>
          </a:prstGeom>
          <a:ln>
            <a:noFill/>
          </a:ln>
          <a:effectLst>
            <a:softEdge rad="112500"/>
          </a:effectLst>
        </p:spPr>
      </p:pic>
    </p:spTree>
    <p:extLst>
      <p:ext uri="{BB962C8B-B14F-4D97-AF65-F5344CB8AC3E}">
        <p14:creationId xmlns:p14="http://schemas.microsoft.com/office/powerpoint/2010/main" val="28131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54768" y="-174085"/>
            <a:ext cx="9509760" cy="1233424"/>
          </a:xfrm>
        </p:spPr>
        <p:txBody>
          <a:bodyPr>
            <a:normAutofit/>
          </a:bodyPr>
          <a:lstStyle/>
          <a:p>
            <a:r>
              <a:rPr lang="zh-TW" altLang="en-US" sz="4800" dirty="0" smtClean="0"/>
              <a:t>王品版圖</a:t>
            </a:r>
            <a:endParaRPr lang="zh-TW" altLang="en-US" sz="4800" dirty="0"/>
          </a:p>
        </p:txBody>
      </p:sp>
      <p:sp>
        <p:nvSpPr>
          <p:cNvPr id="3" name="內容版面配置區 2"/>
          <p:cNvSpPr>
            <a:spLocks noGrp="1"/>
          </p:cNvSpPr>
          <p:nvPr>
            <p:ph idx="1"/>
          </p:nvPr>
        </p:nvSpPr>
        <p:spPr>
          <a:xfrm>
            <a:off x="900752" y="1009934"/>
            <a:ext cx="9950128" cy="5486400"/>
          </a:xfrm>
        </p:spPr>
        <p:txBody>
          <a:bodyPr>
            <a:noAutofit/>
          </a:bodyPr>
          <a:lstStyle/>
          <a:p>
            <a:r>
              <a:rPr lang="zh-TW" altLang="en-US" dirty="0"/>
              <a:t>王品</a:t>
            </a:r>
            <a:r>
              <a:rPr lang="zh-TW" altLang="en-US" dirty="0" smtClean="0"/>
              <a:t>牛排</a:t>
            </a:r>
            <a:endParaRPr lang="en-US" altLang="zh-TW" dirty="0" smtClean="0"/>
          </a:p>
          <a:p>
            <a:r>
              <a:rPr lang="en-US" altLang="zh-TW" dirty="0" err="1" smtClean="0"/>
              <a:t>TASTy</a:t>
            </a:r>
            <a:r>
              <a:rPr lang="zh-TW" altLang="en-US" dirty="0"/>
              <a:t>西堤</a:t>
            </a:r>
            <a:r>
              <a:rPr lang="zh-TW" altLang="en-US" dirty="0" smtClean="0"/>
              <a:t>牛排</a:t>
            </a:r>
            <a:endParaRPr lang="en-US" altLang="zh-TW" dirty="0" smtClean="0"/>
          </a:p>
          <a:p>
            <a:r>
              <a:rPr lang="zh-TW" altLang="en-US" dirty="0" smtClean="0"/>
              <a:t>陶</a:t>
            </a:r>
            <a:r>
              <a:rPr lang="zh-TW" altLang="en-US" dirty="0"/>
              <a:t>板屋和風創作</a:t>
            </a:r>
            <a:r>
              <a:rPr lang="zh-TW" altLang="en-US" dirty="0" smtClean="0"/>
              <a:t>料理</a:t>
            </a:r>
            <a:endParaRPr lang="en-US" altLang="zh-TW" dirty="0" smtClean="0"/>
          </a:p>
          <a:p>
            <a:r>
              <a:rPr lang="zh-TW" altLang="en-US" dirty="0" smtClean="0"/>
              <a:t>原</a:t>
            </a:r>
            <a:r>
              <a:rPr lang="zh-TW" altLang="en-US" dirty="0"/>
              <a:t>燒優質原味</a:t>
            </a:r>
            <a:r>
              <a:rPr lang="zh-TW" altLang="en-US" dirty="0" smtClean="0"/>
              <a:t>燒肉</a:t>
            </a:r>
            <a:endParaRPr lang="en-US" altLang="zh-TW" dirty="0" smtClean="0"/>
          </a:p>
          <a:p>
            <a:r>
              <a:rPr lang="zh-TW" altLang="en-US" dirty="0" smtClean="0"/>
              <a:t>聚 </a:t>
            </a:r>
            <a:r>
              <a:rPr lang="zh-TW" altLang="en-US" dirty="0"/>
              <a:t>北海道昆布</a:t>
            </a:r>
            <a:r>
              <a:rPr lang="zh-TW" altLang="en-US" dirty="0" smtClean="0"/>
              <a:t>鍋</a:t>
            </a:r>
            <a:endParaRPr lang="en-US" altLang="zh-TW" dirty="0" smtClean="0"/>
          </a:p>
          <a:p>
            <a:r>
              <a:rPr lang="zh-TW" altLang="en-US" dirty="0" smtClean="0"/>
              <a:t>藝</a:t>
            </a:r>
            <a:r>
              <a:rPr lang="zh-TW" altLang="en-US" dirty="0"/>
              <a:t>奇 新日本</a:t>
            </a:r>
            <a:r>
              <a:rPr lang="zh-TW" altLang="en-US" dirty="0" smtClean="0"/>
              <a:t>料理</a:t>
            </a:r>
            <a:endParaRPr lang="en-US" altLang="zh-TW" dirty="0" smtClean="0"/>
          </a:p>
          <a:p>
            <a:r>
              <a:rPr lang="zh-TW" altLang="en-US" dirty="0" smtClean="0"/>
              <a:t>夏</a:t>
            </a:r>
            <a:r>
              <a:rPr lang="zh-TW" altLang="en-US" dirty="0"/>
              <a:t>慕尼新香榭鉄板</a:t>
            </a:r>
            <a:r>
              <a:rPr lang="zh-TW" altLang="en-US" dirty="0" smtClean="0"/>
              <a:t>燒</a:t>
            </a:r>
            <a:endParaRPr lang="en-US" altLang="zh-TW" dirty="0" smtClean="0"/>
          </a:p>
          <a:p>
            <a:r>
              <a:rPr lang="zh-TW" altLang="en-US" dirty="0" smtClean="0"/>
              <a:t>品</a:t>
            </a:r>
            <a:r>
              <a:rPr lang="zh-TW" altLang="en-US" dirty="0"/>
              <a:t>田牧場日式豬排</a:t>
            </a:r>
            <a:r>
              <a:rPr lang="en-US" altLang="zh-TW" dirty="0"/>
              <a:t>‧</a:t>
            </a:r>
            <a:r>
              <a:rPr lang="zh-TW" altLang="en-US" dirty="0" smtClean="0"/>
              <a:t>咖哩</a:t>
            </a:r>
            <a:endParaRPr lang="en-US" altLang="zh-TW" dirty="0" smtClean="0"/>
          </a:p>
          <a:p>
            <a:r>
              <a:rPr lang="zh-TW" altLang="en-US" dirty="0" smtClean="0"/>
              <a:t>石</a:t>
            </a:r>
            <a:r>
              <a:rPr lang="zh-TW" altLang="en-US" dirty="0"/>
              <a:t>二鍋 石頭鍋</a:t>
            </a:r>
            <a:r>
              <a:rPr lang="en-US" altLang="zh-TW" dirty="0"/>
              <a:t>‧</a:t>
            </a:r>
            <a:r>
              <a:rPr lang="zh-TW" altLang="en-US" dirty="0"/>
              <a:t>涮涮</a:t>
            </a:r>
            <a:r>
              <a:rPr lang="zh-TW" altLang="en-US" dirty="0" smtClean="0"/>
              <a:t>鍋</a:t>
            </a:r>
            <a:endParaRPr lang="en-US" altLang="zh-TW" dirty="0" smtClean="0"/>
          </a:p>
          <a:p>
            <a:r>
              <a:rPr lang="zh-TW" altLang="en-US" dirty="0" smtClean="0"/>
              <a:t>舒</a:t>
            </a:r>
            <a:r>
              <a:rPr lang="zh-TW" altLang="en-US" dirty="0"/>
              <a:t>果 新米蘭蔬</a:t>
            </a:r>
            <a:r>
              <a:rPr lang="zh-TW" altLang="en-US" dirty="0" smtClean="0"/>
              <a:t>食</a:t>
            </a:r>
            <a:endParaRPr lang="en-US" altLang="zh-TW" dirty="0" smtClean="0"/>
          </a:p>
          <a:p>
            <a:r>
              <a:rPr lang="zh-TW" altLang="en-US" dirty="0" smtClean="0"/>
              <a:t>曼</a:t>
            </a:r>
            <a:r>
              <a:rPr lang="zh-TW" altLang="en-US" dirty="0"/>
              <a:t>咖啡</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088" y="3923859"/>
            <a:ext cx="8043081" cy="2471418"/>
          </a:xfrm>
          <a:prstGeom prst="rect">
            <a:avLst/>
          </a:prstGeom>
        </p:spPr>
      </p:pic>
    </p:spTree>
    <p:extLst>
      <p:ext uri="{BB962C8B-B14F-4D97-AF65-F5344CB8AC3E}">
        <p14:creationId xmlns:p14="http://schemas.microsoft.com/office/powerpoint/2010/main" val="5519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董事長簡介</a:t>
            </a:r>
            <a:endParaRPr lang="zh-TW" altLang="en-US" dirty="0"/>
          </a:p>
        </p:txBody>
      </p:sp>
      <p:sp>
        <p:nvSpPr>
          <p:cNvPr id="3" name="內容版面配置區 2"/>
          <p:cNvSpPr>
            <a:spLocks noGrp="1"/>
          </p:cNvSpPr>
          <p:nvPr>
            <p:ph idx="1"/>
          </p:nvPr>
        </p:nvSpPr>
        <p:spPr>
          <a:xfrm>
            <a:off x="1245586" y="2188555"/>
            <a:ext cx="9509760" cy="4127627"/>
          </a:xfrm>
        </p:spPr>
        <p:txBody>
          <a:bodyPr>
            <a:normAutofit/>
          </a:bodyPr>
          <a:lstStyle/>
          <a:p>
            <a:r>
              <a:rPr lang="zh-TW" altLang="en-US" sz="2800" dirty="0" smtClean="0"/>
              <a:t>姓名：戴勝益</a:t>
            </a:r>
            <a:endParaRPr lang="en-US" altLang="zh-TW" sz="2800" dirty="0" smtClean="0"/>
          </a:p>
          <a:p>
            <a:r>
              <a:rPr lang="zh-TW" altLang="en-US" sz="2800" dirty="0" smtClean="0"/>
              <a:t>生日：</a:t>
            </a:r>
            <a:r>
              <a:rPr lang="en-US" altLang="zh-TW" sz="2800" dirty="0" smtClean="0"/>
              <a:t>1953</a:t>
            </a:r>
            <a:r>
              <a:rPr lang="zh-TW" altLang="en-US" sz="2800" dirty="0" smtClean="0"/>
              <a:t>年</a:t>
            </a:r>
            <a:r>
              <a:rPr lang="en-US" altLang="zh-TW" sz="2800" dirty="0" smtClean="0"/>
              <a:t>12</a:t>
            </a:r>
            <a:r>
              <a:rPr lang="zh-TW" altLang="en-US" sz="2800" dirty="0" smtClean="0"/>
              <a:t>月</a:t>
            </a:r>
            <a:r>
              <a:rPr lang="en-US" altLang="zh-TW" sz="2800" dirty="0" smtClean="0"/>
              <a:t>10</a:t>
            </a:r>
            <a:r>
              <a:rPr lang="zh-TW" altLang="en-US" sz="2800" dirty="0" smtClean="0"/>
              <a:t>日</a:t>
            </a:r>
            <a:endParaRPr lang="en-US" altLang="zh-TW" sz="2800" dirty="0" smtClean="0"/>
          </a:p>
          <a:p>
            <a:r>
              <a:rPr lang="zh-TW" altLang="en-US" sz="2800" dirty="0" smtClean="0"/>
              <a:t>擁有</a:t>
            </a:r>
            <a:r>
              <a:rPr lang="en-US" altLang="zh-TW" sz="2800" dirty="0" smtClean="0"/>
              <a:t>11</a:t>
            </a:r>
            <a:r>
              <a:rPr lang="zh-TW" altLang="en-US" sz="2800" dirty="0" smtClean="0"/>
              <a:t>個品牌，身價破</a:t>
            </a:r>
            <a:r>
              <a:rPr lang="en-US" altLang="zh-TW" sz="2800" dirty="0" smtClean="0"/>
              <a:t>17</a:t>
            </a:r>
            <a:r>
              <a:rPr lang="zh-TW" altLang="en-US" sz="2800" dirty="0" smtClean="0"/>
              <a:t>億鎂</a:t>
            </a:r>
            <a:endParaRPr lang="en-US" altLang="zh-TW" sz="2800" dirty="0" smtClean="0"/>
          </a:p>
          <a:p>
            <a:r>
              <a:rPr lang="zh-TW" altLang="en-US" sz="2800" dirty="0" smtClean="0"/>
              <a:t>經營理念：</a:t>
            </a:r>
            <a:r>
              <a:rPr lang="en-US" altLang="zh-TW" sz="2800" dirty="0" smtClean="0"/>
              <a:t>『</a:t>
            </a:r>
            <a:r>
              <a:rPr lang="zh-TW" altLang="en-US" sz="2800" dirty="0" smtClean="0"/>
              <a:t>誠實、群力、創新、滿意</a:t>
            </a:r>
            <a:r>
              <a:rPr lang="en-US" altLang="zh-TW" sz="2800" dirty="0" smtClean="0"/>
              <a:t>』</a:t>
            </a:r>
          </a:p>
          <a:p>
            <a:r>
              <a:rPr lang="zh-TW" altLang="en-US" sz="2800" dirty="0" smtClean="0"/>
              <a:t>龜毛家族與憲法</a:t>
            </a:r>
            <a:endParaRPr lang="zh-TW" altLang="en-US" sz="2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02" y="1634320"/>
            <a:ext cx="3048000" cy="4572000"/>
          </a:xfrm>
          <a:prstGeom prst="rect">
            <a:avLst/>
          </a:prstGeom>
          <a:ln>
            <a:noFill/>
          </a:ln>
          <a:effectLst>
            <a:softEdge rad="112500"/>
          </a:effectLst>
        </p:spPr>
      </p:pic>
    </p:spTree>
    <p:extLst>
      <p:ext uri="{BB962C8B-B14F-4D97-AF65-F5344CB8AC3E}">
        <p14:creationId xmlns:p14="http://schemas.microsoft.com/office/powerpoint/2010/main" val="70857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４大採購絕招，有效降低成本</a:t>
            </a:r>
            <a:endParaRPr lang="zh-TW" altLang="en-US" dirty="0"/>
          </a:p>
        </p:txBody>
      </p:sp>
      <p:sp>
        <p:nvSpPr>
          <p:cNvPr id="3" name="副標題 2"/>
          <p:cNvSpPr>
            <a:spLocks noGrp="1"/>
          </p:cNvSpPr>
          <p:nvPr>
            <p:ph type="subTitle" idx="1"/>
          </p:nvPr>
        </p:nvSpPr>
        <p:spPr/>
        <p:txBody>
          <a:bodyPr>
            <a:normAutofit/>
          </a:bodyPr>
          <a:lstStyle/>
          <a:p>
            <a:r>
              <a:rPr lang="zh-TW" altLang="en-US" sz="2800" b="1" dirty="0" smtClean="0"/>
              <a:t>沈榮祿</a:t>
            </a:r>
            <a:endParaRPr lang="en-US" altLang="zh-TW" sz="2800" b="1" dirty="0" smtClean="0"/>
          </a:p>
          <a:p>
            <a:r>
              <a:rPr lang="zh-TW" altLang="en-US" sz="2800" dirty="0" smtClean="0"/>
              <a:t>現任王品集團採購部總監</a:t>
            </a:r>
            <a:endParaRPr lang="zh-TW" alt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5" y="4365104"/>
            <a:ext cx="311554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930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t>４大採購絕招</a:t>
            </a:r>
            <a:endParaRPr lang="zh-TW" altLang="en-US" sz="4800" dirty="0"/>
          </a:p>
        </p:txBody>
      </p:sp>
      <p:sp>
        <p:nvSpPr>
          <p:cNvPr id="3" name="內容版面配置區 2"/>
          <p:cNvSpPr>
            <a:spLocks noGrp="1"/>
          </p:cNvSpPr>
          <p:nvPr>
            <p:ph idx="1"/>
          </p:nvPr>
        </p:nvSpPr>
        <p:spPr/>
        <p:txBody>
          <a:bodyPr/>
          <a:lstStyle/>
          <a:p>
            <a:r>
              <a:rPr lang="zh-TW" altLang="zh-TW" sz="2800" b="1" dirty="0" smtClean="0"/>
              <a:t>計畫性採購</a:t>
            </a:r>
            <a:endParaRPr lang="en-US" altLang="zh-TW" sz="2800" b="1" dirty="0" smtClean="0"/>
          </a:p>
          <a:p>
            <a:pPr lvl="0"/>
            <a:r>
              <a:rPr lang="zh-TW" altLang="zh-TW" sz="2800" b="1" dirty="0"/>
              <a:t>研發菜色</a:t>
            </a:r>
            <a:endParaRPr lang="zh-TW" altLang="zh-TW" sz="2800" dirty="0"/>
          </a:p>
          <a:p>
            <a:pPr lvl="0"/>
            <a:r>
              <a:rPr lang="zh-TW" altLang="zh-TW" sz="2800" b="1" dirty="0"/>
              <a:t>與廠商策略合作</a:t>
            </a:r>
            <a:endParaRPr lang="zh-TW" altLang="zh-TW" sz="2800" dirty="0"/>
          </a:p>
          <a:p>
            <a:pPr lvl="0"/>
            <a:r>
              <a:rPr lang="zh-TW" altLang="zh-TW" sz="2800" b="1" dirty="0"/>
              <a:t>組織變革</a:t>
            </a:r>
            <a:endParaRPr lang="zh-TW" altLang="zh-TW" sz="2800" dirty="0"/>
          </a:p>
          <a:p>
            <a:endParaRPr lang="zh-TW" altLang="en-US" dirty="0"/>
          </a:p>
        </p:txBody>
      </p:sp>
    </p:spTree>
    <p:extLst>
      <p:ext uri="{BB962C8B-B14F-4D97-AF65-F5344CB8AC3E}">
        <p14:creationId xmlns:p14="http://schemas.microsoft.com/office/powerpoint/2010/main" val="2576887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zh-TW" sz="4400" b="1" dirty="0"/>
              <a:t>計畫性</a:t>
            </a:r>
            <a:r>
              <a:rPr lang="zh-TW" altLang="zh-TW" sz="4400" b="1" dirty="0" smtClean="0"/>
              <a:t>採購</a:t>
            </a:r>
            <a:endParaRPr lang="zh-TW" altLang="en-US" sz="4400" dirty="0"/>
          </a:p>
        </p:txBody>
      </p:sp>
      <p:sp>
        <p:nvSpPr>
          <p:cNvPr id="3" name="內容版面配置區 2"/>
          <p:cNvSpPr>
            <a:spLocks noGrp="1"/>
          </p:cNvSpPr>
          <p:nvPr>
            <p:ph idx="1"/>
          </p:nvPr>
        </p:nvSpPr>
        <p:spPr/>
        <p:txBody>
          <a:bodyPr/>
          <a:lstStyle/>
          <a:p>
            <a:r>
              <a:rPr lang="zh-TW" altLang="zh-TW" sz="2800" b="1" dirty="0"/>
              <a:t>「採購，就是在對的時間，用對的價格，買到對的商品。」</a:t>
            </a:r>
            <a:endParaRPr lang="zh-TW" altLang="zh-TW" sz="2800" dirty="0"/>
          </a:p>
          <a:p>
            <a:endParaRPr lang="zh-TW"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656" y="2852936"/>
            <a:ext cx="6117643" cy="32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250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505542-BCEF-47F2-90D3-D407C4B4B1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TS102895254</Template>
  <TotalTime>135</TotalTime>
  <Words>1406</Words>
  <Application>Microsoft Office PowerPoint</Application>
  <PresentationFormat>自訂</PresentationFormat>
  <Paragraphs>179</Paragraphs>
  <Slides>33</Slides>
  <Notes>5</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Banded Design Teal 16x9</vt:lpstr>
      <vt:lpstr>生產管理期末報告 王品個案</vt:lpstr>
      <vt:lpstr>大綱</vt:lpstr>
      <vt:lpstr>個案簡介-王品</vt:lpstr>
      <vt:lpstr>PowerPoint 簡報</vt:lpstr>
      <vt:lpstr>王品版圖</vt:lpstr>
      <vt:lpstr>董事長簡介</vt:lpstr>
      <vt:lpstr>４大採購絕招，有效降低成本</vt:lpstr>
      <vt:lpstr>４大採購絕招</vt:lpstr>
      <vt:lpstr>計畫性採購</vt:lpstr>
      <vt:lpstr>計畫性採購</vt:lpstr>
      <vt:lpstr>計畫性採購</vt:lpstr>
      <vt:lpstr>研發菜色</vt:lpstr>
      <vt:lpstr>研發菜色</vt:lpstr>
      <vt:lpstr>與廠商策略合作</vt:lpstr>
      <vt:lpstr>與廠商策略合作</vt:lpstr>
      <vt:lpstr>組織變革</vt:lpstr>
      <vt:lpstr>「流程標準化，服務差異化」</vt:lpstr>
      <vt:lpstr>PowerPoint 簡報</vt:lpstr>
      <vt:lpstr>完善的教育訓練系統</vt:lpstr>
      <vt:lpstr>PowerPoint 簡報</vt:lpstr>
      <vt:lpstr>複製成功經驗：SOC標準化</vt:lpstr>
      <vt:lpstr>以顧客的角度出發</vt:lpstr>
      <vt:lpstr>以員工的角度出發</vt:lpstr>
      <vt:lpstr>共同制訂SOC：員工與店長集思廣益</vt:lpstr>
      <vt:lpstr>顧客意見回饋</vt:lpstr>
      <vt:lpstr>王品的成功關鍵</vt:lpstr>
      <vt:lpstr>複製成功經驗，賣的不只是餐點</vt:lpstr>
      <vt:lpstr>人才任用與科技改善流程</vt:lpstr>
      <vt:lpstr>服務差異化</vt:lpstr>
      <vt:lpstr>服務差異化－顧客關係管理</vt:lpstr>
      <vt:lpstr>【搏感情】理念-感動行銷</vt:lpstr>
      <vt:lpstr>結論</vt:lpstr>
      <vt:lpstr>優良的企業模範</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獲利能力分析</dc:title>
  <dc:creator>Lillian</dc:creator>
  <cp:lastModifiedBy>ESHOW</cp:lastModifiedBy>
  <cp:revision>16</cp:revision>
  <dcterms:created xsi:type="dcterms:W3CDTF">2013-06-05T10:33:23Z</dcterms:created>
  <dcterms:modified xsi:type="dcterms:W3CDTF">2013-06-09T20:02:29Z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