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7" r:id="rId4"/>
    <p:sldId id="30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6842C78-78E9-4458-AB92-E98098F20458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A2EA28-6BF8-474B-958B-C5AC17F5D6D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28412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1D96C8D-F687-4824-B927-2954881BD5C0}" type="slidenum">
              <a:rPr lang="fr-FR" altLang="zh-TW"/>
              <a:pPr/>
              <a:t>3</a:t>
            </a:fld>
            <a:endParaRPr lang="fr-FR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1D96C8D-F687-4824-B927-2954881BD5C0}" type="slidenum">
              <a:rPr lang="fr-FR" altLang="zh-TW"/>
              <a:pPr/>
              <a:t>4</a:t>
            </a:fld>
            <a:endParaRPr lang="fr-FR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25FC5-BA10-4C28-A036-98B678F108C9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30C1-288F-4F91-AC9E-8EEF3E9353B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689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4A410-EF4C-4EF2-B669-CEBCEC85FD16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920-90C8-4D81-ADFB-DA38D1C082D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2284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73150-5BE1-4C72-83F3-FCB6FAE0E7F5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DC52-6F27-4D65-8462-1D4070845EE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910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7F8FB-0FB3-4833-B914-184C8831573E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2EDB1-4613-434E-8514-D893AD4B39C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8270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C3A7D-0653-40A2-A205-BAD215F8AFC5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F12EC-87C5-4271-9456-370DCA6554D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223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169B9-3559-4822-8CF7-55F1BAB590D4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76D6-5116-4132-B2DE-F986E9E05AB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081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6B8DE-E49D-48A4-9C2F-5DE2EDD533D4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A4CF-158B-4BB5-91DB-34B3B72212D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011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D40FF-B003-43FB-842D-DD1B1551C71B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AD40-591B-4836-B6A1-EF9663EF2F6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850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280-BA58-4346-89E7-C46D1BCD3305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A62F-87DD-42B4-B85F-00CD8669EDE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05118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55661-EAF1-4402-A672-F83DEB0111DD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3623-3CFC-41CC-A1C7-1E8939A92C5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2546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7FCB6-36AB-4408-8C43-13B4822A00C6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E9B5-1742-4AE4-91AB-1C7035C3F2B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538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8BFF66F-2C3B-4711-B252-9798EE51AD5B}" type="datetimeFigureOut">
              <a:rPr lang="fr-FR" altLang="zh-TW"/>
              <a:pPr/>
              <a:t>28/05/2013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E9962-8067-4159-838F-E89E1B98D13D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-fishball.com/m2Detail01.asp?id=ck19&amp;name=%AF%C2%AA%E1%AAK%B6p(%B6%F4)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si-fishball.com/m2Detail01.asp?id=ck16&amp;name=%A8%A1%A4Y" TargetMode="External"/><Relationship Id="rId12" Type="http://schemas.openxmlformats.org/officeDocument/2006/relationships/hyperlink" Target="http://www.si-fishball.com/m2Detail01.asp?id=ck18&amp;name=%AA%EB%A5%D8%B3%BD%B6p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i-fishball.com/m2Detail01.asp?id=ck15&amp;name=%A4K%C4_%A4Y(%B3%BD%A6%D7%A4Y)" TargetMode="External"/><Relationship Id="rId11" Type="http://schemas.openxmlformats.org/officeDocument/2006/relationships/hyperlink" Target="http://www.si-fishball.com/m2Detail01.asp?id=ck17&amp;name=%A4%E2%A4u%AA%EB%A5%D8%B3%BD%C3P" TargetMode="External"/><Relationship Id="rId5" Type="http://schemas.openxmlformats.org/officeDocument/2006/relationships/hyperlink" Target="http://www.si-fishball.com/m2Detail01.asp?id=ck14&amp;name=%BA%EE%A6X%A4%F5%C1%E7%AE%C6" TargetMode="External"/><Relationship Id="rId10" Type="http://schemas.openxmlformats.org/officeDocument/2006/relationships/hyperlink" Target="http://www.si-fishball.com/m2Detail01.asp?id=ck31&amp;name=%ADW%A5%CA%AB%CA(%BC%F4%AD%B9)" TargetMode="External"/><Relationship Id="rId4" Type="http://schemas.openxmlformats.org/officeDocument/2006/relationships/hyperlink" Target="http://www.si-fishball.com/m2Detail01.asp?id=ck09&amp;name=%A4%E2%A4u%B6%C2%BD%FC(%AB%F3)%A1B%B6%C2%BD%FC(%B1%F8)" TargetMode="External"/><Relationship Id="rId9" Type="http://schemas.openxmlformats.org/officeDocument/2006/relationships/hyperlink" Target="http://www.si-fishball.com/m2Detail01.asp?id=ck30&amp;name=%BBZ%BFN%AA%EB%A5%D8%B3%BD%A8%7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411760" y="1268760"/>
            <a:ext cx="5760640" cy="792088"/>
          </a:xfrm>
        </p:spPr>
        <p:txBody>
          <a:bodyPr vert="horz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生產與供應鏈管理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期末報告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1688455" cy="4968552"/>
          </a:xfrm>
        </p:spPr>
        <p:txBody>
          <a:bodyPr vert="eaVert"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報告組別 </a:t>
            </a:r>
            <a:r>
              <a:rPr lang="en-US" altLang="zh-TW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組員 </a:t>
            </a:r>
            <a:r>
              <a:rPr lang="en-US" altLang="zh-TW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企碩</a:t>
            </a:r>
            <a:r>
              <a:rPr lang="en-US" altLang="zh-TW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乙 </a:t>
            </a:r>
            <a:r>
              <a:rPr lang="en-US" altLang="zh-TW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M004012007 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藍元坤</a:t>
            </a:r>
            <a:endParaRPr lang="en-US" altLang="zh-TW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企碩</a:t>
            </a:r>
            <a:r>
              <a:rPr lang="en-US" altLang="zh-TW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乙 </a:t>
            </a:r>
            <a:r>
              <a:rPr lang="en-US" altLang="zh-TW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M004012011 </a:t>
            </a:r>
            <a:r>
              <a:rPr lang="zh-TW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胡湘萍</a:t>
            </a:r>
            <a:endParaRPr lang="zh-TW" altLang="en-US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411760" y="2132856"/>
            <a:ext cx="57606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傳統產業作業流程改造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興義魚丸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1685925" y="703263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庫存流程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741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10213"/>
            <a:ext cx="13827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資料庫圖表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3" r="-24010" b="-725"/>
          <a:stretch>
            <a:fillRect/>
          </a:stretch>
        </p:blipFill>
        <p:spPr bwMode="auto">
          <a:xfrm>
            <a:off x="885825" y="1885950"/>
            <a:ext cx="7307263" cy="42894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1"/>
          <p:cNvSpPr txBox="1">
            <a:spLocks noChangeArrowheads="1"/>
          </p:cNvSpPr>
          <p:nvPr/>
        </p:nvSpPr>
        <p:spPr bwMode="auto">
          <a:xfrm>
            <a:off x="1666875" y="685800"/>
            <a:ext cx="7200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產品介紹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843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876925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71550" y="1989138"/>
          <a:ext cx="7221538" cy="3846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406"/>
                <a:gridCol w="5636132"/>
              </a:tblGrid>
              <a:tr h="44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種類</a:t>
                      </a:r>
                      <a:endParaRPr lang="zh-TW" sz="24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商品</a:t>
                      </a:r>
                      <a:endParaRPr lang="zh-TW" sz="24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729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 </a:t>
                      </a:r>
                      <a:r>
                        <a:rPr lang="zh-TW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魚丸商品</a:t>
                      </a:r>
                      <a:endParaRPr lang="zh-TW" sz="20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5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虱目魚丸、香菇虱目魚丸、旗魚丸、貢丸、鱈魚丸、福州丸、干貝丸、花枝丸、魚翅丸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45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 </a:t>
                      </a:r>
                      <a:r>
                        <a:rPr lang="zh-TW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魚捲商品</a:t>
                      </a:r>
                      <a:endParaRPr lang="zh-TW" sz="20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5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肉見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捲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、魚見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捲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、花枝見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捲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、蝦捲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82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 </a:t>
                      </a:r>
                      <a:r>
                        <a:rPr lang="zh-TW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魚漿商品</a:t>
                      </a:r>
                      <a:endParaRPr lang="zh-TW" sz="20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5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苦瓜封魚漿、純虱目魚漿、純旗魚漿、純花枝丸漿、純香菇虱目魚漿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45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 </a:t>
                      </a:r>
                      <a:r>
                        <a:rPr lang="zh-TW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魚羮商品</a:t>
                      </a:r>
                      <a:endParaRPr lang="zh-TW" sz="20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5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手工虱目魚羹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  <a:tr h="946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5. </a:t>
                      </a:r>
                      <a:r>
                        <a:rPr lang="zh-TW" sz="20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特色商品</a:t>
                      </a:r>
                      <a:endParaRPr lang="zh-TW" sz="20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50"/>
                        </a:spcAft>
                      </a:pP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手工黑輪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綜合火鍋料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八寶丸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(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魚肉丸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)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7"/>
                        </a:rPr>
                        <a:t>芋丸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8"/>
                        </a:rPr>
                        <a:t>純花枝酥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8"/>
                        </a:rPr>
                        <a:t>(塊)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9"/>
                        </a:rPr>
                        <a:t>蒲燒虱目魚肚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0"/>
                        </a:rPr>
                        <a:t>苦瓜封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0"/>
                        </a:rPr>
                        <a:t>(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0"/>
                        </a:rPr>
                        <a:t>熟食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0"/>
                        </a:rPr>
                        <a:t>)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1"/>
                        </a:rPr>
                        <a:t>手工虱目魚鬆</a:t>
                      </a:r>
                      <a:r>
                        <a:rPr lang="zh-TW" sz="18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12"/>
                        </a:rPr>
                        <a:t>虱目魚酥</a:t>
                      </a:r>
                      <a:endParaRPr lang="zh-TW" sz="18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3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6002338" y="768350"/>
            <a:ext cx="28797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r" eaLnBrk="1" hangingPunct="1">
              <a:defRPr/>
            </a:pPr>
            <a:r>
              <a:rPr kumimoji="0" lang="zh-TW" alt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銷售通路與客層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946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876925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6919913" cy="39608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字方塊 1"/>
          <p:cNvSpPr txBox="1">
            <a:spLocks noChangeArrowheads="1"/>
          </p:cNvSpPr>
          <p:nvPr/>
        </p:nvSpPr>
        <p:spPr bwMode="auto">
          <a:xfrm>
            <a:off x="1674813" y="685800"/>
            <a:ext cx="7200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自家購物網站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2048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67400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700213"/>
            <a:ext cx="5815013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1"/>
          <p:cNvSpPr txBox="1">
            <a:spLocks noChangeArrowheads="1"/>
          </p:cNvSpPr>
          <p:nvPr/>
        </p:nvSpPr>
        <p:spPr bwMode="auto">
          <a:xfrm>
            <a:off x="1670050" y="68738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altLang="zh-TW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2150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67400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圖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725613"/>
            <a:ext cx="60594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字方塊 1"/>
          <p:cNvSpPr txBox="1">
            <a:spLocks noChangeArrowheads="1"/>
          </p:cNvSpPr>
          <p:nvPr/>
        </p:nvSpPr>
        <p:spPr bwMode="auto">
          <a:xfrm>
            <a:off x="1670050" y="68738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Taiwan go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2253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67400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789113"/>
            <a:ext cx="6651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貳、目前面臨之問題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235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67400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250825" y="2716213"/>
            <a:ext cx="8642350" cy="22256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indent="-269875" fontAlgn="auto">
              <a:spcAft>
                <a:spcPts val="0"/>
              </a:spcAft>
              <a:defRPr/>
            </a:pPr>
            <a:r>
              <a:rPr kumimoji="0"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企業電腦化低，多數採用人工作業</a:t>
            </a:r>
            <a:endParaRPr kumimoji="0" lang="zh-TW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企業網路門市，僅達網站功能</a:t>
            </a:r>
            <a:endParaRPr kumimoji="0"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kumimoji="0" lang="zh-TW" altLang="en-US" sz="3000" dirty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9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貳、目前面臨之問題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2355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67400"/>
            <a:ext cx="10080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22518"/>
            <a:ext cx="4680045" cy="36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1"/>
          <p:cNvSpPr txBox="1">
            <a:spLocks noChangeArrowheads="1"/>
          </p:cNvSpPr>
          <p:nvPr/>
        </p:nvSpPr>
        <p:spPr bwMode="auto">
          <a:xfrm>
            <a:off x="285750" y="1268413"/>
            <a:ext cx="85693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前情提要 </a:t>
            </a:r>
            <a:r>
              <a:rPr lang="en-US" altLang="zh-TW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高齡化的企業組織人員。</a:t>
            </a: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抗拒電腦化的經營組織。</a:t>
            </a: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循序漸進的方式，先提供</a:t>
            </a:r>
            <a:r>
              <a:rPr lang="zh-TW" altLang="en-US" sz="3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短期解決方案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，避免組 </a:t>
            </a: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織人員無法適從。</a:t>
            </a: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短期最迫切需要改善的是</a:t>
            </a:r>
            <a:r>
              <a:rPr lang="zh-TW" altLang="en-US" sz="3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原料及進出貨的後勤管</a:t>
            </a:r>
            <a:endParaRPr lang="en-US" altLang="zh-TW" sz="3000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理。</a:t>
            </a:r>
            <a:endParaRPr lang="en-US" altLang="zh-TW" sz="3000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132" t="35830" r="9993" b="30828"/>
          <a:stretch>
            <a:fillRect/>
          </a:stretch>
        </p:blipFill>
        <p:spPr bwMode="auto">
          <a:xfrm>
            <a:off x="6697079" y="1980456"/>
            <a:ext cx="219972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6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價值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1990725"/>
            <a:ext cx="836295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79388" y="1268413"/>
            <a:ext cx="2236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價值鏈活動</a:t>
            </a: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30300" y="5421313"/>
            <a:ext cx="1122363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興義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78075" y="5416550"/>
            <a:ext cx="1143000" cy="277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興義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問題二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635375" y="5424488"/>
            <a:ext cx="1128713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興義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問題二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87913" y="5421313"/>
            <a:ext cx="1944687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沒問題啦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生意好得很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0800" y="3870325"/>
            <a:ext cx="50958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</a:t>
            </a:r>
            <a:endParaRPr lang="zh-TW" altLang="en-US" sz="3000" dirty="0"/>
          </a:p>
        </p:txBody>
      </p:sp>
      <p:sp>
        <p:nvSpPr>
          <p:cNvPr id="11" name="矩形 10"/>
          <p:cNvSpPr/>
          <p:nvPr/>
        </p:nvSpPr>
        <p:spPr>
          <a:xfrm>
            <a:off x="1454150" y="3867150"/>
            <a:ext cx="50958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32088" y="3854450"/>
            <a:ext cx="51117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44938" y="3854450"/>
            <a:ext cx="509587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6513" y="3870325"/>
            <a:ext cx="511175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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661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簡報大綱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251520" y="1484784"/>
            <a:ext cx="7408862" cy="37766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壹、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個案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基本資料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貳、目前面臨之問題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參、問題解決之道及建議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肆、短期預期效益及結論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sp>
        <p:nvSpPr>
          <p:cNvPr id="26627" name="內容版面配置區 1"/>
          <p:cNvSpPr txBox="1">
            <a:spLocks/>
          </p:cNvSpPr>
          <p:nvPr/>
        </p:nvSpPr>
        <p:spPr bwMode="auto">
          <a:xfrm>
            <a:off x="985838" y="2700338"/>
            <a:ext cx="7408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kumimoji="0" lang="zh-TW" altLang="en-US" sz="3000">
              <a:solidFill>
                <a:schemeClr val="tx2"/>
              </a:solidFill>
              <a:latin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8288" y="1195388"/>
            <a:ext cx="8624887" cy="6278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問題一、進料後勤管理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目前狀況</a:t>
            </a:r>
            <a:r>
              <a:rPr lang="zh-TW" altLang="en-US" sz="24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目視法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為主，  沒有任何的記錄作業。</a:t>
            </a:r>
            <a:endParaRPr lang="en-US" altLang="zh-TW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建議改善：</a:t>
            </a: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68263" algn="just"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在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原料冷凍庫前掛上白板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，每次進貨由專人在白板上記錄，再由專人 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3050" indent="269875" algn="just">
              <a:defRPr/>
            </a:pP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日結帳。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68263" algn="just">
              <a:defRPr/>
            </a:pP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每次進貨都由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A1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B1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開始擺貨，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採先進先出法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，每日會有固定員工將原料移出，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生產人員 只需在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A6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B6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取貨。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案例下頁介紹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625475" indent="-350838" algn="just">
              <a:defRPr/>
            </a:pP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安全存量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以後，工作人員在移貨發現到安全量，就要再進新魚貨原料。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en-US" altLang="zh-TW" dirty="0"/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zh-TW" altLang="en-US" dirty="0"/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進料後勤管理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5563" y="1182688"/>
            <a:ext cx="5095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10601_MIS 流程圖_by Gra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0" y="1974304"/>
            <a:ext cx="7200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55588" y="982663"/>
            <a:ext cx="429736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kumimoji="0" lang="zh-TW" altLang="en-US" sz="2800" smtClean="0">
                <a:solidFill>
                  <a:srgbClr val="FF33CC"/>
                </a:solidFill>
              </a:rPr>
              <a:t>先看看現場零售流程</a:t>
            </a:r>
            <a:r>
              <a:rPr kumimoji="0" lang="en-US" altLang="zh-TW" sz="2800" smtClean="0">
                <a:solidFill>
                  <a:srgbClr val="FF33CC"/>
                </a:solidFill>
              </a:rPr>
              <a:t>!</a:t>
            </a:r>
            <a:endParaRPr kumimoji="0" lang="zh-TW" alt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</a:p>
        </p:txBody>
      </p:sp>
    </p:spTree>
    <p:extLst>
      <p:ext uri="{BB962C8B-B14F-4D97-AF65-F5344CB8AC3E}">
        <p14:creationId xmlns:p14="http://schemas.microsoft.com/office/powerpoint/2010/main" val="13988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247650" y="633413"/>
            <a:ext cx="8229600" cy="1252537"/>
          </a:xfrm>
        </p:spPr>
        <p:txBody>
          <a:bodyPr/>
          <a:lstStyle/>
          <a:p>
            <a:pPr algn="l">
              <a:defRPr/>
            </a:pPr>
            <a:r>
              <a:rPr lang="zh-TW" altLang="en-US" sz="2800" dirty="0" smtClean="0">
                <a:solidFill>
                  <a:srgbClr val="FF33CC"/>
                </a:solidFill>
              </a:rPr>
              <a:t>流程說明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309563" y="1785938"/>
            <a:ext cx="8497887" cy="4568825"/>
          </a:xfrm>
        </p:spPr>
        <p:txBody>
          <a:bodyPr/>
          <a:lstStyle/>
          <a:p>
            <a:r>
              <a:rPr lang="zh-TW" altLang="en-US" smtClean="0"/>
              <a:t>電話採購原料，請送貨員將原料送到冷凍庫的指定地點，清點完成後，在冷凍庫的白板上登錄此次的貨品名稱與數量。</a:t>
            </a:r>
          </a:p>
          <a:p>
            <a:r>
              <a:rPr lang="zh-TW" altLang="en-US" smtClean="0"/>
              <a:t>每日現場銷售前至庫存取原料，如有缺料，則進行採購程序。如正常，則於白板上登錄取貨的項目與數量。</a:t>
            </a:r>
          </a:p>
          <a:p>
            <a:r>
              <a:rPr lang="zh-TW" altLang="en-US" smtClean="0"/>
              <a:t>進行生產作業。</a:t>
            </a:r>
          </a:p>
          <a:p>
            <a:r>
              <a:rPr lang="zh-TW" altLang="en-US" smtClean="0"/>
              <a:t>生產完成後，進行分銷，送到各零售點銷售。</a:t>
            </a:r>
          </a:p>
          <a:p>
            <a:r>
              <a:rPr lang="zh-TW" altLang="en-US" smtClean="0"/>
              <a:t>若銷售點沒有完售，則送回總店進行真空包裝作業。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</a:p>
        </p:txBody>
      </p:sp>
    </p:spTree>
    <p:extLst>
      <p:ext uri="{BB962C8B-B14F-4D97-AF65-F5344CB8AC3E}">
        <p14:creationId xmlns:p14="http://schemas.microsoft.com/office/powerpoint/2010/main" val="250800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AG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122" y="2426221"/>
            <a:ext cx="288032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249238" y="862013"/>
            <a:ext cx="863441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1.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冷凍庫外掛白板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每次原料進貨、出貨需在白板上寫上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品項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數量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，方便專人每日統計進貨量。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611188" y="3789363"/>
            <a:ext cx="215900" cy="187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1" name="文字方塊 8"/>
          <p:cNvSpPr txBox="1">
            <a:spLocks noChangeArrowheads="1"/>
          </p:cNvSpPr>
          <p:nvPr/>
        </p:nvSpPr>
        <p:spPr bwMode="auto">
          <a:xfrm>
            <a:off x="250825" y="3860800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endParaRPr lang="en-US" altLang="zh-TW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序</a:t>
            </a:r>
          </a:p>
        </p:txBody>
      </p:sp>
      <p:sp>
        <p:nvSpPr>
          <p:cNvPr id="10" name="橢圓 9"/>
          <p:cNvSpPr/>
          <p:nvPr/>
        </p:nvSpPr>
        <p:spPr>
          <a:xfrm>
            <a:off x="755650" y="3933825"/>
            <a:ext cx="863600" cy="358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 descr="d47112293-ac-1755xf4x0500x0375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66653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進料後勤管理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705" name="文字方塊 12"/>
          <p:cNvSpPr txBox="1">
            <a:spLocks noChangeArrowheads="1"/>
          </p:cNvSpPr>
          <p:nvPr/>
        </p:nvSpPr>
        <p:spPr bwMode="auto">
          <a:xfrm>
            <a:off x="5045075" y="6381750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/>
              <a:t>冷凍庫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29706" name="文字方塊 13"/>
          <p:cNvSpPr txBox="1">
            <a:spLocks noChangeArrowheads="1"/>
          </p:cNvSpPr>
          <p:nvPr/>
        </p:nvSpPr>
        <p:spPr bwMode="auto">
          <a:xfrm>
            <a:off x="1042988" y="6397625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/>
              <a:t>白板</a:t>
            </a:r>
            <a:r>
              <a:rPr lang="en-US" altLang="zh-TW" b="1"/>
              <a:t>&gt;</a:t>
            </a:r>
            <a:endParaRPr lang="zh-TW" altLang="en-US" b="1"/>
          </a:p>
        </p:txBody>
      </p:sp>
      <p:pic>
        <p:nvPicPr>
          <p:cNvPr id="13" name="圖片 12" descr="IMAG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114" y="3292406"/>
            <a:ext cx="104727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向上箭號圖說文字 1"/>
          <p:cNvSpPr/>
          <p:nvPr/>
        </p:nvSpPr>
        <p:spPr>
          <a:xfrm>
            <a:off x="5292725" y="4941888"/>
            <a:ext cx="922338" cy="7381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9" name="文字方塊 2"/>
          <p:cNvSpPr txBox="1">
            <a:spLocks noChangeArrowheads="1"/>
          </p:cNvSpPr>
          <p:nvPr/>
        </p:nvSpPr>
        <p:spPr bwMode="auto">
          <a:xfrm>
            <a:off x="5292725" y="5157788"/>
            <a:ext cx="922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白板掛在此吧</a:t>
            </a:r>
            <a:r>
              <a:rPr lang="en-US" altLang="zh-TW" sz="1400" b="1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4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27850" y="3429000"/>
            <a:ext cx="922338" cy="20875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興義魚丸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原料冷凍庫</a:t>
            </a:r>
          </a:p>
        </p:txBody>
      </p:sp>
    </p:spTree>
    <p:extLst>
      <p:ext uri="{BB962C8B-B14F-4D97-AF65-F5344CB8AC3E}">
        <p14:creationId xmlns:p14="http://schemas.microsoft.com/office/powerpoint/2010/main" val="12275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sp>
        <p:nvSpPr>
          <p:cNvPr id="30723" name="內容版面配置區 1"/>
          <p:cNvSpPr txBox="1">
            <a:spLocks/>
          </p:cNvSpPr>
          <p:nvPr/>
        </p:nvSpPr>
        <p:spPr bwMode="auto">
          <a:xfrm>
            <a:off x="985838" y="2700338"/>
            <a:ext cx="7408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kumimoji="0" lang="zh-TW" altLang="en-US" sz="3000">
              <a:solidFill>
                <a:schemeClr val="tx2"/>
              </a:solidFill>
              <a:latin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238" y="1262063"/>
            <a:ext cx="430371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57300" indent="-1257300"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2.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原料冷凍庫進出貨流程調整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68263" algn="just"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628650" indent="-355600" algn="just">
              <a:defRPr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每次進貨都由</a:t>
            </a:r>
            <a:r>
              <a:rPr lang="en-US" altLang="zh-TW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A1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B1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開始擺貨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，採先進先出法。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628650" indent="-355600"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每日會有固定員工將原料移出     生產人員 只需在</a:t>
            </a:r>
            <a:r>
              <a:rPr lang="en-US" altLang="zh-TW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A6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B6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取貨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安全存量在</a:t>
            </a:r>
            <a:r>
              <a:rPr lang="en-US" altLang="zh-TW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A4</a:t>
            </a:r>
            <a:r>
              <a:rPr lang="zh-TW" altLang="en-US" sz="20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以後</a:t>
            </a:r>
            <a:endParaRPr lang="en-US" altLang="zh-TW" sz="2000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工作人員再移貨發現到安全量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   就要再進新魚貨原料。</a:t>
            </a:r>
            <a:endParaRPr lang="zh-TW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648200" y="2163763"/>
          <a:ext cx="4176714" cy="3702048"/>
        </p:xfrm>
        <a:graphic>
          <a:graphicData uri="http://schemas.openxmlformats.org/drawingml/2006/table">
            <a:tbl>
              <a:tblPr/>
              <a:tblGrid>
                <a:gridCol w="696119"/>
                <a:gridCol w="696119"/>
                <a:gridCol w="696119"/>
                <a:gridCol w="696119"/>
                <a:gridCol w="696119"/>
                <a:gridCol w="696119"/>
              </a:tblGrid>
              <a:tr h="365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A6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A5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A4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A3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A2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A1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62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要叫貨囉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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原料上架區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←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←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FF0000"/>
                        </a:solidFill>
                        <a:latin typeface="新細明體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冷凍庫</a:t>
                      </a:r>
                      <a:endParaRPr lang="zh-TW" altLang="en-US" sz="1400" b="1" i="0" u="none" strike="noStrike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口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FF0000"/>
                        </a:solidFill>
                        <a:latin typeface="新細明體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</a:p>
                  </a:txBody>
                  <a:tcPr marL="9526" marR="9526" marT="9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底   部</a:t>
                      </a:r>
                      <a:endParaRPr lang="zh-TW" altLang="en-US" sz="1400" b="1" i="0" u="none" strike="noStrike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>
                      <a:noFill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要叫貨囉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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原料上架區</a:t>
                      </a: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B6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B5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B4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B3</a:t>
                      </a:r>
                    </a:p>
                  </a:txBody>
                  <a:tcPr marL="9526" marR="9526" marT="9527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B2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B1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進料後勤管理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811" name="文字方塊 1"/>
          <p:cNvSpPr txBox="1">
            <a:spLocks noChangeArrowheads="1"/>
          </p:cNvSpPr>
          <p:nvPr/>
        </p:nvSpPr>
        <p:spPr bwMode="auto">
          <a:xfrm>
            <a:off x="5292725" y="1785938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原料冷凍櫃內部示意圖</a:t>
            </a:r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&gt;</a:t>
            </a:r>
            <a:endParaRPr lang="zh-TW" altLang="en-US" sz="1600" b="1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9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sp>
        <p:nvSpPr>
          <p:cNvPr id="31747" name="內容版面配置區 1"/>
          <p:cNvSpPr txBox="1">
            <a:spLocks/>
          </p:cNvSpPr>
          <p:nvPr/>
        </p:nvSpPr>
        <p:spPr bwMode="auto">
          <a:xfrm>
            <a:off x="985838" y="2700338"/>
            <a:ext cx="7408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kumimoji="0" lang="zh-TW" altLang="en-US" sz="3000">
              <a:solidFill>
                <a:schemeClr val="tx2"/>
              </a:solidFill>
              <a:latin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8288" y="1195388"/>
            <a:ext cx="8624887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問題二、生產操作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目前狀況</a:t>
            </a:r>
            <a:r>
              <a:rPr lang="zh-TW" altLang="en-US" sz="24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dirty="0">
                <a:solidFill>
                  <a:srgbClr val="002060"/>
                </a:solidFill>
              </a:rPr>
              <a:t>在地上做魚丸的定型，</a:t>
            </a:r>
            <a:r>
              <a:rPr lang="zh-TW" altLang="en-US" sz="2000" b="1" dirty="0">
                <a:solidFill>
                  <a:srgbClr val="FF33CC"/>
                </a:solidFill>
              </a:rPr>
              <a:t>衛生條件堪憂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建議改善：</a:t>
            </a: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42925" indent="-276225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購置</a:t>
            </a:r>
            <a:r>
              <a:rPr lang="zh-TW" altLang="en-US" sz="2000" dirty="0">
                <a:solidFill>
                  <a:srgbClr val="002060"/>
                </a:solidFill>
              </a:rPr>
              <a:t>不銹鋼長桌，擺放於魚丸定型區，不銹鋼桌面有洞，方便水流。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案例下頁介紹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68263" algn="just">
              <a:defRPr/>
            </a:pP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維持實體店舖乾淨、名亮，</a:t>
            </a:r>
            <a:r>
              <a:rPr lang="zh-TW" altLang="en-US" sz="2000" dirty="0">
                <a:solidFill>
                  <a:srgbClr val="002060"/>
                </a:solidFill>
              </a:rPr>
              <a:t>整體店面看起來也衛生美觀。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en-US" altLang="zh-TW" dirty="0"/>
          </a:p>
          <a:p>
            <a:pPr marL="342900" indent="-342900"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 startAt="3"/>
              <a:defRPr/>
            </a:pPr>
            <a:endParaRPr lang="zh-TW" altLang="en-US" dirty="0"/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生產操作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(1/2)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89288" y="1182688"/>
            <a:ext cx="5095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9238" y="862013"/>
            <a:ext cx="863441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1.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購置不锈鋼長桌</a:t>
            </a: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購置不銹鋼長桌，擺放於魚丸定型區，不銹鋼桌面有洞，方便水流。</a:t>
            </a: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生產操作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(2/2)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772" name="圖片 2" descr="不鏽鋼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867150"/>
            <a:ext cx="15795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33363" y="2508250"/>
          <a:ext cx="3617910" cy="3117851"/>
        </p:xfrm>
        <a:graphic>
          <a:graphicData uri="http://schemas.openxmlformats.org/drawingml/2006/table">
            <a:tbl>
              <a:tblPr/>
              <a:tblGrid>
                <a:gridCol w="723582"/>
                <a:gridCol w="723582"/>
                <a:gridCol w="723582"/>
                <a:gridCol w="723582"/>
                <a:gridCol w="723582"/>
              </a:tblGrid>
              <a:tr h="195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型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冰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箱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打漿區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629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魚 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定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魚 丸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冷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烹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型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煮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24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9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現場商品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販售區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65" name="文字方塊 12"/>
          <p:cNvSpPr txBox="1">
            <a:spLocks noChangeArrowheads="1"/>
          </p:cNvSpPr>
          <p:nvPr/>
        </p:nvSpPr>
        <p:spPr bwMode="auto">
          <a:xfrm>
            <a:off x="755650" y="5657850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實體店舖內部示意圖</a:t>
            </a:r>
            <a:r>
              <a:rPr lang="en-US" altLang="zh-TW" b="1"/>
              <a:t>&gt;</a:t>
            </a:r>
            <a:endParaRPr lang="zh-TW" altLang="en-US" b="1"/>
          </a:p>
        </p:txBody>
      </p:sp>
      <p:pic>
        <p:nvPicPr>
          <p:cNvPr id="32866" name="圖片 4" descr="PhotoGrid_13346369220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470150"/>
            <a:ext cx="34401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7" name="文字方塊 12"/>
          <p:cNvSpPr txBox="1">
            <a:spLocks noChangeArrowheads="1"/>
          </p:cNvSpPr>
          <p:nvPr/>
        </p:nvSpPr>
        <p:spPr bwMode="auto">
          <a:xfrm>
            <a:off x="4391025" y="4256088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魚丸定型</a:t>
            </a:r>
            <a:r>
              <a:rPr lang="en-US" altLang="zh-TW" b="1"/>
              <a:t>&gt;</a:t>
            </a:r>
            <a:endParaRPr lang="zh-TW" altLang="en-US" b="1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21" y="4143052"/>
            <a:ext cx="1757198" cy="119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02" y="4837852"/>
            <a:ext cx="1757198" cy="119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1" y="5192699"/>
            <a:ext cx="1757198" cy="119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871" name="文字方塊 12"/>
          <p:cNvSpPr txBox="1">
            <a:spLocks noChangeArrowheads="1"/>
          </p:cNvSpPr>
          <p:nvPr/>
        </p:nvSpPr>
        <p:spPr bwMode="auto">
          <a:xfrm>
            <a:off x="3576638" y="6338888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魚丸烹煮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32872" name="文字方塊 12"/>
          <p:cNvSpPr txBox="1">
            <a:spLocks noChangeArrowheads="1"/>
          </p:cNvSpPr>
          <p:nvPr/>
        </p:nvSpPr>
        <p:spPr bwMode="auto">
          <a:xfrm>
            <a:off x="5235575" y="5994400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現場販售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32873" name="文字方塊 12"/>
          <p:cNvSpPr txBox="1">
            <a:spLocks noChangeArrowheads="1"/>
          </p:cNvSpPr>
          <p:nvPr/>
        </p:nvSpPr>
        <p:spPr bwMode="auto">
          <a:xfrm>
            <a:off x="6869113" y="5286375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魚丸冷卻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32874" name="文字方塊 12"/>
          <p:cNvSpPr txBox="1">
            <a:spLocks noChangeArrowheads="1"/>
          </p:cNvSpPr>
          <p:nvPr/>
        </p:nvSpPr>
        <p:spPr bwMode="auto">
          <a:xfrm>
            <a:off x="5913438" y="6604000"/>
            <a:ext cx="3270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000" b="1"/>
              <a:t>備註 </a:t>
            </a:r>
            <a:r>
              <a:rPr lang="en-US" altLang="zh-TW" sz="1000" b="1"/>
              <a:t>: </a:t>
            </a:r>
            <a:r>
              <a:rPr lang="zh-TW" altLang="en-US" sz="1000" b="1"/>
              <a:t>烹煮、販售、冷卻照片來自愛作夢的貓</a:t>
            </a:r>
            <a:r>
              <a:rPr lang="en-US" altLang="zh-TW" sz="1000" b="1"/>
              <a:t>BLOG</a:t>
            </a:r>
            <a:endParaRPr lang="zh-TW" altLang="en-US" sz="1000" b="1"/>
          </a:p>
        </p:txBody>
      </p:sp>
      <p:sp>
        <p:nvSpPr>
          <p:cNvPr id="21" name="向下箭號圖說文字 20"/>
          <p:cNvSpPr/>
          <p:nvPr/>
        </p:nvSpPr>
        <p:spPr>
          <a:xfrm rot="1649705">
            <a:off x="2586038" y="3341688"/>
            <a:ext cx="876300" cy="5048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876" name="文字方塊 21"/>
          <p:cNvSpPr txBox="1">
            <a:spLocks noChangeArrowheads="1"/>
          </p:cNvSpPr>
          <p:nvPr/>
        </p:nvSpPr>
        <p:spPr bwMode="auto">
          <a:xfrm rot="1696275">
            <a:off x="2566988" y="3375025"/>
            <a:ext cx="1009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1200">
                <a:latin typeface="微軟正黑體" pitchFamily="34" charset="-120"/>
                <a:ea typeface="微軟正黑體" pitchFamily="34" charset="-120"/>
              </a:rPr>
              <a:t>不锈鋼桌</a:t>
            </a:r>
          </a:p>
        </p:txBody>
      </p:sp>
    </p:spTree>
    <p:extLst>
      <p:ext uri="{BB962C8B-B14F-4D97-AF65-F5344CB8AC3E}">
        <p14:creationId xmlns:p14="http://schemas.microsoft.com/office/powerpoint/2010/main" val="3262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sp>
        <p:nvSpPr>
          <p:cNvPr id="33795" name="內容版面配置區 1"/>
          <p:cNvSpPr txBox="1">
            <a:spLocks/>
          </p:cNvSpPr>
          <p:nvPr/>
        </p:nvSpPr>
        <p:spPr bwMode="auto">
          <a:xfrm>
            <a:off x="985838" y="2700338"/>
            <a:ext cx="7408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kumimoji="0" lang="zh-TW" altLang="en-US" sz="3000">
              <a:solidFill>
                <a:schemeClr val="tx2"/>
              </a:solidFill>
              <a:latin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8288" y="1195388"/>
            <a:ext cx="8624887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問題三、出貨後勤管理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目前狀況</a:t>
            </a:r>
            <a:r>
              <a:rPr lang="zh-TW" altLang="en-US" sz="24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憑老人家經驗法則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，每日製作量及出貨量完全憑經驗。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1790700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重要節日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如清明節、中秋節、端午節、春節等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，製作量及出貨量則大增。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建議改善：</a:t>
            </a: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42925" indent="-268288" algn="just"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成品冷凍庫中放置置物架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，魚丸以保麗龍箱依不同品項、數量、製造日期分門別類擺設。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42925" indent="-268288" algn="just">
              <a:buFont typeface="+mj-lt"/>
              <a:buAutoNum type="arabicPeriod"/>
              <a:defRPr/>
            </a:pP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在成品冷凍庫外外掛白板，每次出貨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採先進先出法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，由拿貨人在白板上記錄，再由專人日結帳。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案例下頁介紹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/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出貨後勤管理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5563" y="1182688"/>
            <a:ext cx="5095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 idx="4294967295"/>
          </p:nvPr>
        </p:nvSpPr>
        <p:spPr>
          <a:xfrm>
            <a:off x="247650" y="976313"/>
            <a:ext cx="8229600" cy="1252537"/>
          </a:xfrm>
        </p:spPr>
        <p:txBody>
          <a:bodyPr/>
          <a:lstStyle/>
          <a:p>
            <a:pPr algn="l">
              <a:defRPr/>
            </a:pPr>
            <a:r>
              <a:rPr lang="zh-TW" altLang="en-US" sz="2800" dirty="0" smtClean="0">
                <a:solidFill>
                  <a:srgbClr val="FF33CC"/>
                </a:solidFill>
              </a:rPr>
              <a:t>再瞧瞧真空包裝流程</a:t>
            </a:r>
            <a:r>
              <a:rPr lang="en-US" altLang="zh-TW" sz="2800" dirty="0" smtClean="0">
                <a:solidFill>
                  <a:srgbClr val="FF33CC"/>
                </a:solidFill>
              </a:rPr>
              <a:t>!</a:t>
            </a:r>
            <a:endParaRPr lang="zh-TW" altLang="en-US" sz="2800" dirty="0" smtClean="0">
              <a:solidFill>
                <a:srgbClr val="FF33CC"/>
              </a:solidFill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8"/>
            <a:ext cx="9144000" cy="46275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</a:p>
        </p:txBody>
      </p:sp>
    </p:spTree>
    <p:extLst>
      <p:ext uri="{BB962C8B-B14F-4D97-AF65-F5344CB8AC3E}">
        <p14:creationId xmlns:p14="http://schemas.microsoft.com/office/powerpoint/2010/main" val="1128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247650" y="633413"/>
            <a:ext cx="8229600" cy="1252537"/>
          </a:xfrm>
        </p:spPr>
        <p:txBody>
          <a:bodyPr/>
          <a:lstStyle/>
          <a:p>
            <a:pPr algn="l">
              <a:defRPr/>
            </a:pPr>
            <a:r>
              <a:rPr lang="zh-TW" altLang="en-US" sz="2800" dirty="0" smtClean="0">
                <a:solidFill>
                  <a:srgbClr val="FF33CC"/>
                </a:solidFill>
              </a:rPr>
              <a:t>真空包流程說明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501650" y="1773238"/>
            <a:ext cx="8135938" cy="4352925"/>
          </a:xfrm>
        </p:spPr>
        <p:txBody>
          <a:bodyPr/>
          <a:lstStyle/>
          <a:p>
            <a:r>
              <a:rPr lang="zh-TW" altLang="en-US" smtClean="0"/>
              <a:t>將每日生產及沒有完售的產品，進行真空包裝</a:t>
            </a:r>
          </a:p>
          <a:p>
            <a:r>
              <a:rPr lang="zh-TW" altLang="en-US" smtClean="0"/>
              <a:t>依不同種類的需求來包裝，如綜合包、花枝包、虱目魚 包等種類。</a:t>
            </a:r>
          </a:p>
          <a:p>
            <a:r>
              <a:rPr lang="zh-TW" altLang="en-US" smtClean="0"/>
              <a:t>完成後，送入冷凍庫儲存，並於白板上登錄名稱與數量。</a:t>
            </a:r>
          </a:p>
          <a:p>
            <a:r>
              <a:rPr lang="zh-TW" altLang="en-US" smtClean="0"/>
              <a:t>依據網路訂單需求，自冷凍庫取貨，每次取貨均需於白板上登錄名稱與數量。</a:t>
            </a:r>
          </a:p>
          <a:p>
            <a:r>
              <a:rPr lang="zh-TW" altLang="en-US" smtClean="0"/>
              <a:t>如數量不足，則向生產單位反應並生產所需之數量。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</a:p>
        </p:txBody>
      </p:sp>
    </p:spTree>
    <p:extLst>
      <p:ext uri="{BB962C8B-B14F-4D97-AF65-F5344CB8AC3E}">
        <p14:creationId xmlns:p14="http://schemas.microsoft.com/office/powerpoint/2010/main" val="111342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5329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壹、興義魚丸基本資料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63353"/>
              </p:ext>
            </p:extLst>
          </p:nvPr>
        </p:nvGraphicFramePr>
        <p:xfrm>
          <a:off x="468313" y="1052736"/>
          <a:ext cx="8353425" cy="482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449"/>
                <a:gridCol w="5255976"/>
              </a:tblGrid>
              <a:tr h="43997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營業人統一編號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73941747</a:t>
                      </a:r>
                      <a:endParaRPr lang="zh-TW" sz="1800" b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534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負責人姓名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謝勝寶</a:t>
                      </a:r>
                      <a:endParaRPr lang="zh-TW" sz="180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534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營業人名稱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員成企業行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營業（稅籍）登記地址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 彌陀區 彌靖里 中正路３３０號１樓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資本額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10,000</a:t>
                      </a:r>
                      <a:r>
                        <a:rPr lang="zh-TW" altLang="en-US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534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組織種類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獨資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設立日期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87/09/08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登記營業項目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未分類其他食品及飲料、菸草製品零售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( 472999 ) 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平均年營業額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altLang="zh-TW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1,000</a:t>
                      </a:r>
                      <a:r>
                        <a:rPr lang="zh-TW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萬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新台幣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 smtClean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  <a:r>
                        <a:rPr lang="zh-TW" altLang="en-US" sz="1800" dirty="0" smtClean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zh-TW" sz="1800" dirty="0" smtClean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營業額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altLang="zh-TW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r>
                        <a:rPr lang="zh-TW" sz="18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萬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元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新台幣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  <a:tr h="4397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FF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員工人數</a:t>
                      </a:r>
                      <a:endParaRPr lang="zh-TW" sz="1800" dirty="0">
                        <a:solidFill>
                          <a:srgbClr val="FFFF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含負責人</a:t>
                      </a:r>
                      <a:r>
                        <a:rPr lang="en-US" sz="18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1800" dirty="0">
                        <a:solidFill>
                          <a:srgbClr val="41475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76205" marR="76205" marT="47624" marB="190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288" y="2276475"/>
            <a:ext cx="75612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zh-TW" dirty="0"/>
          </a:p>
          <a:p>
            <a:pPr marL="342900" indent="-342900">
              <a:buFont typeface="+mj-lt"/>
              <a:buAutoNum type="arabicPeriod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31747" name="圖片 4" descr="不銹鋼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77" y="2689871"/>
            <a:ext cx="2854115" cy="361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出貨後勤管理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238" y="1319213"/>
            <a:ext cx="8634412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1.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成品冷凍庫購買不锈鋼貨架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魚丸以保麗龍箱依不同品項、數量、製造日期分門別類擺設。</a:t>
            </a:r>
          </a:p>
        </p:txBody>
      </p:sp>
      <p:pic>
        <p:nvPicPr>
          <p:cNvPr id="9" name="Picture 2" descr="http://www.seaskyland.com.tw/PIC/zakka/poly/DSC06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708920"/>
            <a:ext cx="192174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6" descr="http://blog.yimg.com/2/pSgBLEF7s59mi8Xr7DzqzH9iWso.jKJ2.UCI789iMCIELdzQ7LXAPg--/13/l/.KkNjADaMGZNVsaiPFPh6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0" y="436510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872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60688"/>
            <a:ext cx="4397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960688"/>
            <a:ext cx="4397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文字方塊 3"/>
          <p:cNvSpPr txBox="1">
            <a:spLocks noChangeArrowheads="1"/>
          </p:cNvSpPr>
          <p:nvPr/>
        </p:nvSpPr>
        <p:spPr bwMode="auto">
          <a:xfrm rot="297321">
            <a:off x="449263" y="5037138"/>
            <a:ext cx="17700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品名 </a:t>
            </a:r>
            <a:r>
              <a:rPr lang="en-US" altLang="zh-TW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虱目魚丸</a:t>
            </a:r>
            <a:endParaRPr lang="en-US" altLang="zh-TW" sz="1100" b="1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數量 </a:t>
            </a:r>
            <a:r>
              <a:rPr lang="en-US" altLang="zh-TW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 20</a:t>
            </a:r>
            <a:r>
              <a:rPr lang="zh-TW" altLang="en-US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包</a:t>
            </a:r>
            <a:endParaRPr lang="en-US" altLang="zh-TW" sz="1100" b="1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製造日期 </a:t>
            </a:r>
            <a:r>
              <a:rPr lang="en-US" altLang="zh-TW" sz="11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: 2012.05.22</a:t>
            </a:r>
            <a:endParaRPr lang="zh-TW" altLang="en-US" sz="1100" b="1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75" name="文字方塊 12"/>
          <p:cNvSpPr txBox="1">
            <a:spLocks noChangeArrowheads="1"/>
          </p:cNvSpPr>
          <p:nvPr/>
        </p:nvSpPr>
        <p:spPr bwMode="auto">
          <a:xfrm>
            <a:off x="2555875" y="6351588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不锈鋼貨架示意圖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5" name="向下箭號圖說文字 4"/>
          <p:cNvSpPr/>
          <p:nvPr/>
        </p:nvSpPr>
        <p:spPr>
          <a:xfrm>
            <a:off x="2497138" y="2857500"/>
            <a:ext cx="576262" cy="3476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877" name="文字方塊 11"/>
          <p:cNvSpPr txBox="1">
            <a:spLocks noChangeArrowheads="1"/>
          </p:cNvSpPr>
          <p:nvPr/>
        </p:nvSpPr>
        <p:spPr bwMode="auto">
          <a:xfrm>
            <a:off x="2444750" y="2863850"/>
            <a:ext cx="719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虱目魚丸</a:t>
            </a:r>
            <a:endParaRPr lang="zh-TW" altLang="en-US" sz="900"/>
          </a:p>
        </p:txBody>
      </p:sp>
      <p:sp>
        <p:nvSpPr>
          <p:cNvPr id="17" name="向下箭號圖說文字 16"/>
          <p:cNvSpPr/>
          <p:nvPr/>
        </p:nvSpPr>
        <p:spPr>
          <a:xfrm>
            <a:off x="3205163" y="2684463"/>
            <a:ext cx="574675" cy="3460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下箭號圖說文字 17"/>
          <p:cNvSpPr/>
          <p:nvPr/>
        </p:nvSpPr>
        <p:spPr>
          <a:xfrm>
            <a:off x="3940175" y="2527300"/>
            <a:ext cx="576263" cy="3476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880" name="文字方塊 18"/>
          <p:cNvSpPr txBox="1">
            <a:spLocks noChangeArrowheads="1"/>
          </p:cNvSpPr>
          <p:nvPr/>
        </p:nvSpPr>
        <p:spPr bwMode="auto">
          <a:xfrm>
            <a:off x="3867150" y="2511425"/>
            <a:ext cx="720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鱈魚丸</a:t>
            </a:r>
            <a:endParaRPr lang="zh-TW" altLang="en-US" sz="900"/>
          </a:p>
        </p:txBody>
      </p:sp>
      <p:sp>
        <p:nvSpPr>
          <p:cNvPr id="36881" name="文字方塊 15"/>
          <p:cNvSpPr txBox="1">
            <a:spLocks noChangeArrowheads="1"/>
          </p:cNvSpPr>
          <p:nvPr/>
        </p:nvSpPr>
        <p:spPr bwMode="auto">
          <a:xfrm>
            <a:off x="3132138" y="2700338"/>
            <a:ext cx="720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花枝丸</a:t>
            </a:r>
            <a:endParaRPr lang="zh-TW" altLang="en-US" sz="90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537200" y="2714625"/>
          <a:ext cx="3381372" cy="3563956"/>
        </p:xfrm>
        <a:graphic>
          <a:graphicData uri="http://schemas.openxmlformats.org/drawingml/2006/table">
            <a:tbl>
              <a:tblPr/>
              <a:tblGrid>
                <a:gridCol w="563562"/>
                <a:gridCol w="563562"/>
                <a:gridCol w="563562"/>
                <a:gridCol w="563562"/>
                <a:gridCol w="563562"/>
                <a:gridCol w="563562"/>
              </a:tblGrid>
              <a:tr h="6191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虱目魚丸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虱目魚丸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花枝丸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花枝丸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鱈魚丸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鱈魚丸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←</a:t>
                      </a: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←</a:t>
                      </a: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FF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冷凍庫</a:t>
                      </a:r>
                      <a:endParaRPr lang="zh-TW" altLang="en-US" sz="1400" b="1" i="0" u="none" strike="noStrike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口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FF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→</a:t>
                      </a:r>
                    </a:p>
                  </a:txBody>
                  <a:tcPr marL="9526" marR="9526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1" i="0" u="none" strike="noStrike" dirty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底   部</a:t>
                      </a:r>
                      <a:endParaRPr lang="zh-TW" altLang="en-US" sz="1400" b="1" i="0" u="none" strike="noStrike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八寶丸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八寶丸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綜合魚丸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綜合魚丸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旗魚丸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旗魚丸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6" marR="9526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967" name="文字方塊 20"/>
          <p:cNvSpPr txBox="1">
            <a:spLocks noChangeArrowheads="1"/>
          </p:cNvSpPr>
          <p:nvPr/>
        </p:nvSpPr>
        <p:spPr bwMode="auto">
          <a:xfrm>
            <a:off x="5800725" y="6351588"/>
            <a:ext cx="2881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成品冷凍櫃內部示意圖</a:t>
            </a:r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&gt;</a:t>
            </a:r>
            <a:endParaRPr lang="zh-TW" altLang="en-US" sz="1600" b="1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9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9238" y="862013"/>
            <a:ext cx="863441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2.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冷凍庫外掛白板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每次成品進貨、出貨需在白板上寫上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品項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數量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，方便專人每日統計進貨量。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392113" y="3208338"/>
            <a:ext cx="215900" cy="187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892" name="文字方塊 8"/>
          <p:cNvSpPr txBox="1">
            <a:spLocks noChangeArrowheads="1"/>
          </p:cNvSpPr>
          <p:nvPr/>
        </p:nvSpPr>
        <p:spPr bwMode="auto">
          <a:xfrm>
            <a:off x="22225" y="3822700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</a:t>
            </a:r>
            <a:endParaRPr lang="en-US" altLang="zh-TW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序</a:t>
            </a:r>
          </a:p>
        </p:txBody>
      </p:sp>
      <p:pic>
        <p:nvPicPr>
          <p:cNvPr id="11" name="圖片 10" descr="d47112293-ac-1755xf4x0500x0375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66627"/>
            <a:ext cx="3528392" cy="3602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後勤進料管理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(3/3)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5" name="文字方塊 12"/>
          <p:cNvSpPr txBox="1">
            <a:spLocks noChangeArrowheads="1"/>
          </p:cNvSpPr>
          <p:nvPr/>
        </p:nvSpPr>
        <p:spPr bwMode="auto">
          <a:xfrm>
            <a:off x="5045075" y="6381750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/>
              <a:t>冷凍庫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37896" name="文字方塊 13"/>
          <p:cNvSpPr txBox="1">
            <a:spLocks noChangeArrowheads="1"/>
          </p:cNvSpPr>
          <p:nvPr/>
        </p:nvSpPr>
        <p:spPr bwMode="auto">
          <a:xfrm>
            <a:off x="1042988" y="6397625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b="1"/>
              <a:t>&lt;</a:t>
            </a:r>
            <a:r>
              <a:rPr lang="zh-TW" altLang="en-US" b="1"/>
              <a:t>白板</a:t>
            </a:r>
            <a:r>
              <a:rPr lang="en-US" altLang="zh-TW" b="1"/>
              <a:t>&gt;</a:t>
            </a:r>
            <a:endParaRPr lang="zh-TW" altLang="en-US" b="1"/>
          </a:p>
        </p:txBody>
      </p:sp>
      <p:sp>
        <p:nvSpPr>
          <p:cNvPr id="2" name="向上箭號圖說文字 1"/>
          <p:cNvSpPr/>
          <p:nvPr/>
        </p:nvSpPr>
        <p:spPr>
          <a:xfrm>
            <a:off x="5292725" y="4941888"/>
            <a:ext cx="922338" cy="7381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898" name="文字方塊 2"/>
          <p:cNvSpPr txBox="1">
            <a:spLocks noChangeArrowheads="1"/>
          </p:cNvSpPr>
          <p:nvPr/>
        </p:nvSpPr>
        <p:spPr bwMode="auto">
          <a:xfrm>
            <a:off x="5292725" y="5157788"/>
            <a:ext cx="922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白板掛在此吧</a:t>
            </a:r>
            <a:r>
              <a:rPr lang="en-US" altLang="zh-TW" sz="1400" b="1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4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27850" y="3429000"/>
            <a:ext cx="922338" cy="20875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興義魚丸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成品冷凍庫</a:t>
            </a:r>
          </a:p>
        </p:txBody>
      </p:sp>
      <p:pic>
        <p:nvPicPr>
          <p:cNvPr id="15" name="圖片 5" descr="IMAG05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3" y="2668813"/>
            <a:ext cx="349247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橢圓 9"/>
          <p:cNvSpPr/>
          <p:nvPr/>
        </p:nvSpPr>
        <p:spPr>
          <a:xfrm>
            <a:off x="827088" y="3822700"/>
            <a:ext cx="863600" cy="646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" name="圖片 5" descr="IMAG05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96" y="3590185"/>
            <a:ext cx="1152000" cy="118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52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sp>
        <p:nvSpPr>
          <p:cNvPr id="38915" name="內容版面配置區 1"/>
          <p:cNvSpPr txBox="1">
            <a:spLocks/>
          </p:cNvSpPr>
          <p:nvPr/>
        </p:nvSpPr>
        <p:spPr bwMode="auto">
          <a:xfrm>
            <a:off x="985838" y="2700338"/>
            <a:ext cx="7408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endParaRPr kumimoji="0" lang="zh-TW" altLang="en-US" sz="3000">
              <a:solidFill>
                <a:schemeClr val="tx2"/>
              </a:solidFill>
              <a:latin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8288" y="1195388"/>
            <a:ext cx="8624887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問題四、記帳管理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目前狀況</a:t>
            </a:r>
            <a:r>
              <a:rPr lang="zh-TW" altLang="en-US" sz="2400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憑人腦及手工記帳，是否有損失，其實不太</a:t>
            </a:r>
            <a:r>
              <a:rPr lang="en-US" altLang="zh-TW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Care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建議改善：</a:t>
            </a: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42925" indent="-268288" algn="just"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導入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中小企業簡易資金管理工具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42925" indent="-268288" algn="just">
              <a:buFont typeface="+mj-lt"/>
              <a:buAutoNum type="arabicPeriod"/>
              <a:defRPr/>
            </a:pP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5475" indent="-350838" algn="just">
              <a:defRPr/>
            </a:pP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由熟知電腦操作及會計知識的第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代孫媳婦進行管理。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案例下頁介紹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/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89288" y="1173163"/>
            <a:ext cx="509587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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6829" r="10945" b="74707"/>
          <a:stretch>
            <a:fillRect/>
          </a:stretch>
        </p:blipFill>
        <p:spPr bwMode="auto">
          <a:xfrm>
            <a:off x="238125" y="1550988"/>
            <a:ext cx="60182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5" y="2500313"/>
            <a:ext cx="7200900" cy="273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使用特色</a:t>
            </a: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簡易功能操作介面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每日輸入收支紀錄</a:t>
            </a:r>
            <a:endParaRPr lang="en-US" altLang="zh-TW" sz="2800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簡化帳務處理工作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自行管理財務稅務</a:t>
            </a:r>
            <a:endParaRPr lang="en-US" altLang="zh-TW" sz="2800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提供財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稅務健檢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發現警訊即早因應</a:t>
            </a:r>
            <a:endParaRPr lang="en-US" altLang="zh-TW" sz="2800" b="1" dirty="0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規劃預估現金流量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強化企業財會知能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0532" r="9993" b="30828"/>
          <a:stretch>
            <a:fillRect/>
          </a:stretch>
        </p:blipFill>
        <p:spPr bwMode="auto">
          <a:xfrm>
            <a:off x="6256338" y="5013176"/>
            <a:ext cx="2767523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4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6122" r="52856" b="35287"/>
          <a:stretch>
            <a:fillRect/>
          </a:stretch>
        </p:blipFill>
        <p:spPr bwMode="auto">
          <a:xfrm>
            <a:off x="247824" y="5369801"/>
            <a:ext cx="1768755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 t="41238" r="5800" b="15724"/>
          <a:stretch>
            <a:fillRect/>
          </a:stretch>
        </p:blipFill>
        <p:spPr bwMode="auto">
          <a:xfrm>
            <a:off x="7213823" y="4865457"/>
            <a:ext cx="1669899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0825" y="2697163"/>
            <a:ext cx="8642350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適用對象</a:t>
            </a: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中小企業老闆 </a:t>
            </a: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業主</a:t>
            </a: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掌握公司資金流向，協助了解公司每天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實際賺多少錢或花多少錢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有沒有存貨壓力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更可以提防週轉不靈的窘境。</a:t>
            </a: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6829" r="10945" b="74707"/>
          <a:stretch>
            <a:fillRect/>
          </a:stretch>
        </p:blipFill>
        <p:spPr bwMode="auto">
          <a:xfrm>
            <a:off x="249238" y="1546225"/>
            <a:ext cx="60182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4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16954" r="54736" b="56963"/>
          <a:stretch>
            <a:fillRect/>
          </a:stretch>
        </p:blipFill>
        <p:spPr bwMode="auto">
          <a:xfrm>
            <a:off x="7096125" y="5300663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字方塊 2"/>
          <p:cNvSpPr txBox="1">
            <a:spLocks noChangeArrowheads="1"/>
          </p:cNvSpPr>
          <p:nvPr/>
        </p:nvSpPr>
        <p:spPr bwMode="auto">
          <a:xfrm rot="-447682">
            <a:off x="6986588" y="5465763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一起來操作吧</a:t>
            </a:r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6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5" t="58862" r="18988" b="18033"/>
          <a:stretch>
            <a:fillRect/>
          </a:stretch>
        </p:blipFill>
        <p:spPr bwMode="auto">
          <a:xfrm>
            <a:off x="246063" y="2000250"/>
            <a:ext cx="64817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(4/13)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9238" y="1271588"/>
            <a:ext cx="863441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1.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安裝軟體只需</a:t>
            </a: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分鐘。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7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>
            <a:fillRect/>
          </a:stretch>
        </p:blipFill>
        <p:spPr bwMode="auto">
          <a:xfrm>
            <a:off x="665163" y="1987550"/>
            <a:ext cx="78136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2.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分有初級版及進階版，一般使用初版即夠用。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(5/13)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2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>
            <a:fillRect/>
          </a:stretch>
        </p:blipFill>
        <p:spPr bwMode="auto">
          <a:xfrm>
            <a:off x="708025" y="2001838"/>
            <a:ext cx="77247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(6/13)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3.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收入構面。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081213" y="3478213"/>
            <a:ext cx="7207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1"/>
          <a:stretch>
            <a:fillRect/>
          </a:stretch>
        </p:blipFill>
        <p:spPr bwMode="auto">
          <a:xfrm>
            <a:off x="720725" y="1989138"/>
            <a:ext cx="77025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(7/13)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4.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收入構面範例。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793875" y="4195763"/>
            <a:ext cx="5545138" cy="1296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1"/>
          <a:stretch>
            <a:fillRect/>
          </a:stretch>
        </p:blipFill>
        <p:spPr bwMode="auto">
          <a:xfrm>
            <a:off x="696913" y="1992313"/>
            <a:ext cx="77327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(8/13)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5.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支出構面。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700338" y="3429000"/>
            <a:ext cx="93503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1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3548063" y="188640"/>
            <a:ext cx="53292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興義魚丸簡介</a:t>
            </a:r>
            <a:r>
              <a:rPr kumimoji="0" lang="en-US" altLang="zh-TW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地理位置</a:t>
            </a:r>
          </a:p>
        </p:txBody>
      </p:sp>
      <p:pic>
        <p:nvPicPr>
          <p:cNvPr id="5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34306" r="146" b="6569"/>
          <a:stretch>
            <a:fillRect/>
          </a:stretch>
        </p:blipFill>
        <p:spPr bwMode="auto">
          <a:xfrm>
            <a:off x="269093" y="1772816"/>
            <a:ext cx="5671059" cy="2880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3775" b="6889"/>
          <a:stretch>
            <a:fillRect/>
          </a:stretch>
        </p:blipFill>
        <p:spPr bwMode="auto">
          <a:xfrm>
            <a:off x="4919663" y="1268760"/>
            <a:ext cx="3943350" cy="207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2" t="33818" b="6847"/>
          <a:stretch>
            <a:fillRect/>
          </a:stretch>
        </p:blipFill>
        <p:spPr bwMode="auto">
          <a:xfrm>
            <a:off x="4932040" y="3645024"/>
            <a:ext cx="3744913" cy="207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>
            <a:fillRect/>
          </a:stretch>
        </p:blipFill>
        <p:spPr bwMode="auto">
          <a:xfrm>
            <a:off x="731838" y="1997075"/>
            <a:ext cx="76787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(9/13)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6.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備註構面。可備註應收及應付款項。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3151188" y="4691063"/>
            <a:ext cx="8636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151563" y="4686300"/>
            <a:ext cx="8636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9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"/>
          <a:stretch>
            <a:fillRect/>
          </a:stretch>
        </p:blipFill>
        <p:spPr bwMode="auto">
          <a:xfrm>
            <a:off x="719138" y="2003425"/>
            <a:ext cx="76946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(10/13)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9238" y="1271588"/>
            <a:ext cx="8634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7.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日記帳名細清單。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2051050" y="3687763"/>
            <a:ext cx="6265863" cy="180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7451725" y="5732463"/>
            <a:ext cx="962025" cy="590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圖說文字 5"/>
          <p:cNvSpPr/>
          <p:nvPr/>
        </p:nvSpPr>
        <p:spPr>
          <a:xfrm>
            <a:off x="250825" y="4164013"/>
            <a:ext cx="1944688" cy="8493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136" name="文字方塊 6"/>
          <p:cNvSpPr txBox="1">
            <a:spLocks noChangeArrowheads="1"/>
          </p:cNvSpPr>
          <p:nvPr/>
        </p:nvSpPr>
        <p:spPr bwMode="auto">
          <a:xfrm>
            <a:off x="250825" y="4164013"/>
            <a:ext cx="1225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每日收入、支出品項，清清楚楚</a:t>
            </a:r>
            <a:r>
              <a:rPr lang="en-US" altLang="zh-TW" b="1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右箭號圖說文字 7"/>
          <p:cNvSpPr/>
          <p:nvPr/>
        </p:nvSpPr>
        <p:spPr>
          <a:xfrm>
            <a:off x="5580063" y="5694363"/>
            <a:ext cx="2016125" cy="7207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138" name="文字方塊 10"/>
          <p:cNvSpPr txBox="1">
            <a:spLocks noChangeArrowheads="1"/>
          </p:cNvSpPr>
          <p:nvPr/>
        </p:nvSpPr>
        <p:spPr bwMode="auto">
          <a:xfrm>
            <a:off x="5580063" y="5656263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每日收支金額都幫你計算好了</a:t>
            </a:r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600" b="1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1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"/>
          <a:stretch>
            <a:fillRect/>
          </a:stretch>
        </p:blipFill>
        <p:spPr bwMode="auto">
          <a:xfrm>
            <a:off x="715963" y="1989138"/>
            <a:ext cx="76882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(11/13)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5" y="1268413"/>
            <a:ext cx="8634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8.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還可做出簡單的圖表分析。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8"/>
          <a:stretch>
            <a:fillRect/>
          </a:stretch>
        </p:blipFill>
        <p:spPr bwMode="auto">
          <a:xfrm>
            <a:off x="188913" y="1916113"/>
            <a:ext cx="6192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7"/>
          <a:stretch>
            <a:fillRect/>
          </a:stretch>
        </p:blipFill>
        <p:spPr bwMode="auto">
          <a:xfrm>
            <a:off x="1155700" y="4124325"/>
            <a:ext cx="76803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(12/13)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0825" y="1268413"/>
            <a:ext cx="8634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Step 9. </a:t>
            </a: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輕鬆管理買家及賣家資料。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004888" y="3176588"/>
            <a:ext cx="1008062" cy="252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198688" y="5738813"/>
            <a:ext cx="1008062" cy="252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2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參、問題解決與建議方案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記帳管理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(13/13)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13000" y="2454275"/>
            <a:ext cx="6624638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這麼好用的軟體，居然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免費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吔</a:t>
            </a:r>
            <a:r>
              <a: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對興義魚丸來說，真是太划算囉</a:t>
            </a:r>
            <a:r>
              <a: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有需求者請洽 </a:t>
            </a:r>
            <a:r>
              <a: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5808" r="67120" b="-2"/>
          <a:stretch>
            <a:fillRect/>
          </a:stretch>
        </p:blipFill>
        <p:spPr bwMode="auto">
          <a:xfrm>
            <a:off x="182563" y="2692400"/>
            <a:ext cx="21431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6829" r="10945" b="74707"/>
          <a:stretch>
            <a:fillRect/>
          </a:stretch>
        </p:blipFill>
        <p:spPr bwMode="auto">
          <a:xfrm>
            <a:off x="1558925" y="1557338"/>
            <a:ext cx="60182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44019" r="7095" b="43973"/>
          <a:stretch>
            <a:fillRect/>
          </a:stretch>
        </p:blipFill>
        <p:spPr bwMode="auto">
          <a:xfrm>
            <a:off x="2413000" y="4148138"/>
            <a:ext cx="63293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肆、短期預期效益與結論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71550" y="1285875"/>
            <a:ext cx="8634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短期預期效益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61961" r="79807" b="12219"/>
          <a:stretch>
            <a:fillRect/>
          </a:stretch>
        </p:blipFill>
        <p:spPr bwMode="auto">
          <a:xfrm>
            <a:off x="104775" y="1270000"/>
            <a:ext cx="857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文字方塊 3"/>
          <p:cNvSpPr txBox="1">
            <a:spLocks noChangeArrowheads="1"/>
          </p:cNvSpPr>
          <p:nvPr/>
        </p:nvSpPr>
        <p:spPr bwMode="auto">
          <a:xfrm>
            <a:off x="971550" y="1993900"/>
            <a:ext cx="7931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改善實體店舖空間配置，以提升觀客觀感及食品衛生。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掌握進出貨及存貨現況，有效控制成本。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減少盤點所需人力及時間成本。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降低原物料及成品過期及損壞的報廢率。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買家及賣家資料搜尋容易，方便顧客關係管理。</a:t>
            </a:r>
            <a:endParaRPr lang="en-US" altLang="zh-TW" sz="24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進一步確認營收及獲利能力。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9" t="33907" r="13000" b="43201"/>
          <a:stretch>
            <a:fillRect/>
          </a:stretch>
        </p:blipFill>
        <p:spPr bwMode="auto">
          <a:xfrm>
            <a:off x="7980363" y="5584825"/>
            <a:ext cx="9334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9825" y="1990725"/>
            <a:ext cx="6492875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本組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考量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興義魚丸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組織內部人員年齡層較高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抗拒電腦化系統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環境衛生條件不理想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無進出貨、存貨概念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以及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人腦及手工記帳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等等現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況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</a:t>
            </a:r>
            <a:endParaRPr lang="en-US" altLang="zh-TW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建議使用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變動最少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容易上手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進出貨管理流程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及提供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免費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「中小企業資金管理工具」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，除了降低對原流程的沖擊性外，也真正落實存貨及帳務之管理。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短期間，本組不再提供中長期之改善建議，待興義魚丸組織內部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接受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熟稔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適應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本組提供之短期改善建議後再做後期追踪輔導計畫。</a:t>
            </a:r>
            <a:endParaRPr lang="zh-TW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50825" y="198438"/>
            <a:ext cx="792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肆、短期預期效益與結論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550" y="1270000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</a:t>
            </a:r>
            <a:endParaRPr lang="en-US" altLang="zh-TW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7" t="57448" r="10919" b="13399"/>
          <a:stretch>
            <a:fillRect/>
          </a:stretch>
        </p:blipFill>
        <p:spPr bwMode="auto">
          <a:xfrm>
            <a:off x="77788" y="1804988"/>
            <a:ext cx="2324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7" t="57027" r="28812" b="21487"/>
          <a:stretch>
            <a:fillRect/>
          </a:stretch>
        </p:blipFill>
        <p:spPr bwMode="auto">
          <a:xfrm>
            <a:off x="249238" y="1755775"/>
            <a:ext cx="1066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ctrTitle"/>
          </p:nvPr>
        </p:nvSpPr>
        <p:spPr>
          <a:xfrm>
            <a:off x="676275" y="2047875"/>
            <a:ext cx="7772400" cy="1779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10000" dirty="0" smtClean="0"/>
              <a:t>簡報結束</a:t>
            </a:r>
            <a:r>
              <a:rPr lang="en-US" altLang="zh-TW" sz="10000" dirty="0" smtClean="0"/>
              <a:t/>
            </a:r>
            <a:br>
              <a:rPr lang="en-US" altLang="zh-TW" sz="10000" dirty="0" smtClean="0"/>
            </a:br>
            <a:r>
              <a:rPr lang="en-US" altLang="zh-TW" sz="10000" dirty="0" smtClean="0"/>
              <a:t>Q &amp; A</a:t>
            </a:r>
            <a:endParaRPr lang="zh-TW" altLang="en-US" sz="10000" dirty="0" smtClean="0"/>
          </a:p>
        </p:txBody>
      </p:sp>
      <p:pic>
        <p:nvPicPr>
          <p:cNvPr id="5427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281363"/>
            <a:ext cx="30956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05500"/>
            <a:ext cx="971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6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800600"/>
            <a:ext cx="21320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字方塊 1"/>
          <p:cNvSpPr txBox="1">
            <a:spLocks noChangeArrowheads="1"/>
          </p:cNvSpPr>
          <p:nvPr/>
        </p:nvSpPr>
        <p:spPr bwMode="auto">
          <a:xfrm>
            <a:off x="3548063" y="668338"/>
            <a:ext cx="53292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組織結構</a:t>
            </a:r>
            <a:r>
              <a:rPr kumimoji="0" lang="en-US" altLang="zh-TW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公司架構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97025"/>
            <a:ext cx="666432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800600"/>
            <a:ext cx="21320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字方塊 1"/>
          <p:cNvSpPr txBox="1">
            <a:spLocks noChangeArrowheads="1"/>
          </p:cNvSpPr>
          <p:nvPr/>
        </p:nvSpPr>
        <p:spPr bwMode="auto">
          <a:xfrm>
            <a:off x="3546475" y="687388"/>
            <a:ext cx="5329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r" eaLnBrk="1" hangingPunct="1"/>
            <a:r>
              <a:rPr kumimoji="0" lang="zh-TW" altLang="en-US" sz="30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組織結構</a:t>
            </a:r>
            <a:r>
              <a:rPr kumimoji="0" lang="en-US" altLang="zh-TW" sz="30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30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人員組織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3317" name="資料庫圖表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2" r="-10626"/>
          <a:stretch>
            <a:fillRect/>
          </a:stretch>
        </p:blipFill>
        <p:spPr bwMode="auto">
          <a:xfrm>
            <a:off x="1473200" y="1309688"/>
            <a:ext cx="55435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1"/>
          <p:cNvSpPr txBox="1">
            <a:spLocks noChangeArrowheads="1"/>
          </p:cNvSpPr>
          <p:nvPr/>
        </p:nvSpPr>
        <p:spPr bwMode="auto">
          <a:xfrm>
            <a:off x="1676400" y="685800"/>
            <a:ext cx="7200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每日營業流程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434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10213"/>
            <a:ext cx="13827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資料庫圖表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09" r="-32748"/>
          <a:stretch>
            <a:fillRect/>
          </a:stretch>
        </p:blipFill>
        <p:spPr bwMode="auto">
          <a:xfrm>
            <a:off x="1003300" y="1522413"/>
            <a:ext cx="7129463" cy="50403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1"/>
          <p:cNvSpPr txBox="1">
            <a:spLocks noChangeArrowheads="1"/>
          </p:cNvSpPr>
          <p:nvPr/>
        </p:nvSpPr>
        <p:spPr bwMode="auto">
          <a:xfrm>
            <a:off x="1666875" y="692150"/>
            <a:ext cx="7200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每日生產流程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536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10213"/>
            <a:ext cx="13827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66875"/>
            <a:ext cx="778986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魚貨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78737" y="4506664"/>
            <a:ext cx="1775267" cy="1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6" descr="打漿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354137" y="5647950"/>
            <a:ext cx="1637356" cy="1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7" descr="定型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007818" y="4557585"/>
            <a:ext cx="1637202" cy="1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9" descr="銷售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673735" y="5655900"/>
            <a:ext cx="1592794" cy="1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6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685925" y="687388"/>
            <a:ext cx="72009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zh-TW" alt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網路銷售流程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2676" y="4909294"/>
            <a:ext cx="613631" cy="1727101"/>
          </a:xfrm>
          <a:prstGeom prst="rect">
            <a:avLst/>
          </a:prstGeom>
        </p:spPr>
      </p:pic>
      <p:pic>
        <p:nvPicPr>
          <p:cNvPr id="1638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10213"/>
            <a:ext cx="13827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774825"/>
            <a:ext cx="7564438" cy="38242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30</TotalTime>
  <Words>2200</Words>
  <Application>Microsoft Office PowerPoint</Application>
  <PresentationFormat>如螢幕大小 (4:3)</PresentationFormat>
  <Paragraphs>417</Paragraphs>
  <Slides>47</Slides>
  <Notes>2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106</vt:lpstr>
      <vt:lpstr>生產與供應鏈管理 期末報告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流程說明</vt:lpstr>
      <vt:lpstr>PowerPoint 簡報</vt:lpstr>
      <vt:lpstr>PowerPoint 簡報</vt:lpstr>
      <vt:lpstr>PowerPoint 簡報</vt:lpstr>
      <vt:lpstr>PowerPoint 簡報</vt:lpstr>
      <vt:lpstr>PowerPoint 簡報</vt:lpstr>
      <vt:lpstr>再瞧瞧真空包裝流程!</vt:lpstr>
      <vt:lpstr>真空包流程說明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生產與供應鏈管理 個案期末報告</dc:title>
  <dc:creator>hsping</dc:creator>
  <cp:lastModifiedBy>stu</cp:lastModifiedBy>
  <cp:revision>4</cp:revision>
  <dcterms:created xsi:type="dcterms:W3CDTF">2013-05-20T08:28:12Z</dcterms:created>
  <dcterms:modified xsi:type="dcterms:W3CDTF">2013-05-27T16:12:09Z</dcterms:modified>
</cp:coreProperties>
</file>