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322"/>
    <a:srgbClr val="E61D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D6EB9-7414-42A8-BAFB-5E546CFF505A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4A28F1-FB57-43CB-9A8B-0150DED0FDB9}">
      <dgm:prSet phldrT="[文字]"/>
      <dgm:spPr/>
      <dgm:t>
        <a:bodyPr/>
        <a:lstStyle/>
        <a:p>
          <a:r>
            <a:rPr lang="zh-TW" altLang="en-US" dirty="0" smtClean="0"/>
            <a:t>趨勢</a:t>
          </a:r>
          <a:endParaRPr lang="zh-TW" altLang="en-US" dirty="0"/>
        </a:p>
      </dgm:t>
    </dgm:pt>
    <dgm:pt modelId="{1E411430-726F-4AFC-9E54-837479B5F278}" type="parTrans" cxnId="{29B50C26-8095-4219-8DE3-AE592A261E86}">
      <dgm:prSet/>
      <dgm:spPr/>
      <dgm:t>
        <a:bodyPr/>
        <a:lstStyle/>
        <a:p>
          <a:endParaRPr lang="zh-TW" altLang="en-US"/>
        </a:p>
      </dgm:t>
    </dgm:pt>
    <dgm:pt modelId="{E3226DC7-09C0-480B-B2EC-5DBBC8C3C267}" type="sibTrans" cxnId="{29B50C26-8095-4219-8DE3-AE592A261E86}">
      <dgm:prSet/>
      <dgm:spPr/>
      <dgm:t>
        <a:bodyPr/>
        <a:lstStyle/>
        <a:p>
          <a:endParaRPr lang="zh-TW" altLang="en-US"/>
        </a:p>
      </dgm:t>
    </dgm:pt>
    <dgm:pt modelId="{E76E38D2-6987-4D7A-8491-E381C8EA9F03}">
      <dgm:prSet phldrT="[文字]"/>
      <dgm:spPr/>
      <dgm:t>
        <a:bodyPr/>
        <a:lstStyle/>
        <a:p>
          <a:r>
            <a:rPr lang="zh-TW" altLang="en-US" dirty="0" smtClean="0"/>
            <a:t>季節</a:t>
          </a:r>
          <a:endParaRPr lang="zh-TW" altLang="en-US" dirty="0"/>
        </a:p>
      </dgm:t>
    </dgm:pt>
    <dgm:pt modelId="{4720D273-DD92-4F80-8636-1525EA64911B}" type="parTrans" cxnId="{5813E95C-713B-4DE6-8647-7BA8B88299EF}">
      <dgm:prSet/>
      <dgm:spPr/>
      <dgm:t>
        <a:bodyPr/>
        <a:lstStyle/>
        <a:p>
          <a:endParaRPr lang="zh-TW" altLang="en-US"/>
        </a:p>
      </dgm:t>
    </dgm:pt>
    <dgm:pt modelId="{7F5D6ED4-BE98-4D84-8493-8CDAB8E75138}" type="sibTrans" cxnId="{5813E95C-713B-4DE6-8647-7BA8B88299EF}">
      <dgm:prSet/>
      <dgm:spPr/>
      <dgm:t>
        <a:bodyPr/>
        <a:lstStyle/>
        <a:p>
          <a:endParaRPr lang="zh-TW" altLang="en-US"/>
        </a:p>
      </dgm:t>
    </dgm:pt>
    <dgm:pt modelId="{7935902B-162E-4EC9-BEBF-A1C58166F553}">
      <dgm:prSet phldrT="[文字]"/>
      <dgm:spPr/>
      <dgm:t>
        <a:bodyPr/>
        <a:lstStyle/>
        <a:p>
          <a:r>
            <a:rPr lang="zh-TW" altLang="en-US" dirty="0" smtClean="0"/>
            <a:t>週期</a:t>
          </a:r>
          <a:endParaRPr lang="zh-TW" altLang="en-US" dirty="0"/>
        </a:p>
      </dgm:t>
    </dgm:pt>
    <dgm:pt modelId="{B027B5E0-BF5B-488F-8322-82D770C9AFB4}" type="parTrans" cxnId="{F799483D-9455-4744-AA14-81C7B396A09E}">
      <dgm:prSet/>
      <dgm:spPr/>
      <dgm:t>
        <a:bodyPr/>
        <a:lstStyle/>
        <a:p>
          <a:endParaRPr lang="zh-TW" altLang="en-US"/>
        </a:p>
      </dgm:t>
    </dgm:pt>
    <dgm:pt modelId="{C059A3B0-E797-4A53-B4FE-7904609D262C}" type="sibTrans" cxnId="{F799483D-9455-4744-AA14-81C7B396A09E}">
      <dgm:prSet/>
      <dgm:spPr/>
      <dgm:t>
        <a:bodyPr/>
        <a:lstStyle/>
        <a:p>
          <a:endParaRPr lang="zh-TW" altLang="en-US"/>
        </a:p>
      </dgm:t>
    </dgm:pt>
    <dgm:pt modelId="{483D465D-C956-45E8-B62E-294E02660E2B}">
      <dgm:prSet phldrT="[文字]"/>
      <dgm:spPr/>
      <dgm:t>
        <a:bodyPr/>
        <a:lstStyle/>
        <a:p>
          <a:r>
            <a:rPr lang="zh-TW" altLang="en-US" dirty="0" smtClean="0"/>
            <a:t>自我相關</a:t>
          </a:r>
          <a:endParaRPr lang="zh-TW" altLang="en-US" dirty="0"/>
        </a:p>
      </dgm:t>
    </dgm:pt>
    <dgm:pt modelId="{3E3F46B4-5B6E-4E47-939D-013305350012}" type="parTrans" cxnId="{D085BE93-3CAA-46C9-A26C-74F77F50066B}">
      <dgm:prSet/>
      <dgm:spPr/>
      <dgm:t>
        <a:bodyPr/>
        <a:lstStyle/>
        <a:p>
          <a:endParaRPr lang="zh-TW" altLang="en-US"/>
        </a:p>
      </dgm:t>
    </dgm:pt>
    <dgm:pt modelId="{104C73A1-3407-4EC9-B586-09A581648DDE}" type="sibTrans" cxnId="{D085BE93-3CAA-46C9-A26C-74F77F50066B}">
      <dgm:prSet/>
      <dgm:spPr/>
      <dgm:t>
        <a:bodyPr/>
        <a:lstStyle/>
        <a:p>
          <a:endParaRPr lang="zh-TW" altLang="en-US"/>
        </a:p>
      </dgm:t>
    </dgm:pt>
    <dgm:pt modelId="{8875AF9F-103B-4165-848C-E225FB21048E}">
      <dgm:prSet phldrT="[文字]"/>
      <dgm:spPr/>
      <dgm:t>
        <a:bodyPr/>
        <a:lstStyle/>
        <a:p>
          <a:r>
            <a:rPr lang="zh-TW" altLang="en-US" dirty="0" smtClean="0"/>
            <a:t>隨機性</a:t>
          </a:r>
          <a:endParaRPr lang="zh-TW" altLang="en-US" dirty="0"/>
        </a:p>
      </dgm:t>
    </dgm:pt>
    <dgm:pt modelId="{20E95D1A-C515-4FB0-84DE-F849175E3706}" type="parTrans" cxnId="{0CCBD0D8-053B-4A05-BC54-B244569FC821}">
      <dgm:prSet/>
      <dgm:spPr/>
      <dgm:t>
        <a:bodyPr/>
        <a:lstStyle/>
        <a:p>
          <a:endParaRPr lang="zh-TW" altLang="en-US"/>
        </a:p>
      </dgm:t>
    </dgm:pt>
    <dgm:pt modelId="{A4F30325-DF40-49CD-9EDF-0B1D0B705498}" type="sibTrans" cxnId="{0CCBD0D8-053B-4A05-BC54-B244569FC821}">
      <dgm:prSet/>
      <dgm:spPr/>
      <dgm:t>
        <a:bodyPr/>
        <a:lstStyle/>
        <a:p>
          <a:endParaRPr lang="zh-TW" altLang="en-US"/>
        </a:p>
      </dgm:t>
    </dgm:pt>
    <dgm:pt modelId="{4CBCB89B-4EB4-429C-AE68-848D8D3FFF70}" type="pres">
      <dgm:prSet presAssocID="{9A4D6EB9-7414-42A8-BAFB-5E546CFF50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1F83CA-027A-4156-ACA6-A82E9A2EA387}" type="pres">
      <dgm:prSet presAssocID="{3A4A28F1-FB57-43CB-9A8B-0150DED0FD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083B91-52AD-4E7B-B237-940D009EF311}" type="pres">
      <dgm:prSet presAssocID="{3A4A28F1-FB57-43CB-9A8B-0150DED0FDB9}" presName="spNode" presStyleCnt="0"/>
      <dgm:spPr/>
    </dgm:pt>
    <dgm:pt modelId="{41C2FE8A-39BF-4CEE-8CEC-B3F3D1538B92}" type="pres">
      <dgm:prSet presAssocID="{E3226DC7-09C0-480B-B2EC-5DBBC8C3C267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BC904C99-E032-48E1-A001-038719E9E91E}" type="pres">
      <dgm:prSet presAssocID="{E76E38D2-6987-4D7A-8491-E381C8EA9F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899CC2-AE51-4DAB-A8F7-FE5C1E55C54F}" type="pres">
      <dgm:prSet presAssocID="{E76E38D2-6987-4D7A-8491-E381C8EA9F03}" presName="spNode" presStyleCnt="0"/>
      <dgm:spPr/>
    </dgm:pt>
    <dgm:pt modelId="{12252F22-945F-4C6D-A281-00EF699F499B}" type="pres">
      <dgm:prSet presAssocID="{7F5D6ED4-BE98-4D84-8493-8CDAB8E75138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ADE5F99-770D-4FE3-B42E-4E314F3284E1}" type="pres">
      <dgm:prSet presAssocID="{7935902B-162E-4EC9-BEBF-A1C58166F5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B2A42A-81DC-424F-8EB6-DA1E5DC6D002}" type="pres">
      <dgm:prSet presAssocID="{7935902B-162E-4EC9-BEBF-A1C58166F553}" presName="spNode" presStyleCnt="0"/>
      <dgm:spPr/>
    </dgm:pt>
    <dgm:pt modelId="{5E06372D-CDB9-472A-8E7D-30ECF7ECB79F}" type="pres">
      <dgm:prSet presAssocID="{C059A3B0-E797-4A53-B4FE-7904609D262C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CC84F30B-7D88-4183-ACB9-7645CB40EB2C}" type="pres">
      <dgm:prSet presAssocID="{483D465D-C956-45E8-B62E-294E02660E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1795CC-2EEF-460B-8620-8A189E551667}" type="pres">
      <dgm:prSet presAssocID="{483D465D-C956-45E8-B62E-294E02660E2B}" presName="spNode" presStyleCnt="0"/>
      <dgm:spPr/>
    </dgm:pt>
    <dgm:pt modelId="{C21D7AA3-C5D1-40F2-974A-B33A76ECE26F}" type="pres">
      <dgm:prSet presAssocID="{104C73A1-3407-4EC9-B586-09A581648DDE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B302F9BB-700E-43DD-A458-AA436E0E1695}" type="pres">
      <dgm:prSet presAssocID="{8875AF9F-103B-4165-848C-E225FB2104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BEAF2-14C0-4D36-B1BB-7EBA034AF91B}" type="pres">
      <dgm:prSet presAssocID="{8875AF9F-103B-4165-848C-E225FB21048E}" presName="spNode" presStyleCnt="0"/>
      <dgm:spPr/>
    </dgm:pt>
    <dgm:pt modelId="{837FE637-FB80-459D-95D1-7F5F1136ACCA}" type="pres">
      <dgm:prSet presAssocID="{A4F30325-DF40-49CD-9EDF-0B1D0B705498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B53F981C-0812-4A31-8017-5A7146C84819}" type="presOf" srcId="{483D465D-C956-45E8-B62E-294E02660E2B}" destId="{CC84F30B-7D88-4183-ACB9-7645CB40EB2C}" srcOrd="0" destOrd="0" presId="urn:microsoft.com/office/officeart/2005/8/layout/cycle6"/>
    <dgm:cxn modelId="{56434ED4-B536-45AF-8A77-DF2DCC8717B6}" type="presOf" srcId="{7F5D6ED4-BE98-4D84-8493-8CDAB8E75138}" destId="{12252F22-945F-4C6D-A281-00EF699F499B}" srcOrd="0" destOrd="0" presId="urn:microsoft.com/office/officeart/2005/8/layout/cycle6"/>
    <dgm:cxn modelId="{29B50C26-8095-4219-8DE3-AE592A261E86}" srcId="{9A4D6EB9-7414-42A8-BAFB-5E546CFF505A}" destId="{3A4A28F1-FB57-43CB-9A8B-0150DED0FDB9}" srcOrd="0" destOrd="0" parTransId="{1E411430-726F-4AFC-9E54-837479B5F278}" sibTransId="{E3226DC7-09C0-480B-B2EC-5DBBC8C3C267}"/>
    <dgm:cxn modelId="{606C70AE-8774-426A-8392-3D7A6A074AD9}" type="presOf" srcId="{E3226DC7-09C0-480B-B2EC-5DBBC8C3C267}" destId="{41C2FE8A-39BF-4CEE-8CEC-B3F3D1538B92}" srcOrd="0" destOrd="0" presId="urn:microsoft.com/office/officeart/2005/8/layout/cycle6"/>
    <dgm:cxn modelId="{DCF4A1FE-C0DC-4C8F-8016-8FF558D412B5}" type="presOf" srcId="{9A4D6EB9-7414-42A8-BAFB-5E546CFF505A}" destId="{4CBCB89B-4EB4-429C-AE68-848D8D3FFF70}" srcOrd="0" destOrd="0" presId="urn:microsoft.com/office/officeart/2005/8/layout/cycle6"/>
    <dgm:cxn modelId="{D085BE93-3CAA-46C9-A26C-74F77F50066B}" srcId="{9A4D6EB9-7414-42A8-BAFB-5E546CFF505A}" destId="{483D465D-C956-45E8-B62E-294E02660E2B}" srcOrd="3" destOrd="0" parTransId="{3E3F46B4-5B6E-4E47-939D-013305350012}" sibTransId="{104C73A1-3407-4EC9-B586-09A581648DDE}"/>
    <dgm:cxn modelId="{67387679-3BC8-444F-9A12-F3EB54BBB419}" type="presOf" srcId="{104C73A1-3407-4EC9-B586-09A581648DDE}" destId="{C21D7AA3-C5D1-40F2-974A-B33A76ECE26F}" srcOrd="0" destOrd="0" presId="urn:microsoft.com/office/officeart/2005/8/layout/cycle6"/>
    <dgm:cxn modelId="{D67454BE-88E6-42D9-B470-CCEA31557A85}" type="presOf" srcId="{7935902B-162E-4EC9-BEBF-A1C58166F553}" destId="{8ADE5F99-770D-4FE3-B42E-4E314F3284E1}" srcOrd="0" destOrd="0" presId="urn:microsoft.com/office/officeart/2005/8/layout/cycle6"/>
    <dgm:cxn modelId="{0D479EC5-53AF-4AA9-AE39-4C0887F195AC}" type="presOf" srcId="{C059A3B0-E797-4A53-B4FE-7904609D262C}" destId="{5E06372D-CDB9-472A-8E7D-30ECF7ECB79F}" srcOrd="0" destOrd="0" presId="urn:microsoft.com/office/officeart/2005/8/layout/cycle6"/>
    <dgm:cxn modelId="{D0200959-632B-4261-9C59-90A0D9788729}" type="presOf" srcId="{3A4A28F1-FB57-43CB-9A8B-0150DED0FDB9}" destId="{071F83CA-027A-4156-ACA6-A82E9A2EA387}" srcOrd="0" destOrd="0" presId="urn:microsoft.com/office/officeart/2005/8/layout/cycle6"/>
    <dgm:cxn modelId="{F799483D-9455-4744-AA14-81C7B396A09E}" srcId="{9A4D6EB9-7414-42A8-BAFB-5E546CFF505A}" destId="{7935902B-162E-4EC9-BEBF-A1C58166F553}" srcOrd="2" destOrd="0" parTransId="{B027B5E0-BF5B-488F-8322-82D770C9AFB4}" sibTransId="{C059A3B0-E797-4A53-B4FE-7904609D262C}"/>
    <dgm:cxn modelId="{591089DF-790F-404F-99C5-CFEFFE60FE50}" type="presOf" srcId="{A4F30325-DF40-49CD-9EDF-0B1D0B705498}" destId="{837FE637-FB80-459D-95D1-7F5F1136ACCA}" srcOrd="0" destOrd="0" presId="urn:microsoft.com/office/officeart/2005/8/layout/cycle6"/>
    <dgm:cxn modelId="{79FEFB1E-A5F2-4E6E-9CE6-114AB39C24A8}" type="presOf" srcId="{8875AF9F-103B-4165-848C-E225FB21048E}" destId="{B302F9BB-700E-43DD-A458-AA436E0E1695}" srcOrd="0" destOrd="0" presId="urn:microsoft.com/office/officeart/2005/8/layout/cycle6"/>
    <dgm:cxn modelId="{E119A35B-3472-4A8D-9E9E-F63D7BFD8B00}" type="presOf" srcId="{E76E38D2-6987-4D7A-8491-E381C8EA9F03}" destId="{BC904C99-E032-48E1-A001-038719E9E91E}" srcOrd="0" destOrd="0" presId="urn:microsoft.com/office/officeart/2005/8/layout/cycle6"/>
    <dgm:cxn modelId="{5813E95C-713B-4DE6-8647-7BA8B88299EF}" srcId="{9A4D6EB9-7414-42A8-BAFB-5E546CFF505A}" destId="{E76E38D2-6987-4D7A-8491-E381C8EA9F03}" srcOrd="1" destOrd="0" parTransId="{4720D273-DD92-4F80-8636-1525EA64911B}" sibTransId="{7F5D6ED4-BE98-4D84-8493-8CDAB8E75138}"/>
    <dgm:cxn modelId="{0CCBD0D8-053B-4A05-BC54-B244569FC821}" srcId="{9A4D6EB9-7414-42A8-BAFB-5E546CFF505A}" destId="{8875AF9F-103B-4165-848C-E225FB21048E}" srcOrd="4" destOrd="0" parTransId="{20E95D1A-C515-4FB0-84DE-F849175E3706}" sibTransId="{A4F30325-DF40-49CD-9EDF-0B1D0B705498}"/>
    <dgm:cxn modelId="{DE397D43-20F8-4AD1-8975-75635AAF85DB}" type="presParOf" srcId="{4CBCB89B-4EB4-429C-AE68-848D8D3FFF70}" destId="{071F83CA-027A-4156-ACA6-A82E9A2EA387}" srcOrd="0" destOrd="0" presId="urn:microsoft.com/office/officeart/2005/8/layout/cycle6"/>
    <dgm:cxn modelId="{F99DF72F-5D8F-4C49-BE7B-58831CD22183}" type="presParOf" srcId="{4CBCB89B-4EB4-429C-AE68-848D8D3FFF70}" destId="{F5083B91-52AD-4E7B-B237-940D009EF311}" srcOrd="1" destOrd="0" presId="urn:microsoft.com/office/officeart/2005/8/layout/cycle6"/>
    <dgm:cxn modelId="{35BB9639-58F9-4D84-A2DC-8C5C32B58351}" type="presParOf" srcId="{4CBCB89B-4EB4-429C-AE68-848D8D3FFF70}" destId="{41C2FE8A-39BF-4CEE-8CEC-B3F3D1538B92}" srcOrd="2" destOrd="0" presId="urn:microsoft.com/office/officeart/2005/8/layout/cycle6"/>
    <dgm:cxn modelId="{178BC935-5CE9-4692-9D8D-692B765BC79F}" type="presParOf" srcId="{4CBCB89B-4EB4-429C-AE68-848D8D3FFF70}" destId="{BC904C99-E032-48E1-A001-038719E9E91E}" srcOrd="3" destOrd="0" presId="urn:microsoft.com/office/officeart/2005/8/layout/cycle6"/>
    <dgm:cxn modelId="{576AE16D-4682-40D7-9DFC-59A063286242}" type="presParOf" srcId="{4CBCB89B-4EB4-429C-AE68-848D8D3FFF70}" destId="{C9899CC2-AE51-4DAB-A8F7-FE5C1E55C54F}" srcOrd="4" destOrd="0" presId="urn:microsoft.com/office/officeart/2005/8/layout/cycle6"/>
    <dgm:cxn modelId="{4F4C18DC-7402-427B-BA47-ED09277050F6}" type="presParOf" srcId="{4CBCB89B-4EB4-429C-AE68-848D8D3FFF70}" destId="{12252F22-945F-4C6D-A281-00EF699F499B}" srcOrd="5" destOrd="0" presId="urn:microsoft.com/office/officeart/2005/8/layout/cycle6"/>
    <dgm:cxn modelId="{8191F285-83FB-4DE7-BD9F-9759FB3C7498}" type="presParOf" srcId="{4CBCB89B-4EB4-429C-AE68-848D8D3FFF70}" destId="{8ADE5F99-770D-4FE3-B42E-4E314F3284E1}" srcOrd="6" destOrd="0" presId="urn:microsoft.com/office/officeart/2005/8/layout/cycle6"/>
    <dgm:cxn modelId="{CCDFDAC1-1E58-4768-8361-A35A5A315EA1}" type="presParOf" srcId="{4CBCB89B-4EB4-429C-AE68-848D8D3FFF70}" destId="{B3B2A42A-81DC-424F-8EB6-DA1E5DC6D002}" srcOrd="7" destOrd="0" presId="urn:microsoft.com/office/officeart/2005/8/layout/cycle6"/>
    <dgm:cxn modelId="{E8181967-41AD-46A3-9A9B-7D6F642D4484}" type="presParOf" srcId="{4CBCB89B-4EB4-429C-AE68-848D8D3FFF70}" destId="{5E06372D-CDB9-472A-8E7D-30ECF7ECB79F}" srcOrd="8" destOrd="0" presId="urn:microsoft.com/office/officeart/2005/8/layout/cycle6"/>
    <dgm:cxn modelId="{C9910280-1C56-44FF-A5F0-BBCD1A53D0CC}" type="presParOf" srcId="{4CBCB89B-4EB4-429C-AE68-848D8D3FFF70}" destId="{CC84F30B-7D88-4183-ACB9-7645CB40EB2C}" srcOrd="9" destOrd="0" presId="urn:microsoft.com/office/officeart/2005/8/layout/cycle6"/>
    <dgm:cxn modelId="{2283EC44-0B72-4C05-966F-5BC6B651C2F8}" type="presParOf" srcId="{4CBCB89B-4EB4-429C-AE68-848D8D3FFF70}" destId="{E71795CC-2EEF-460B-8620-8A189E551667}" srcOrd="10" destOrd="0" presId="urn:microsoft.com/office/officeart/2005/8/layout/cycle6"/>
    <dgm:cxn modelId="{68FB358B-FE45-475C-B396-1B3DD03CA189}" type="presParOf" srcId="{4CBCB89B-4EB4-429C-AE68-848D8D3FFF70}" destId="{C21D7AA3-C5D1-40F2-974A-B33A76ECE26F}" srcOrd="11" destOrd="0" presId="urn:microsoft.com/office/officeart/2005/8/layout/cycle6"/>
    <dgm:cxn modelId="{C8768F4E-369C-41B1-9137-47150998890D}" type="presParOf" srcId="{4CBCB89B-4EB4-429C-AE68-848D8D3FFF70}" destId="{B302F9BB-700E-43DD-A458-AA436E0E1695}" srcOrd="12" destOrd="0" presId="urn:microsoft.com/office/officeart/2005/8/layout/cycle6"/>
    <dgm:cxn modelId="{E118FA4A-9716-4B4B-934A-8E1F608066B5}" type="presParOf" srcId="{4CBCB89B-4EB4-429C-AE68-848D8D3FFF70}" destId="{5E8BEAF2-14C0-4D36-B1BB-7EBA034AF91B}" srcOrd="13" destOrd="0" presId="urn:microsoft.com/office/officeart/2005/8/layout/cycle6"/>
    <dgm:cxn modelId="{A880EE77-32E1-4C8E-A890-399CF9CAB1B8}" type="presParOf" srcId="{4CBCB89B-4EB4-429C-AE68-848D8D3FFF70}" destId="{837FE637-FB80-459D-95D1-7F5F1136ACC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A544C-75A1-477A-A5BF-8765D40E9330}" type="doc">
      <dgm:prSet loTypeId="urn:microsoft.com/office/officeart/2005/8/layout/arrow6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321E0BB1-E621-42B7-B953-D89FEC9F1B9A}">
      <dgm:prSet phldrT="[文字]" custT="1"/>
      <dgm:spPr/>
      <dgm:t>
        <a:bodyPr/>
        <a:lstStyle/>
        <a:p>
          <a:r>
            <a:rPr lang="zh-TW" altLang="en-US" sz="3200" dirty="0" smtClean="0"/>
            <a:t>趨勢</a:t>
          </a:r>
          <a:endParaRPr lang="en-US" altLang="zh-TW" sz="3200" dirty="0" smtClean="0"/>
        </a:p>
        <a:p>
          <a:r>
            <a:rPr lang="zh-TW" altLang="en-US" sz="3200" dirty="0" smtClean="0"/>
            <a:t>季節</a:t>
          </a:r>
          <a:endParaRPr lang="zh-TW" altLang="en-US" sz="3200" dirty="0"/>
        </a:p>
      </dgm:t>
    </dgm:pt>
    <dgm:pt modelId="{2401446E-CCD8-4B46-868F-79B40AD7B126}" type="parTrans" cxnId="{30C1EEF5-BE40-452D-8603-B1256B447401}">
      <dgm:prSet/>
      <dgm:spPr/>
      <dgm:t>
        <a:bodyPr/>
        <a:lstStyle/>
        <a:p>
          <a:endParaRPr lang="zh-TW" altLang="en-US"/>
        </a:p>
      </dgm:t>
    </dgm:pt>
    <dgm:pt modelId="{2D8A3AC1-D398-4129-825E-1B8F60B191AE}" type="sibTrans" cxnId="{30C1EEF5-BE40-452D-8603-B1256B447401}">
      <dgm:prSet/>
      <dgm:spPr/>
      <dgm:t>
        <a:bodyPr/>
        <a:lstStyle/>
        <a:p>
          <a:endParaRPr lang="zh-TW" altLang="en-US"/>
        </a:p>
      </dgm:t>
    </dgm:pt>
    <dgm:pt modelId="{F8287AB1-4188-4A9D-800E-EDF1A5270832}">
      <dgm:prSet phldrT="[文字]" custT="1"/>
      <dgm:spPr/>
      <dgm:t>
        <a:bodyPr/>
        <a:lstStyle/>
        <a:p>
          <a:r>
            <a:rPr lang="zh-TW" altLang="en-US" sz="2400" dirty="0" smtClean="0"/>
            <a:t>週期</a:t>
          </a:r>
          <a:endParaRPr lang="en-US" altLang="zh-TW" sz="2400" dirty="0" smtClean="0"/>
        </a:p>
        <a:p>
          <a:r>
            <a:rPr lang="zh-TW" altLang="en-US" sz="2400" dirty="0" smtClean="0"/>
            <a:t>自我相關</a:t>
          </a:r>
          <a:endParaRPr lang="en-US" altLang="zh-TW" sz="2400" dirty="0" smtClean="0"/>
        </a:p>
        <a:p>
          <a:r>
            <a:rPr lang="zh-TW" altLang="en-US" sz="2400" dirty="0" smtClean="0"/>
            <a:t>隨機性</a:t>
          </a:r>
          <a:endParaRPr lang="en-US" altLang="zh-TW" sz="2400" dirty="0" smtClean="0"/>
        </a:p>
        <a:p>
          <a:endParaRPr lang="zh-TW" altLang="en-US" sz="2400" dirty="0"/>
        </a:p>
      </dgm:t>
    </dgm:pt>
    <dgm:pt modelId="{D8C08994-8908-45FE-91B1-D155EEB9D2AB}" type="parTrans" cxnId="{0A639A76-F996-42B1-94AF-A5E97EBA4F23}">
      <dgm:prSet/>
      <dgm:spPr/>
      <dgm:t>
        <a:bodyPr/>
        <a:lstStyle/>
        <a:p>
          <a:endParaRPr lang="zh-TW" altLang="en-US"/>
        </a:p>
      </dgm:t>
    </dgm:pt>
    <dgm:pt modelId="{99E1F6C8-8563-4F1F-B39D-0908F27651AD}" type="sibTrans" cxnId="{0A639A76-F996-42B1-94AF-A5E97EBA4F23}">
      <dgm:prSet/>
      <dgm:spPr/>
      <dgm:t>
        <a:bodyPr/>
        <a:lstStyle/>
        <a:p>
          <a:endParaRPr lang="zh-TW" altLang="en-US"/>
        </a:p>
      </dgm:t>
    </dgm:pt>
    <dgm:pt modelId="{27F308F9-D184-420D-A919-B423B28E4A01}" type="pres">
      <dgm:prSet presAssocID="{FE2A544C-75A1-477A-A5BF-8765D40E93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E75A75-6A3E-4995-A96D-98E3A6B337FC}" type="pres">
      <dgm:prSet presAssocID="{FE2A544C-75A1-477A-A5BF-8765D40E9330}" presName="ribbon" presStyleLbl="node1" presStyleIdx="0" presStyleCnt="1" custLinFactNeighborY="204"/>
      <dgm:spPr/>
    </dgm:pt>
    <dgm:pt modelId="{77F311E9-3AAF-451E-8605-A28845D88F9A}" type="pres">
      <dgm:prSet presAssocID="{FE2A544C-75A1-477A-A5BF-8765D40E9330}" presName="leftArrowText" presStyleLbl="node1" presStyleIdx="0" presStyleCnt="1" custLinFactNeighborX="6489" custLinFactNeighborY="593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979EC9-FAA2-4CD9-B7AA-46EF7029059A}" type="pres">
      <dgm:prSet presAssocID="{FE2A544C-75A1-477A-A5BF-8765D40E9330}" presName="rightArrowText" presStyleLbl="node1" presStyleIdx="0" presStyleCnt="1" custLinFactNeighborX="-3885" custLinFactNeighborY="196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C1EEF5-BE40-452D-8603-B1256B447401}" srcId="{FE2A544C-75A1-477A-A5BF-8765D40E9330}" destId="{321E0BB1-E621-42B7-B953-D89FEC9F1B9A}" srcOrd="0" destOrd="0" parTransId="{2401446E-CCD8-4B46-868F-79B40AD7B126}" sibTransId="{2D8A3AC1-D398-4129-825E-1B8F60B191AE}"/>
    <dgm:cxn modelId="{0422098A-542B-4166-8B60-A9EDEA1BA90B}" type="presOf" srcId="{FE2A544C-75A1-477A-A5BF-8765D40E9330}" destId="{27F308F9-D184-420D-A919-B423B28E4A01}" srcOrd="0" destOrd="0" presId="urn:microsoft.com/office/officeart/2005/8/layout/arrow6"/>
    <dgm:cxn modelId="{005E01A0-2C96-45D2-A1D1-00FF650FD668}" type="presOf" srcId="{321E0BB1-E621-42B7-B953-D89FEC9F1B9A}" destId="{77F311E9-3AAF-451E-8605-A28845D88F9A}" srcOrd="0" destOrd="0" presId="urn:microsoft.com/office/officeart/2005/8/layout/arrow6"/>
    <dgm:cxn modelId="{0A639A76-F996-42B1-94AF-A5E97EBA4F23}" srcId="{FE2A544C-75A1-477A-A5BF-8765D40E9330}" destId="{F8287AB1-4188-4A9D-800E-EDF1A5270832}" srcOrd="1" destOrd="0" parTransId="{D8C08994-8908-45FE-91B1-D155EEB9D2AB}" sibTransId="{99E1F6C8-8563-4F1F-B39D-0908F27651AD}"/>
    <dgm:cxn modelId="{B954080D-ECE9-4512-A78E-26CD9674F170}" type="presOf" srcId="{F8287AB1-4188-4A9D-800E-EDF1A5270832}" destId="{29979EC9-FAA2-4CD9-B7AA-46EF7029059A}" srcOrd="0" destOrd="0" presId="urn:microsoft.com/office/officeart/2005/8/layout/arrow6"/>
    <dgm:cxn modelId="{B3D58B6B-D4F9-4AAC-B63D-86BA50791401}" type="presParOf" srcId="{27F308F9-D184-420D-A919-B423B28E4A01}" destId="{F8E75A75-6A3E-4995-A96D-98E3A6B337FC}" srcOrd="0" destOrd="0" presId="urn:microsoft.com/office/officeart/2005/8/layout/arrow6"/>
    <dgm:cxn modelId="{CC8FBB2D-9AEE-4C14-BCCD-0F412CF1529C}" type="presParOf" srcId="{27F308F9-D184-420D-A919-B423B28E4A01}" destId="{77F311E9-3AAF-451E-8605-A28845D88F9A}" srcOrd="1" destOrd="0" presId="urn:microsoft.com/office/officeart/2005/8/layout/arrow6"/>
    <dgm:cxn modelId="{A50365E4-5F4D-4B27-BFF1-D45C764A91A2}" type="presParOf" srcId="{27F308F9-D184-420D-A919-B423B28E4A01}" destId="{29979EC9-FAA2-4CD9-B7AA-46EF7029059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ED58A-6B06-4E2C-8A62-6AA020F2F30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5CBC44A9-01B8-4333-9BC2-AD27FB66F226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誤差</a:t>
          </a:r>
          <a:endParaRPr lang="zh-TW" altLang="en-US" sz="2400" dirty="0"/>
        </a:p>
      </dgm:t>
    </dgm:pt>
    <dgm:pt modelId="{E252F60E-968F-47F2-8C92-7ADE770CBC13}" type="parTrans" cxnId="{5CE050A3-D68A-4219-8A93-9EEFBE34AB1D}">
      <dgm:prSet/>
      <dgm:spPr/>
      <dgm:t>
        <a:bodyPr/>
        <a:lstStyle/>
        <a:p>
          <a:pPr algn="ctr"/>
          <a:endParaRPr lang="zh-TW" altLang="en-US" sz="1100"/>
        </a:p>
      </dgm:t>
    </dgm:pt>
    <dgm:pt modelId="{D83FC3F8-3E10-4860-9429-A48F53743C00}" type="sibTrans" cxnId="{5CE050A3-D68A-4219-8A93-9EEFBE34AB1D}">
      <dgm:prSet/>
      <dgm:spPr/>
      <dgm:t>
        <a:bodyPr/>
        <a:lstStyle/>
        <a:p>
          <a:pPr algn="ctr"/>
          <a:endParaRPr lang="zh-TW" altLang="en-US" sz="1100"/>
        </a:p>
      </dgm:t>
    </dgm:pt>
    <dgm:pt modelId="{338DE40B-FA14-472F-ACD9-F06489DA4E9A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資源來源誤差</a:t>
          </a:r>
          <a:endParaRPr lang="zh-TW" altLang="en-US" sz="2400" dirty="0"/>
        </a:p>
      </dgm:t>
    </dgm:pt>
    <dgm:pt modelId="{5CCE719B-DFBB-4E50-A09D-F9C1B60A9137}" type="parTrans" cxnId="{EF09FBDF-9FBC-4899-BA88-B5B444472AC3}">
      <dgm:prSet custT="1"/>
      <dgm:spPr/>
      <dgm:t>
        <a:bodyPr/>
        <a:lstStyle/>
        <a:p>
          <a:pPr algn="ctr"/>
          <a:endParaRPr lang="zh-TW" altLang="en-US" sz="300"/>
        </a:p>
      </dgm:t>
    </dgm:pt>
    <dgm:pt modelId="{8603BC97-2B70-42B2-8AF8-812FF492D46E}" type="sibTrans" cxnId="{EF09FBDF-9FBC-4899-BA88-B5B444472AC3}">
      <dgm:prSet/>
      <dgm:spPr/>
      <dgm:t>
        <a:bodyPr/>
        <a:lstStyle/>
        <a:p>
          <a:pPr algn="ctr"/>
          <a:endParaRPr lang="zh-TW" altLang="en-US" sz="1100"/>
        </a:p>
      </dgm:t>
    </dgm:pt>
    <dgm:pt modelId="{AD7091F0-A53F-4B1C-8830-03045F3CAFCC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衡量誤差</a:t>
          </a:r>
          <a:endParaRPr lang="zh-TW" altLang="en-US" sz="2400" dirty="0"/>
        </a:p>
      </dgm:t>
    </dgm:pt>
    <dgm:pt modelId="{AA9247C4-3B10-4017-A595-097430E1F018}" type="parTrans" cxnId="{469F1F74-2F41-4F8D-8B28-318871EF64A8}">
      <dgm:prSet custT="1"/>
      <dgm:spPr/>
      <dgm:t>
        <a:bodyPr/>
        <a:lstStyle/>
        <a:p>
          <a:pPr algn="ctr"/>
          <a:endParaRPr lang="zh-TW" altLang="en-US" sz="300"/>
        </a:p>
      </dgm:t>
    </dgm:pt>
    <dgm:pt modelId="{A973D200-9584-4BC3-8A27-F0F13B08F2F0}" type="sibTrans" cxnId="{469F1F74-2F41-4F8D-8B28-318871EF64A8}">
      <dgm:prSet/>
      <dgm:spPr/>
      <dgm:t>
        <a:bodyPr/>
        <a:lstStyle/>
        <a:p>
          <a:pPr algn="ctr"/>
          <a:endParaRPr lang="zh-TW" altLang="en-US" sz="1100"/>
        </a:p>
      </dgm:t>
    </dgm:pt>
    <dgm:pt modelId="{4213FD12-B2D1-4145-B750-CE8221357258}" type="pres">
      <dgm:prSet presAssocID="{FE9ED58A-6B06-4E2C-8A62-6AA020F2F3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869DFD-ED7B-4BEE-AEB9-EA31AD5A9386}" type="pres">
      <dgm:prSet presAssocID="{5CBC44A9-01B8-4333-9BC2-AD27FB66F226}" presName="root1" presStyleCnt="0"/>
      <dgm:spPr/>
    </dgm:pt>
    <dgm:pt modelId="{16A7BB18-BEC1-4063-B125-B0B1E3964E54}" type="pres">
      <dgm:prSet presAssocID="{5CBC44A9-01B8-4333-9BC2-AD27FB66F226}" presName="LevelOneTextNode" presStyleLbl="node0" presStyleIdx="0" presStyleCnt="1" custScaleX="71656" custScaleY="775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EDDE4C-5202-4544-854A-817945260D6C}" type="pres">
      <dgm:prSet presAssocID="{5CBC44A9-01B8-4333-9BC2-AD27FB66F226}" presName="level2hierChild" presStyleCnt="0"/>
      <dgm:spPr/>
    </dgm:pt>
    <dgm:pt modelId="{ACD29715-646C-41EA-A428-305E56DCDCE5}" type="pres">
      <dgm:prSet presAssocID="{5CCE719B-DFBB-4E50-A09D-F9C1B60A913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31175DFB-C7FE-4180-9973-2006FEA6523E}" type="pres">
      <dgm:prSet presAssocID="{5CCE719B-DFBB-4E50-A09D-F9C1B60A913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E98D0DB-5B66-4CF8-B23E-823B4AFF3528}" type="pres">
      <dgm:prSet presAssocID="{338DE40B-FA14-472F-ACD9-F06489DA4E9A}" presName="root2" presStyleCnt="0"/>
      <dgm:spPr/>
    </dgm:pt>
    <dgm:pt modelId="{A14D4B08-1214-4AE8-B0FD-7C8B000B3415}" type="pres">
      <dgm:prSet presAssocID="{338DE40B-FA14-472F-ACD9-F06489DA4E9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92C1B3-5968-4EDC-9E5E-D9F930A829FC}" type="pres">
      <dgm:prSet presAssocID="{338DE40B-FA14-472F-ACD9-F06489DA4E9A}" presName="level3hierChild" presStyleCnt="0"/>
      <dgm:spPr/>
    </dgm:pt>
    <dgm:pt modelId="{C1C8E0A9-20BA-4114-9F09-455B8E768CBE}" type="pres">
      <dgm:prSet presAssocID="{AA9247C4-3B10-4017-A595-097430E1F01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35C333E-ADC9-497F-B4A4-1C96F1752926}" type="pres">
      <dgm:prSet presAssocID="{AA9247C4-3B10-4017-A595-097430E1F01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3DB85390-84FE-43F3-A467-7B4B1AD59C7C}" type="pres">
      <dgm:prSet presAssocID="{AD7091F0-A53F-4B1C-8830-03045F3CAFCC}" presName="root2" presStyleCnt="0"/>
      <dgm:spPr/>
    </dgm:pt>
    <dgm:pt modelId="{26B84231-20FF-4222-8EF5-08FBAE296C8F}" type="pres">
      <dgm:prSet presAssocID="{AD7091F0-A53F-4B1C-8830-03045F3CAFC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C00C3B-8FA2-4527-A90B-72539D5B8797}" type="pres">
      <dgm:prSet presAssocID="{AD7091F0-A53F-4B1C-8830-03045F3CAFCC}" presName="level3hierChild" presStyleCnt="0"/>
      <dgm:spPr/>
    </dgm:pt>
  </dgm:ptLst>
  <dgm:cxnLst>
    <dgm:cxn modelId="{12C8E204-ADBF-4741-AF5C-953D1196A794}" type="presOf" srcId="{5CCE719B-DFBB-4E50-A09D-F9C1B60A9137}" destId="{31175DFB-C7FE-4180-9973-2006FEA6523E}" srcOrd="1" destOrd="0" presId="urn:microsoft.com/office/officeart/2005/8/layout/hierarchy2"/>
    <dgm:cxn modelId="{4DE2EFC1-DC6C-4DF6-99E3-8B23FB74E1EE}" type="presOf" srcId="{FE9ED58A-6B06-4E2C-8A62-6AA020F2F307}" destId="{4213FD12-B2D1-4145-B750-CE8221357258}" srcOrd="0" destOrd="0" presId="urn:microsoft.com/office/officeart/2005/8/layout/hierarchy2"/>
    <dgm:cxn modelId="{BA79A4EA-4E91-48B8-B4EA-728E9A47E9B4}" type="presOf" srcId="{AD7091F0-A53F-4B1C-8830-03045F3CAFCC}" destId="{26B84231-20FF-4222-8EF5-08FBAE296C8F}" srcOrd="0" destOrd="0" presId="urn:microsoft.com/office/officeart/2005/8/layout/hierarchy2"/>
    <dgm:cxn modelId="{F93825BE-233E-449E-B9C5-FE123E0576B6}" type="presOf" srcId="{5CCE719B-DFBB-4E50-A09D-F9C1B60A9137}" destId="{ACD29715-646C-41EA-A428-305E56DCDCE5}" srcOrd="0" destOrd="0" presId="urn:microsoft.com/office/officeart/2005/8/layout/hierarchy2"/>
    <dgm:cxn modelId="{62754F93-BF1B-4B34-B6EE-25B634DE8942}" type="presOf" srcId="{AA9247C4-3B10-4017-A595-097430E1F018}" destId="{C1C8E0A9-20BA-4114-9F09-455B8E768CBE}" srcOrd="0" destOrd="0" presId="urn:microsoft.com/office/officeart/2005/8/layout/hierarchy2"/>
    <dgm:cxn modelId="{469F1F74-2F41-4F8D-8B28-318871EF64A8}" srcId="{5CBC44A9-01B8-4333-9BC2-AD27FB66F226}" destId="{AD7091F0-A53F-4B1C-8830-03045F3CAFCC}" srcOrd="1" destOrd="0" parTransId="{AA9247C4-3B10-4017-A595-097430E1F018}" sibTransId="{A973D200-9584-4BC3-8A27-F0F13B08F2F0}"/>
    <dgm:cxn modelId="{FA9C54D0-3364-40CC-B538-5C2F62C265AB}" type="presOf" srcId="{AA9247C4-3B10-4017-A595-097430E1F018}" destId="{D35C333E-ADC9-497F-B4A4-1C96F1752926}" srcOrd="1" destOrd="0" presId="urn:microsoft.com/office/officeart/2005/8/layout/hierarchy2"/>
    <dgm:cxn modelId="{5CE050A3-D68A-4219-8A93-9EEFBE34AB1D}" srcId="{FE9ED58A-6B06-4E2C-8A62-6AA020F2F307}" destId="{5CBC44A9-01B8-4333-9BC2-AD27FB66F226}" srcOrd="0" destOrd="0" parTransId="{E252F60E-968F-47F2-8C92-7ADE770CBC13}" sibTransId="{D83FC3F8-3E10-4860-9429-A48F53743C00}"/>
    <dgm:cxn modelId="{5FAACEF2-F9E3-430D-AA18-4FE779CD9E11}" type="presOf" srcId="{5CBC44A9-01B8-4333-9BC2-AD27FB66F226}" destId="{16A7BB18-BEC1-4063-B125-B0B1E3964E54}" srcOrd="0" destOrd="0" presId="urn:microsoft.com/office/officeart/2005/8/layout/hierarchy2"/>
    <dgm:cxn modelId="{EF09FBDF-9FBC-4899-BA88-B5B444472AC3}" srcId="{5CBC44A9-01B8-4333-9BC2-AD27FB66F226}" destId="{338DE40B-FA14-472F-ACD9-F06489DA4E9A}" srcOrd="0" destOrd="0" parTransId="{5CCE719B-DFBB-4E50-A09D-F9C1B60A9137}" sibTransId="{8603BC97-2B70-42B2-8AF8-812FF492D46E}"/>
    <dgm:cxn modelId="{339C6697-078E-4AD2-A78C-0EE5C1B44937}" type="presOf" srcId="{338DE40B-FA14-472F-ACD9-F06489DA4E9A}" destId="{A14D4B08-1214-4AE8-B0FD-7C8B000B3415}" srcOrd="0" destOrd="0" presId="urn:microsoft.com/office/officeart/2005/8/layout/hierarchy2"/>
    <dgm:cxn modelId="{D1DDA702-0484-4EAD-80CA-02CE12051815}" type="presParOf" srcId="{4213FD12-B2D1-4145-B750-CE8221357258}" destId="{BB869DFD-ED7B-4BEE-AEB9-EA31AD5A9386}" srcOrd="0" destOrd="0" presId="urn:microsoft.com/office/officeart/2005/8/layout/hierarchy2"/>
    <dgm:cxn modelId="{5BE33EB9-A1A2-4D7E-B5BA-62DE7DAE36E9}" type="presParOf" srcId="{BB869DFD-ED7B-4BEE-AEB9-EA31AD5A9386}" destId="{16A7BB18-BEC1-4063-B125-B0B1E3964E54}" srcOrd="0" destOrd="0" presId="urn:microsoft.com/office/officeart/2005/8/layout/hierarchy2"/>
    <dgm:cxn modelId="{15FD5FF1-E139-4B79-84D4-8E4CE07DC6E2}" type="presParOf" srcId="{BB869DFD-ED7B-4BEE-AEB9-EA31AD5A9386}" destId="{88EDDE4C-5202-4544-854A-817945260D6C}" srcOrd="1" destOrd="0" presId="urn:microsoft.com/office/officeart/2005/8/layout/hierarchy2"/>
    <dgm:cxn modelId="{DBA07CA5-C845-4F11-830D-57994433999A}" type="presParOf" srcId="{88EDDE4C-5202-4544-854A-817945260D6C}" destId="{ACD29715-646C-41EA-A428-305E56DCDCE5}" srcOrd="0" destOrd="0" presId="urn:microsoft.com/office/officeart/2005/8/layout/hierarchy2"/>
    <dgm:cxn modelId="{62DDB22E-56D9-4AD5-9FFD-CEC0DB924383}" type="presParOf" srcId="{ACD29715-646C-41EA-A428-305E56DCDCE5}" destId="{31175DFB-C7FE-4180-9973-2006FEA6523E}" srcOrd="0" destOrd="0" presId="urn:microsoft.com/office/officeart/2005/8/layout/hierarchy2"/>
    <dgm:cxn modelId="{18DF5F33-0862-432F-9ED4-08EF7125FE27}" type="presParOf" srcId="{88EDDE4C-5202-4544-854A-817945260D6C}" destId="{CE98D0DB-5B66-4CF8-B23E-823B4AFF3528}" srcOrd="1" destOrd="0" presId="urn:microsoft.com/office/officeart/2005/8/layout/hierarchy2"/>
    <dgm:cxn modelId="{2A113A5A-43B1-41F7-9B15-5BF970552917}" type="presParOf" srcId="{CE98D0DB-5B66-4CF8-B23E-823B4AFF3528}" destId="{A14D4B08-1214-4AE8-B0FD-7C8B000B3415}" srcOrd="0" destOrd="0" presId="urn:microsoft.com/office/officeart/2005/8/layout/hierarchy2"/>
    <dgm:cxn modelId="{E026B545-824E-4B09-80B4-34FDF8A1C2F4}" type="presParOf" srcId="{CE98D0DB-5B66-4CF8-B23E-823B4AFF3528}" destId="{4292C1B3-5968-4EDC-9E5E-D9F930A829FC}" srcOrd="1" destOrd="0" presId="urn:microsoft.com/office/officeart/2005/8/layout/hierarchy2"/>
    <dgm:cxn modelId="{F099F818-C39E-4EFC-85B8-187359A7DCBA}" type="presParOf" srcId="{88EDDE4C-5202-4544-854A-817945260D6C}" destId="{C1C8E0A9-20BA-4114-9F09-455B8E768CBE}" srcOrd="2" destOrd="0" presId="urn:microsoft.com/office/officeart/2005/8/layout/hierarchy2"/>
    <dgm:cxn modelId="{DE008207-E57F-4E46-8A35-3AFF4CB2EAE9}" type="presParOf" srcId="{C1C8E0A9-20BA-4114-9F09-455B8E768CBE}" destId="{D35C333E-ADC9-497F-B4A4-1C96F1752926}" srcOrd="0" destOrd="0" presId="urn:microsoft.com/office/officeart/2005/8/layout/hierarchy2"/>
    <dgm:cxn modelId="{766BFD88-AB45-426B-BA8B-C5B323A1B373}" type="presParOf" srcId="{88EDDE4C-5202-4544-854A-817945260D6C}" destId="{3DB85390-84FE-43F3-A467-7B4B1AD59C7C}" srcOrd="3" destOrd="0" presId="urn:microsoft.com/office/officeart/2005/8/layout/hierarchy2"/>
    <dgm:cxn modelId="{203D3F22-3353-49EC-9866-20EEA59D6980}" type="presParOf" srcId="{3DB85390-84FE-43F3-A467-7B4B1AD59C7C}" destId="{26B84231-20FF-4222-8EF5-08FBAE296C8F}" srcOrd="0" destOrd="0" presId="urn:microsoft.com/office/officeart/2005/8/layout/hierarchy2"/>
    <dgm:cxn modelId="{2BCC113D-1A74-4237-A1EA-18931AFB0DD3}" type="presParOf" srcId="{3DB85390-84FE-43F3-A467-7B4B1AD59C7C}" destId="{86C00C3B-8FA2-4527-A90B-72539D5B87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9ED58A-6B06-4E2C-8A62-6AA020F2F30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5CBC44A9-01B8-4333-9BC2-AD27FB66F226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資料來源</a:t>
          </a:r>
          <a:endParaRPr lang="en-US" altLang="zh-TW" sz="2400" dirty="0" smtClean="0"/>
        </a:p>
        <a:p>
          <a:pPr algn="ctr"/>
          <a:r>
            <a:rPr lang="zh-TW" altLang="en-US" sz="2400" dirty="0" smtClean="0"/>
            <a:t>誤差</a:t>
          </a:r>
          <a:endParaRPr lang="zh-TW" altLang="en-US" sz="2400" dirty="0"/>
        </a:p>
      </dgm:t>
    </dgm:pt>
    <dgm:pt modelId="{E252F60E-968F-47F2-8C92-7ADE770CBC13}" type="parTrans" cxnId="{5CE050A3-D68A-4219-8A93-9EEFBE34AB1D}">
      <dgm:prSet/>
      <dgm:spPr/>
      <dgm:t>
        <a:bodyPr/>
        <a:lstStyle/>
        <a:p>
          <a:pPr algn="ctr"/>
          <a:endParaRPr lang="zh-TW" altLang="en-US" sz="1100"/>
        </a:p>
      </dgm:t>
    </dgm:pt>
    <dgm:pt modelId="{D83FC3F8-3E10-4860-9429-A48F53743C00}" type="sibTrans" cxnId="{5CE050A3-D68A-4219-8A93-9EEFBE34AB1D}">
      <dgm:prSet/>
      <dgm:spPr/>
      <dgm:t>
        <a:bodyPr/>
        <a:lstStyle/>
        <a:p>
          <a:pPr algn="ctr"/>
          <a:endParaRPr lang="zh-TW" altLang="en-US" sz="1100"/>
        </a:p>
      </dgm:t>
    </dgm:pt>
    <dgm:pt modelId="{338DE40B-FA14-472F-ACD9-F06489DA4E9A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偏差</a:t>
          </a:r>
          <a:endParaRPr lang="zh-TW" altLang="en-US" sz="2400" dirty="0"/>
        </a:p>
      </dgm:t>
    </dgm:pt>
    <dgm:pt modelId="{5CCE719B-DFBB-4E50-A09D-F9C1B60A9137}" type="parTrans" cxnId="{EF09FBDF-9FBC-4899-BA88-B5B444472AC3}">
      <dgm:prSet custT="1"/>
      <dgm:spPr/>
      <dgm:t>
        <a:bodyPr/>
        <a:lstStyle/>
        <a:p>
          <a:pPr algn="ctr"/>
          <a:endParaRPr lang="zh-TW" altLang="en-US" sz="300"/>
        </a:p>
      </dgm:t>
    </dgm:pt>
    <dgm:pt modelId="{8603BC97-2B70-42B2-8AF8-812FF492D46E}" type="sibTrans" cxnId="{EF09FBDF-9FBC-4899-BA88-B5B444472AC3}">
      <dgm:prSet/>
      <dgm:spPr/>
      <dgm:t>
        <a:bodyPr/>
        <a:lstStyle/>
        <a:p>
          <a:pPr algn="ctr"/>
          <a:endParaRPr lang="zh-TW" altLang="en-US" sz="1100"/>
        </a:p>
      </dgm:t>
    </dgm:pt>
    <dgm:pt modelId="{AD7091F0-A53F-4B1C-8830-03045F3CAFCC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隨機誤差</a:t>
          </a:r>
          <a:endParaRPr lang="zh-TW" altLang="en-US" sz="2400" dirty="0"/>
        </a:p>
      </dgm:t>
    </dgm:pt>
    <dgm:pt modelId="{AA9247C4-3B10-4017-A595-097430E1F018}" type="parTrans" cxnId="{469F1F74-2F41-4F8D-8B28-318871EF64A8}">
      <dgm:prSet custT="1"/>
      <dgm:spPr/>
      <dgm:t>
        <a:bodyPr/>
        <a:lstStyle/>
        <a:p>
          <a:pPr algn="ctr"/>
          <a:endParaRPr lang="zh-TW" altLang="en-US" sz="300"/>
        </a:p>
      </dgm:t>
    </dgm:pt>
    <dgm:pt modelId="{A973D200-9584-4BC3-8A27-F0F13B08F2F0}" type="sibTrans" cxnId="{469F1F74-2F41-4F8D-8B28-318871EF64A8}">
      <dgm:prSet/>
      <dgm:spPr/>
      <dgm:t>
        <a:bodyPr/>
        <a:lstStyle/>
        <a:p>
          <a:pPr algn="ctr"/>
          <a:endParaRPr lang="zh-TW" altLang="en-US" sz="1100"/>
        </a:p>
      </dgm:t>
    </dgm:pt>
    <dgm:pt modelId="{4213FD12-B2D1-4145-B750-CE8221357258}" type="pres">
      <dgm:prSet presAssocID="{FE9ED58A-6B06-4E2C-8A62-6AA020F2F3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869DFD-ED7B-4BEE-AEB9-EA31AD5A9386}" type="pres">
      <dgm:prSet presAssocID="{5CBC44A9-01B8-4333-9BC2-AD27FB66F226}" presName="root1" presStyleCnt="0"/>
      <dgm:spPr/>
    </dgm:pt>
    <dgm:pt modelId="{16A7BB18-BEC1-4063-B125-B0B1E3964E54}" type="pres">
      <dgm:prSet presAssocID="{5CBC44A9-01B8-4333-9BC2-AD27FB66F226}" presName="LevelOneTextNode" presStyleLbl="node0" presStyleIdx="0" presStyleCnt="1" custScaleX="81250" custScaleY="1144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EDDE4C-5202-4544-854A-817945260D6C}" type="pres">
      <dgm:prSet presAssocID="{5CBC44A9-01B8-4333-9BC2-AD27FB66F226}" presName="level2hierChild" presStyleCnt="0"/>
      <dgm:spPr/>
    </dgm:pt>
    <dgm:pt modelId="{ACD29715-646C-41EA-A428-305E56DCDCE5}" type="pres">
      <dgm:prSet presAssocID="{5CCE719B-DFBB-4E50-A09D-F9C1B60A913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31175DFB-C7FE-4180-9973-2006FEA6523E}" type="pres">
      <dgm:prSet presAssocID="{5CCE719B-DFBB-4E50-A09D-F9C1B60A913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E98D0DB-5B66-4CF8-B23E-823B4AFF3528}" type="pres">
      <dgm:prSet presAssocID="{338DE40B-FA14-472F-ACD9-F06489DA4E9A}" presName="root2" presStyleCnt="0"/>
      <dgm:spPr/>
    </dgm:pt>
    <dgm:pt modelId="{A14D4B08-1214-4AE8-B0FD-7C8B000B3415}" type="pres">
      <dgm:prSet presAssocID="{338DE40B-FA14-472F-ACD9-F06489DA4E9A}" presName="LevelTwoTextNode" presStyleLbl="node2" presStyleIdx="0" presStyleCnt="2" custScaleX="779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92C1B3-5968-4EDC-9E5E-D9F930A829FC}" type="pres">
      <dgm:prSet presAssocID="{338DE40B-FA14-472F-ACD9-F06489DA4E9A}" presName="level3hierChild" presStyleCnt="0"/>
      <dgm:spPr/>
    </dgm:pt>
    <dgm:pt modelId="{C1C8E0A9-20BA-4114-9F09-455B8E768CBE}" type="pres">
      <dgm:prSet presAssocID="{AA9247C4-3B10-4017-A595-097430E1F01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35C333E-ADC9-497F-B4A4-1C96F1752926}" type="pres">
      <dgm:prSet presAssocID="{AA9247C4-3B10-4017-A595-097430E1F01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3DB85390-84FE-43F3-A467-7B4B1AD59C7C}" type="pres">
      <dgm:prSet presAssocID="{AD7091F0-A53F-4B1C-8830-03045F3CAFCC}" presName="root2" presStyleCnt="0"/>
      <dgm:spPr/>
    </dgm:pt>
    <dgm:pt modelId="{26B84231-20FF-4222-8EF5-08FBAE296C8F}" type="pres">
      <dgm:prSet presAssocID="{AD7091F0-A53F-4B1C-8830-03045F3CAFCC}" presName="LevelTwoTextNode" presStyleLbl="node2" presStyleIdx="1" presStyleCnt="2" custScaleX="779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C00C3B-8FA2-4527-A90B-72539D5B8797}" type="pres">
      <dgm:prSet presAssocID="{AD7091F0-A53F-4B1C-8830-03045F3CAFCC}" presName="level3hierChild" presStyleCnt="0"/>
      <dgm:spPr/>
    </dgm:pt>
  </dgm:ptLst>
  <dgm:cxnLst>
    <dgm:cxn modelId="{0A2A8D68-BC62-45CA-929E-A550938EFC09}" type="presOf" srcId="{5CBC44A9-01B8-4333-9BC2-AD27FB66F226}" destId="{16A7BB18-BEC1-4063-B125-B0B1E3964E54}" srcOrd="0" destOrd="0" presId="urn:microsoft.com/office/officeart/2005/8/layout/hierarchy2"/>
    <dgm:cxn modelId="{5CE050A3-D68A-4219-8A93-9EEFBE34AB1D}" srcId="{FE9ED58A-6B06-4E2C-8A62-6AA020F2F307}" destId="{5CBC44A9-01B8-4333-9BC2-AD27FB66F226}" srcOrd="0" destOrd="0" parTransId="{E252F60E-968F-47F2-8C92-7ADE770CBC13}" sibTransId="{D83FC3F8-3E10-4860-9429-A48F53743C00}"/>
    <dgm:cxn modelId="{03650A2C-40B4-426A-82EF-16764D3BCAB1}" type="presOf" srcId="{5CCE719B-DFBB-4E50-A09D-F9C1B60A9137}" destId="{31175DFB-C7FE-4180-9973-2006FEA6523E}" srcOrd="1" destOrd="0" presId="urn:microsoft.com/office/officeart/2005/8/layout/hierarchy2"/>
    <dgm:cxn modelId="{660F1304-C345-4FB6-8FA3-B6555E024BBB}" type="presOf" srcId="{AD7091F0-A53F-4B1C-8830-03045F3CAFCC}" destId="{26B84231-20FF-4222-8EF5-08FBAE296C8F}" srcOrd="0" destOrd="0" presId="urn:microsoft.com/office/officeart/2005/8/layout/hierarchy2"/>
    <dgm:cxn modelId="{469F1F74-2F41-4F8D-8B28-318871EF64A8}" srcId="{5CBC44A9-01B8-4333-9BC2-AD27FB66F226}" destId="{AD7091F0-A53F-4B1C-8830-03045F3CAFCC}" srcOrd="1" destOrd="0" parTransId="{AA9247C4-3B10-4017-A595-097430E1F018}" sibTransId="{A973D200-9584-4BC3-8A27-F0F13B08F2F0}"/>
    <dgm:cxn modelId="{90AA4588-BA73-4476-B314-104C0C0F6119}" type="presOf" srcId="{AA9247C4-3B10-4017-A595-097430E1F018}" destId="{D35C333E-ADC9-497F-B4A4-1C96F1752926}" srcOrd="1" destOrd="0" presId="urn:microsoft.com/office/officeart/2005/8/layout/hierarchy2"/>
    <dgm:cxn modelId="{EF09FBDF-9FBC-4899-BA88-B5B444472AC3}" srcId="{5CBC44A9-01B8-4333-9BC2-AD27FB66F226}" destId="{338DE40B-FA14-472F-ACD9-F06489DA4E9A}" srcOrd="0" destOrd="0" parTransId="{5CCE719B-DFBB-4E50-A09D-F9C1B60A9137}" sibTransId="{8603BC97-2B70-42B2-8AF8-812FF492D46E}"/>
    <dgm:cxn modelId="{252C79E8-1B9A-4DDA-9279-9E2372382185}" type="presOf" srcId="{5CCE719B-DFBB-4E50-A09D-F9C1B60A9137}" destId="{ACD29715-646C-41EA-A428-305E56DCDCE5}" srcOrd="0" destOrd="0" presId="urn:microsoft.com/office/officeart/2005/8/layout/hierarchy2"/>
    <dgm:cxn modelId="{44B88312-D0B3-4FCD-A0D5-96C3A927E545}" type="presOf" srcId="{338DE40B-FA14-472F-ACD9-F06489DA4E9A}" destId="{A14D4B08-1214-4AE8-B0FD-7C8B000B3415}" srcOrd="0" destOrd="0" presId="urn:microsoft.com/office/officeart/2005/8/layout/hierarchy2"/>
    <dgm:cxn modelId="{477EEB66-D5E5-409B-A86C-8E2BE09F681C}" type="presOf" srcId="{FE9ED58A-6B06-4E2C-8A62-6AA020F2F307}" destId="{4213FD12-B2D1-4145-B750-CE8221357258}" srcOrd="0" destOrd="0" presId="urn:microsoft.com/office/officeart/2005/8/layout/hierarchy2"/>
    <dgm:cxn modelId="{27F2CA00-3EC8-4A36-A4A3-6CFE7F3C8E43}" type="presOf" srcId="{AA9247C4-3B10-4017-A595-097430E1F018}" destId="{C1C8E0A9-20BA-4114-9F09-455B8E768CBE}" srcOrd="0" destOrd="0" presId="urn:microsoft.com/office/officeart/2005/8/layout/hierarchy2"/>
    <dgm:cxn modelId="{2EE3337E-9BA7-4312-A6FB-079EF698BEC4}" type="presParOf" srcId="{4213FD12-B2D1-4145-B750-CE8221357258}" destId="{BB869DFD-ED7B-4BEE-AEB9-EA31AD5A9386}" srcOrd="0" destOrd="0" presId="urn:microsoft.com/office/officeart/2005/8/layout/hierarchy2"/>
    <dgm:cxn modelId="{E828FE50-5940-4062-B4CC-3172F58C2D9E}" type="presParOf" srcId="{BB869DFD-ED7B-4BEE-AEB9-EA31AD5A9386}" destId="{16A7BB18-BEC1-4063-B125-B0B1E3964E54}" srcOrd="0" destOrd="0" presId="urn:microsoft.com/office/officeart/2005/8/layout/hierarchy2"/>
    <dgm:cxn modelId="{9B523C3E-7AFA-474D-8B83-5717F0449781}" type="presParOf" srcId="{BB869DFD-ED7B-4BEE-AEB9-EA31AD5A9386}" destId="{88EDDE4C-5202-4544-854A-817945260D6C}" srcOrd="1" destOrd="0" presId="urn:microsoft.com/office/officeart/2005/8/layout/hierarchy2"/>
    <dgm:cxn modelId="{D05284BF-5591-417C-BFCF-0B357D98C4DA}" type="presParOf" srcId="{88EDDE4C-5202-4544-854A-817945260D6C}" destId="{ACD29715-646C-41EA-A428-305E56DCDCE5}" srcOrd="0" destOrd="0" presId="urn:microsoft.com/office/officeart/2005/8/layout/hierarchy2"/>
    <dgm:cxn modelId="{53FFBD5D-9785-4143-9A0F-0CCE25FBA400}" type="presParOf" srcId="{ACD29715-646C-41EA-A428-305E56DCDCE5}" destId="{31175DFB-C7FE-4180-9973-2006FEA6523E}" srcOrd="0" destOrd="0" presId="urn:microsoft.com/office/officeart/2005/8/layout/hierarchy2"/>
    <dgm:cxn modelId="{014E498F-ACD5-4D54-AC2C-37815C62B336}" type="presParOf" srcId="{88EDDE4C-5202-4544-854A-817945260D6C}" destId="{CE98D0DB-5B66-4CF8-B23E-823B4AFF3528}" srcOrd="1" destOrd="0" presId="urn:microsoft.com/office/officeart/2005/8/layout/hierarchy2"/>
    <dgm:cxn modelId="{E69E7601-4DDA-41E2-B6F7-CEEB08AC9649}" type="presParOf" srcId="{CE98D0DB-5B66-4CF8-B23E-823B4AFF3528}" destId="{A14D4B08-1214-4AE8-B0FD-7C8B000B3415}" srcOrd="0" destOrd="0" presId="urn:microsoft.com/office/officeart/2005/8/layout/hierarchy2"/>
    <dgm:cxn modelId="{07D6CE93-A075-4CD7-A940-C8B2F0BFF3D5}" type="presParOf" srcId="{CE98D0DB-5B66-4CF8-B23E-823B4AFF3528}" destId="{4292C1B3-5968-4EDC-9E5E-D9F930A829FC}" srcOrd="1" destOrd="0" presId="urn:microsoft.com/office/officeart/2005/8/layout/hierarchy2"/>
    <dgm:cxn modelId="{E5F59256-7546-4519-B0AE-CC5CF25F11B7}" type="presParOf" srcId="{88EDDE4C-5202-4544-854A-817945260D6C}" destId="{C1C8E0A9-20BA-4114-9F09-455B8E768CBE}" srcOrd="2" destOrd="0" presId="urn:microsoft.com/office/officeart/2005/8/layout/hierarchy2"/>
    <dgm:cxn modelId="{299C72B0-1529-44C6-8EAD-DBB79BB3A212}" type="presParOf" srcId="{C1C8E0A9-20BA-4114-9F09-455B8E768CBE}" destId="{D35C333E-ADC9-497F-B4A4-1C96F1752926}" srcOrd="0" destOrd="0" presId="urn:microsoft.com/office/officeart/2005/8/layout/hierarchy2"/>
    <dgm:cxn modelId="{25551C10-3626-40DF-A421-B942AF74104D}" type="presParOf" srcId="{88EDDE4C-5202-4544-854A-817945260D6C}" destId="{3DB85390-84FE-43F3-A467-7B4B1AD59C7C}" srcOrd="3" destOrd="0" presId="urn:microsoft.com/office/officeart/2005/8/layout/hierarchy2"/>
    <dgm:cxn modelId="{7BB05B80-C0E4-45D8-9437-5E070E10CC2E}" type="presParOf" srcId="{3DB85390-84FE-43F3-A467-7B4B1AD59C7C}" destId="{26B84231-20FF-4222-8EF5-08FBAE296C8F}" srcOrd="0" destOrd="0" presId="urn:microsoft.com/office/officeart/2005/8/layout/hierarchy2"/>
    <dgm:cxn modelId="{A8B18026-0E62-44D9-91EB-C8EB73D9293F}" type="presParOf" srcId="{3DB85390-84FE-43F3-A467-7B4B1AD59C7C}" destId="{86C00C3B-8FA2-4527-A90B-72539D5B87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F83CA-027A-4156-ACA6-A82E9A2EA387}">
      <dsp:nvSpPr>
        <dsp:cNvPr id="0" name=""/>
        <dsp:cNvSpPr/>
      </dsp:nvSpPr>
      <dsp:spPr>
        <a:xfrm>
          <a:off x="2502875" y="2808"/>
          <a:ext cx="1618984" cy="10523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趨勢</a:t>
          </a:r>
          <a:endParaRPr lang="zh-TW" altLang="en-US" sz="2500" kern="1200" dirty="0"/>
        </a:p>
      </dsp:txBody>
      <dsp:txXfrm>
        <a:off x="2502875" y="2808"/>
        <a:ext cx="1618984" cy="1052339"/>
      </dsp:txXfrm>
    </dsp:sp>
    <dsp:sp modelId="{41C2FE8A-39BF-4CEE-8CEC-B3F3D1538B92}">
      <dsp:nvSpPr>
        <dsp:cNvPr id="0" name=""/>
        <dsp:cNvSpPr/>
      </dsp:nvSpPr>
      <dsp:spPr>
        <a:xfrm>
          <a:off x="1211352" y="528978"/>
          <a:ext cx="4202030" cy="4202030"/>
        </a:xfrm>
        <a:custGeom>
          <a:avLst/>
          <a:gdLst/>
          <a:ahLst/>
          <a:cxnLst/>
          <a:rect l="0" t="0" r="0" b="0"/>
          <a:pathLst>
            <a:path>
              <a:moveTo>
                <a:pt x="2921611" y="166877"/>
              </a:moveTo>
              <a:arcTo wR="2101015" hR="2101015" stAng="17579403" swAng="195980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4C99-E032-48E1-A001-038719E9E91E}">
      <dsp:nvSpPr>
        <dsp:cNvPr id="0" name=""/>
        <dsp:cNvSpPr/>
      </dsp:nvSpPr>
      <dsp:spPr>
        <a:xfrm>
          <a:off x="4501059" y="1454574"/>
          <a:ext cx="1618984" cy="105233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季節</a:t>
          </a:r>
          <a:endParaRPr lang="zh-TW" altLang="en-US" sz="2500" kern="1200" dirty="0"/>
        </a:p>
      </dsp:txBody>
      <dsp:txXfrm>
        <a:off x="4501059" y="1454574"/>
        <a:ext cx="1618984" cy="1052339"/>
      </dsp:txXfrm>
    </dsp:sp>
    <dsp:sp modelId="{12252F22-945F-4C6D-A281-00EF699F499B}">
      <dsp:nvSpPr>
        <dsp:cNvPr id="0" name=""/>
        <dsp:cNvSpPr/>
      </dsp:nvSpPr>
      <dsp:spPr>
        <a:xfrm>
          <a:off x="1211352" y="528978"/>
          <a:ext cx="4202030" cy="4202030"/>
        </a:xfrm>
        <a:custGeom>
          <a:avLst/>
          <a:gdLst/>
          <a:ahLst/>
          <a:cxnLst/>
          <a:rect l="0" t="0" r="0" b="0"/>
          <a:pathLst>
            <a:path>
              <a:moveTo>
                <a:pt x="4199166" y="1991358"/>
              </a:moveTo>
              <a:arcTo wR="2101015" hR="2101015" stAng="21420494" swAng="2194973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E5F99-770D-4FE3-B42E-4E314F3284E1}">
      <dsp:nvSpPr>
        <dsp:cNvPr id="0" name=""/>
        <dsp:cNvSpPr/>
      </dsp:nvSpPr>
      <dsp:spPr>
        <a:xfrm>
          <a:off x="3737821" y="3803580"/>
          <a:ext cx="1618984" cy="105233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週期</a:t>
          </a:r>
          <a:endParaRPr lang="zh-TW" altLang="en-US" sz="2500" kern="1200" dirty="0"/>
        </a:p>
      </dsp:txBody>
      <dsp:txXfrm>
        <a:off x="3737821" y="3803580"/>
        <a:ext cx="1618984" cy="1052339"/>
      </dsp:txXfrm>
    </dsp:sp>
    <dsp:sp modelId="{5E06372D-CDB9-472A-8E7D-30ECF7ECB79F}">
      <dsp:nvSpPr>
        <dsp:cNvPr id="0" name=""/>
        <dsp:cNvSpPr/>
      </dsp:nvSpPr>
      <dsp:spPr>
        <a:xfrm>
          <a:off x="1211352" y="528978"/>
          <a:ext cx="4202030" cy="4202030"/>
        </a:xfrm>
        <a:custGeom>
          <a:avLst/>
          <a:gdLst/>
          <a:ahLst/>
          <a:cxnLst/>
          <a:rect l="0" t="0" r="0" b="0"/>
          <a:pathLst>
            <a:path>
              <a:moveTo>
                <a:pt x="2518132" y="4160208"/>
              </a:moveTo>
              <a:arcTo wR="2101015" hR="2101015" stAng="4712935" swAng="1374130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4F30B-7D88-4183-ACB9-7645CB40EB2C}">
      <dsp:nvSpPr>
        <dsp:cNvPr id="0" name=""/>
        <dsp:cNvSpPr/>
      </dsp:nvSpPr>
      <dsp:spPr>
        <a:xfrm>
          <a:off x="1267930" y="3803580"/>
          <a:ext cx="1618984" cy="105233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自我相關</a:t>
          </a:r>
          <a:endParaRPr lang="zh-TW" altLang="en-US" sz="2500" kern="1200" dirty="0"/>
        </a:p>
      </dsp:txBody>
      <dsp:txXfrm>
        <a:off x="1267930" y="3803580"/>
        <a:ext cx="1618984" cy="1052339"/>
      </dsp:txXfrm>
    </dsp:sp>
    <dsp:sp modelId="{C21D7AA3-C5D1-40F2-974A-B33A76ECE26F}">
      <dsp:nvSpPr>
        <dsp:cNvPr id="0" name=""/>
        <dsp:cNvSpPr/>
      </dsp:nvSpPr>
      <dsp:spPr>
        <a:xfrm>
          <a:off x="1211352" y="528978"/>
          <a:ext cx="4202030" cy="4202030"/>
        </a:xfrm>
        <a:custGeom>
          <a:avLst/>
          <a:gdLst/>
          <a:ahLst/>
          <a:cxnLst/>
          <a:rect l="0" t="0" r="0" b="0"/>
          <a:pathLst>
            <a:path>
              <a:moveTo>
                <a:pt x="350854" y="3263427"/>
              </a:moveTo>
              <a:arcTo wR="2101015" hR="2101015" stAng="8784533" swAng="2194973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2F9BB-700E-43DD-A458-AA436E0E1695}">
      <dsp:nvSpPr>
        <dsp:cNvPr id="0" name=""/>
        <dsp:cNvSpPr/>
      </dsp:nvSpPr>
      <dsp:spPr>
        <a:xfrm>
          <a:off x="504691" y="1454574"/>
          <a:ext cx="1618984" cy="105233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隨機性</a:t>
          </a:r>
          <a:endParaRPr lang="zh-TW" altLang="en-US" sz="2500" kern="1200" dirty="0"/>
        </a:p>
      </dsp:txBody>
      <dsp:txXfrm>
        <a:off x="504691" y="1454574"/>
        <a:ext cx="1618984" cy="1052339"/>
      </dsp:txXfrm>
    </dsp:sp>
    <dsp:sp modelId="{837FE637-FB80-459D-95D1-7F5F1136ACCA}">
      <dsp:nvSpPr>
        <dsp:cNvPr id="0" name=""/>
        <dsp:cNvSpPr/>
      </dsp:nvSpPr>
      <dsp:spPr>
        <a:xfrm>
          <a:off x="1211352" y="528978"/>
          <a:ext cx="4202030" cy="4202030"/>
        </a:xfrm>
        <a:custGeom>
          <a:avLst/>
          <a:gdLst/>
          <a:ahLst/>
          <a:cxnLst/>
          <a:rect l="0" t="0" r="0" b="0"/>
          <a:pathLst>
            <a:path>
              <a:moveTo>
                <a:pt x="366331" y="915629"/>
              </a:moveTo>
              <a:arcTo wR="2101015" hR="2101015" stAng="12860791" swAng="195980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75A75-6A3E-4995-A96D-98E3A6B337FC}">
      <dsp:nvSpPr>
        <dsp:cNvPr id="0" name=""/>
        <dsp:cNvSpPr/>
      </dsp:nvSpPr>
      <dsp:spPr>
        <a:xfrm>
          <a:off x="0" y="648062"/>
          <a:ext cx="7128792" cy="2851516"/>
        </a:xfrm>
        <a:prstGeom prst="leftRightRibb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311E9-3AAF-451E-8605-A28845D88F9A}">
      <dsp:nvSpPr>
        <dsp:cNvPr id="0" name=""/>
        <dsp:cNvSpPr/>
      </dsp:nvSpPr>
      <dsp:spPr>
        <a:xfrm>
          <a:off x="1008108" y="1224131"/>
          <a:ext cx="2352501" cy="13972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趨勢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季節</a:t>
          </a:r>
          <a:endParaRPr lang="zh-TW" altLang="en-US" sz="3200" kern="1200" dirty="0"/>
        </a:p>
      </dsp:txBody>
      <dsp:txXfrm>
        <a:off x="1008108" y="1224131"/>
        <a:ext cx="2352501" cy="1397243"/>
      </dsp:txXfrm>
    </dsp:sp>
    <dsp:sp modelId="{29979EC9-FAA2-4CD9-B7AA-46EF7029059A}">
      <dsp:nvSpPr>
        <dsp:cNvPr id="0" name=""/>
        <dsp:cNvSpPr/>
      </dsp:nvSpPr>
      <dsp:spPr>
        <a:xfrm>
          <a:off x="3456384" y="1872215"/>
          <a:ext cx="2780228" cy="13972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週期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自我相關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隨機性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3456384" y="1872215"/>
        <a:ext cx="2780228" cy="13972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7BB18-BEC1-4063-B125-B0B1E3964E54}">
      <dsp:nvSpPr>
        <dsp:cNvPr id="0" name=""/>
        <dsp:cNvSpPr/>
      </dsp:nvSpPr>
      <dsp:spPr>
        <a:xfrm>
          <a:off x="95566" y="829040"/>
          <a:ext cx="1726922" cy="9342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誤差</a:t>
          </a:r>
          <a:endParaRPr lang="zh-TW" altLang="en-US" sz="2400" kern="1200" dirty="0"/>
        </a:p>
      </dsp:txBody>
      <dsp:txXfrm>
        <a:off x="95566" y="829040"/>
        <a:ext cx="1726922" cy="934207"/>
      </dsp:txXfrm>
    </dsp:sp>
    <dsp:sp modelId="{ACD29715-646C-41EA-A428-305E56DCDCE5}">
      <dsp:nvSpPr>
        <dsp:cNvPr id="0" name=""/>
        <dsp:cNvSpPr/>
      </dsp:nvSpPr>
      <dsp:spPr>
        <a:xfrm rot="19457599">
          <a:off x="1710903" y="907868"/>
          <a:ext cx="118717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187178" y="418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" kern="1200"/>
        </a:p>
      </dsp:txBody>
      <dsp:txXfrm rot="19457599">
        <a:off x="2274812" y="920024"/>
        <a:ext cx="59358" cy="59358"/>
      </dsp:txXfrm>
    </dsp:sp>
    <dsp:sp modelId="{A14D4B08-1214-4AE8-B0FD-7C8B000B3415}">
      <dsp:nvSpPr>
        <dsp:cNvPr id="0" name=""/>
        <dsp:cNvSpPr/>
      </dsp:nvSpPr>
      <dsp:spPr>
        <a:xfrm>
          <a:off x="2786495" y="759"/>
          <a:ext cx="2410017" cy="12050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資源來源誤差</a:t>
          </a:r>
          <a:endParaRPr lang="zh-TW" altLang="en-US" sz="2400" kern="1200" dirty="0"/>
        </a:p>
      </dsp:txBody>
      <dsp:txXfrm>
        <a:off x="2786495" y="759"/>
        <a:ext cx="2410017" cy="1205008"/>
      </dsp:txXfrm>
    </dsp:sp>
    <dsp:sp modelId="{C1C8E0A9-20BA-4114-9F09-455B8E768CBE}">
      <dsp:nvSpPr>
        <dsp:cNvPr id="0" name=""/>
        <dsp:cNvSpPr/>
      </dsp:nvSpPr>
      <dsp:spPr>
        <a:xfrm rot="2142401">
          <a:off x="1710903" y="1600748"/>
          <a:ext cx="118717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187178" y="418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" kern="1200"/>
        </a:p>
      </dsp:txBody>
      <dsp:txXfrm rot="2142401">
        <a:off x="2274812" y="1612904"/>
        <a:ext cx="59358" cy="59358"/>
      </dsp:txXfrm>
    </dsp:sp>
    <dsp:sp modelId="{26B84231-20FF-4222-8EF5-08FBAE296C8F}">
      <dsp:nvSpPr>
        <dsp:cNvPr id="0" name=""/>
        <dsp:cNvSpPr/>
      </dsp:nvSpPr>
      <dsp:spPr>
        <a:xfrm>
          <a:off x="2786495" y="1386519"/>
          <a:ext cx="2410017" cy="12050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衡量誤差</a:t>
          </a:r>
          <a:endParaRPr lang="zh-TW" altLang="en-US" sz="2400" kern="1200" dirty="0"/>
        </a:p>
      </dsp:txBody>
      <dsp:txXfrm>
        <a:off x="2786495" y="1386519"/>
        <a:ext cx="2410017" cy="12050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7BB18-BEC1-4063-B125-B0B1E3964E54}">
      <dsp:nvSpPr>
        <dsp:cNvPr id="0" name=""/>
        <dsp:cNvSpPr/>
      </dsp:nvSpPr>
      <dsp:spPr>
        <a:xfrm>
          <a:off x="381747" y="522522"/>
          <a:ext cx="1686175" cy="11872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資料來源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誤差</a:t>
          </a:r>
          <a:endParaRPr lang="zh-TW" altLang="en-US" sz="2400" kern="1200" dirty="0"/>
        </a:p>
      </dsp:txBody>
      <dsp:txXfrm>
        <a:off x="381747" y="522522"/>
        <a:ext cx="1686175" cy="1187202"/>
      </dsp:txXfrm>
    </dsp:sp>
    <dsp:sp modelId="{ACD29715-646C-41EA-A428-305E56DCDCE5}">
      <dsp:nvSpPr>
        <dsp:cNvPr id="0" name=""/>
        <dsp:cNvSpPr/>
      </dsp:nvSpPr>
      <dsp:spPr>
        <a:xfrm rot="19457599">
          <a:off x="1971835" y="775964"/>
          <a:ext cx="102229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22292" y="418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" kern="1200"/>
        </a:p>
      </dsp:txBody>
      <dsp:txXfrm rot="19457599">
        <a:off x="2457423" y="792243"/>
        <a:ext cx="51114" cy="51114"/>
      </dsp:txXfrm>
    </dsp:sp>
    <dsp:sp modelId="{A14D4B08-1214-4AE8-B0FD-7C8B000B3415}">
      <dsp:nvSpPr>
        <dsp:cNvPr id="0" name=""/>
        <dsp:cNvSpPr/>
      </dsp:nvSpPr>
      <dsp:spPr>
        <a:xfrm>
          <a:off x="2898039" y="653"/>
          <a:ext cx="1616757" cy="1037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偏差</a:t>
          </a:r>
          <a:endParaRPr lang="zh-TW" altLang="en-US" sz="2400" kern="1200" dirty="0"/>
        </a:p>
      </dsp:txBody>
      <dsp:txXfrm>
        <a:off x="2898039" y="653"/>
        <a:ext cx="1616757" cy="1037646"/>
      </dsp:txXfrm>
    </dsp:sp>
    <dsp:sp modelId="{C1C8E0A9-20BA-4114-9F09-455B8E768CBE}">
      <dsp:nvSpPr>
        <dsp:cNvPr id="0" name=""/>
        <dsp:cNvSpPr/>
      </dsp:nvSpPr>
      <dsp:spPr>
        <a:xfrm rot="2142401">
          <a:off x="1971835" y="1372611"/>
          <a:ext cx="102229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22292" y="418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" kern="1200"/>
        </a:p>
      </dsp:txBody>
      <dsp:txXfrm rot="2142401">
        <a:off x="2457423" y="1388890"/>
        <a:ext cx="51114" cy="51114"/>
      </dsp:txXfrm>
    </dsp:sp>
    <dsp:sp modelId="{26B84231-20FF-4222-8EF5-08FBAE296C8F}">
      <dsp:nvSpPr>
        <dsp:cNvPr id="0" name=""/>
        <dsp:cNvSpPr/>
      </dsp:nvSpPr>
      <dsp:spPr>
        <a:xfrm>
          <a:off x="2898039" y="1193947"/>
          <a:ext cx="1616757" cy="1037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隨機誤差</a:t>
          </a:r>
          <a:endParaRPr lang="zh-TW" altLang="en-US" sz="2400" kern="1200" dirty="0"/>
        </a:p>
      </dsp:txBody>
      <dsp:txXfrm>
        <a:off x="2898039" y="1193947"/>
        <a:ext cx="1616757" cy="103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14BB-65A8-44FA-B829-09540B96F38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AF3F-FF4D-4F33-8BF3-179F62BFE0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229200"/>
          </a:xfrm>
          <a:prstGeom prst="rect">
            <a:avLst/>
          </a:prstGeom>
          <a:solidFill>
            <a:srgbClr val="CC532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52536" y="2564904"/>
            <a:ext cx="8964488" cy="3818855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chemeClr val="bg1"/>
                </a:solidFill>
              </a:rPr>
              <a:t>Chapter 11    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需</a:t>
            </a:r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求管理與預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測</a:t>
            </a:r>
            <a:endParaRPr lang="zh-TW" altLang="en-US" sz="5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59832" y="544522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第三組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M014011019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李昭儀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M014011025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呂育慈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M014011035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李家妤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線性迴歸分析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迴歸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兩個或兩個以上相關變數間的關係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線性迴歸方程式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Y=</a:t>
            </a:r>
            <a:r>
              <a:rPr lang="en-US" altLang="zh-TW" dirty="0" err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a+bX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其中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Y: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應變數；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X: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變數；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截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距；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斜率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用途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主要預測長期狀況與總和規劃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sp>
          <p:nvSpPr>
            <p:cNvPr id="5" name="圓角矩形 4"/>
            <p:cNvSpPr/>
            <p:nvPr/>
          </p:nvSpPr>
          <p:spPr>
            <a:xfrm>
              <a:off x="0" y="692696"/>
              <a:ext cx="9361040" cy="14401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组合 13"/>
            <p:cNvGrpSpPr/>
            <p:nvPr/>
          </p:nvGrpSpPr>
          <p:grpSpPr>
            <a:xfrm>
              <a:off x="0" y="0"/>
              <a:ext cx="1979712" cy="1944216"/>
              <a:chOff x="925401" y="3148271"/>
              <a:chExt cx="2664296" cy="2664296"/>
            </a:xfrm>
          </p:grpSpPr>
          <p:sp>
            <p:nvSpPr>
              <p:cNvPr id="7" name="椭圆 14"/>
              <p:cNvSpPr/>
              <p:nvPr/>
            </p:nvSpPr>
            <p:spPr>
              <a:xfrm>
                <a:off x="925401" y="3148271"/>
                <a:ext cx="2664296" cy="26642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247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15"/>
              <p:cNvSpPr/>
              <p:nvPr/>
            </p:nvSpPr>
            <p:spPr>
              <a:xfrm>
                <a:off x="1069417" y="3292287"/>
                <a:ext cx="2376264" cy="2376264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79512" y="404664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時間序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列分析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最小平方法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14400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公司過去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季銷量如右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28184" y="1268760"/>
          <a:ext cx="2520280" cy="293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84"/>
                <a:gridCol w="2042296"/>
              </a:tblGrid>
              <a:tr h="21602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zh-TW" altLang="en-US" sz="2000" dirty="0" smtClean="0"/>
                        <a:t>季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000" dirty="0" smtClean="0"/>
                        <a:t>銷售量</a:t>
                      </a:r>
                      <a:endParaRPr lang="zh-TW" alt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600</a:t>
                      </a:r>
                      <a:endParaRPr lang="zh-TW" alt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1550</a:t>
                      </a:r>
                      <a:endParaRPr lang="zh-TW" alt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1500</a:t>
                      </a:r>
                      <a:endParaRPr lang="zh-TW" alt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?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22906" r="20481" b="16636"/>
          <a:stretch>
            <a:fillRect/>
          </a:stretch>
        </p:blipFill>
        <p:spPr bwMode="auto">
          <a:xfrm>
            <a:off x="1259632" y="2420888"/>
            <a:ext cx="6480720" cy="397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群組 19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14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6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7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5"/>
                <p:cNvSpPr/>
                <p:nvPr/>
              </p:nvSpPr>
              <p:spPr>
                <a:xfrm>
                  <a:off x="1069417" y="3292287"/>
                  <a:ext cx="2376264" cy="2376264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83671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序列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331640" y="1929904"/>
          <a:ext cx="6624736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橢圓 4"/>
          <p:cNvSpPr/>
          <p:nvPr/>
        </p:nvSpPr>
        <p:spPr>
          <a:xfrm>
            <a:off x="3923928" y="2996952"/>
            <a:ext cx="1584176" cy="1656184"/>
          </a:xfrm>
          <a:prstGeom prst="ellipse">
            <a:avLst/>
          </a:prstGeom>
          <a:solidFill>
            <a:srgbClr val="EFD61D"/>
          </a:solidFill>
          <a:ln>
            <a:solidFill>
              <a:srgbClr val="EFD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需求因子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7" y="3292287"/>
                  <a:ext cx="2376264" cy="2376264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時間序列分解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060848"/>
            <a:ext cx="8291264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辨別與分解時間序列資料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所包含的需求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因子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899592" y="2204864"/>
          <a:ext cx="712879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6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0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5"/>
                <p:cNvSpPr/>
                <p:nvPr/>
              </p:nvSpPr>
              <p:spPr>
                <a:xfrm>
                  <a:off x="1069417" y="3292287"/>
                  <a:ext cx="2376264" cy="2376264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331640" y="1628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p"/>
              <a:defRPr/>
            </a:pPr>
            <a:r>
              <a:rPr lang="zh-TW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加法性：</a:t>
            </a: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假設不論趨勢或平均量如何變化，季節量恆為一常數。</a:t>
            </a:r>
            <a:endParaRPr lang="en-US" altLang="zh-TW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趨勢因子＋季節因子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 eaLnBrk="1" hangingPunct="1">
              <a:buFont typeface="Wingdings 2" pitchFamily="18" charset="2"/>
              <a:buNone/>
              <a:defRPr/>
            </a:pPr>
            <a:endParaRPr lang="en-US" altLang="zh-TW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 eaLnBrk="1" hangingPunct="1">
              <a:buFont typeface="Wingdings" pitchFamily="2" charset="2"/>
              <a:buChar char="p"/>
              <a:defRPr/>
            </a:pPr>
            <a:r>
              <a:rPr lang="zh-TW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乘法性：</a:t>
            </a: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季節變動大小與趨勢水準有關，趨勢增加時，季節變化量也隨之增加。</a:t>
            </a:r>
            <a:endParaRPr lang="en-US" altLang="zh-TW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趨勢因子＋季節因子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1475656" y="4725144"/>
            <a:ext cx="2400871" cy="1916113"/>
            <a:chOff x="1619672" y="4365104"/>
            <a:chExt cx="2400871" cy="1916113"/>
          </a:xfrm>
        </p:grpSpPr>
        <p:grpSp>
          <p:nvGrpSpPr>
            <p:cNvPr id="3" name="群組 6"/>
            <p:cNvGrpSpPr/>
            <p:nvPr/>
          </p:nvGrpSpPr>
          <p:grpSpPr>
            <a:xfrm>
              <a:off x="1691680" y="4365104"/>
              <a:ext cx="2328863" cy="1916113"/>
              <a:chOff x="2492375" y="4651375"/>
              <a:chExt cx="2328863" cy="1916113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501900" y="4962525"/>
                <a:ext cx="2319338" cy="160496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latin typeface="Gill Sans MT" pitchFamily="34" charset="0"/>
                  <a:ea typeface="微軟正黑體" pitchFamily="34" charset="-12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071813" y="4651375"/>
                <a:ext cx="1016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20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a.</a:t>
                </a:r>
                <a:r>
                  <a:rPr kumimoji="0" lang="zh-TW" altLang="en-US" sz="20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加法性</a:t>
                </a:r>
                <a:endParaRPr kumimoji="0" lang="zh-TW" altLang="en-US" sz="20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574925" y="5818188"/>
                <a:ext cx="2246313" cy="7143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2501900" y="5534025"/>
                <a:ext cx="2319338" cy="7143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492375" y="5283200"/>
                <a:ext cx="2328863" cy="1233488"/>
              </a:xfrm>
              <a:custGeom>
                <a:avLst/>
                <a:gdLst>
                  <a:gd name="T0" fmla="*/ 2147483647 w 2935"/>
                  <a:gd name="T1" fmla="*/ 2147483647 h 1555"/>
                  <a:gd name="T2" fmla="*/ 0 w 2935"/>
                  <a:gd name="T3" fmla="*/ 2147483647 h 1555"/>
                  <a:gd name="T4" fmla="*/ 2147483647 w 2935"/>
                  <a:gd name="T5" fmla="*/ 2147483647 h 1555"/>
                  <a:gd name="T6" fmla="*/ 2147483647 w 2935"/>
                  <a:gd name="T7" fmla="*/ 2147483647 h 1555"/>
                  <a:gd name="T8" fmla="*/ 2147483647 w 2935"/>
                  <a:gd name="T9" fmla="*/ 2147483647 h 1555"/>
                  <a:gd name="T10" fmla="*/ 2147483647 w 2935"/>
                  <a:gd name="T11" fmla="*/ 2147483647 h 1555"/>
                  <a:gd name="T12" fmla="*/ 2147483647 w 2935"/>
                  <a:gd name="T13" fmla="*/ 2147483647 h 1555"/>
                  <a:gd name="T14" fmla="*/ 2147483647 w 2935"/>
                  <a:gd name="T15" fmla="*/ 2147483647 h 1555"/>
                  <a:gd name="T16" fmla="*/ 2147483647 w 2935"/>
                  <a:gd name="T17" fmla="*/ 2147483647 h 1555"/>
                  <a:gd name="T18" fmla="*/ 2147483647 w 2935"/>
                  <a:gd name="T19" fmla="*/ 2147483647 h 1555"/>
                  <a:gd name="T20" fmla="*/ 2147483647 w 2935"/>
                  <a:gd name="T21" fmla="*/ 2147483647 h 1555"/>
                  <a:gd name="T22" fmla="*/ 2147483647 w 2935"/>
                  <a:gd name="T23" fmla="*/ 2147483647 h 1555"/>
                  <a:gd name="T24" fmla="*/ 2147483647 w 2935"/>
                  <a:gd name="T25" fmla="*/ 2147483647 h 1555"/>
                  <a:gd name="T26" fmla="*/ 2147483647 w 2935"/>
                  <a:gd name="T27" fmla="*/ 2147483647 h 1555"/>
                  <a:gd name="T28" fmla="*/ 2147483647 w 2935"/>
                  <a:gd name="T29" fmla="*/ 2147483647 h 1555"/>
                  <a:gd name="T30" fmla="*/ 2147483647 w 2935"/>
                  <a:gd name="T31" fmla="*/ 2147483647 h 1555"/>
                  <a:gd name="T32" fmla="*/ 2147483647 w 2935"/>
                  <a:gd name="T33" fmla="*/ 2147483647 h 1555"/>
                  <a:gd name="T34" fmla="*/ 2147483647 w 2935"/>
                  <a:gd name="T35" fmla="*/ 2147483647 h 1555"/>
                  <a:gd name="T36" fmla="*/ 2147483647 w 2935"/>
                  <a:gd name="T37" fmla="*/ 2147483647 h 1555"/>
                  <a:gd name="T38" fmla="*/ 2147483647 w 2935"/>
                  <a:gd name="T39" fmla="*/ 2147483647 h 1555"/>
                  <a:gd name="T40" fmla="*/ 2147483647 w 2935"/>
                  <a:gd name="T41" fmla="*/ 2147483647 h 1555"/>
                  <a:gd name="T42" fmla="*/ 2147483647 w 2935"/>
                  <a:gd name="T43" fmla="*/ 2147483647 h 1555"/>
                  <a:gd name="T44" fmla="*/ 2147483647 w 2935"/>
                  <a:gd name="T45" fmla="*/ 2147483647 h 1555"/>
                  <a:gd name="T46" fmla="*/ 2147483647 w 2935"/>
                  <a:gd name="T47" fmla="*/ 2147483647 h 1555"/>
                  <a:gd name="T48" fmla="*/ 2147483647 w 2935"/>
                  <a:gd name="T49" fmla="*/ 2147483647 h 1555"/>
                  <a:gd name="T50" fmla="*/ 2147483647 w 2935"/>
                  <a:gd name="T51" fmla="*/ 2147483647 h 1555"/>
                  <a:gd name="T52" fmla="*/ 2147483647 w 2935"/>
                  <a:gd name="T53" fmla="*/ 2147483647 h 1555"/>
                  <a:gd name="T54" fmla="*/ 2147483647 w 2935"/>
                  <a:gd name="T55" fmla="*/ 2147483647 h 1555"/>
                  <a:gd name="T56" fmla="*/ 2147483647 w 2935"/>
                  <a:gd name="T57" fmla="*/ 2147483647 h 1555"/>
                  <a:gd name="T58" fmla="*/ 2147483647 w 2935"/>
                  <a:gd name="T59" fmla="*/ 2147483647 h 1555"/>
                  <a:gd name="T60" fmla="*/ 2147483647 w 2935"/>
                  <a:gd name="T61" fmla="*/ 2147483647 h 1555"/>
                  <a:gd name="T62" fmla="*/ 2147483647 w 2935"/>
                  <a:gd name="T63" fmla="*/ 2147483647 h 1555"/>
                  <a:gd name="T64" fmla="*/ 2147483647 w 2935"/>
                  <a:gd name="T65" fmla="*/ 2147483647 h 1555"/>
                  <a:gd name="T66" fmla="*/ 2147483647 w 2935"/>
                  <a:gd name="T67" fmla="*/ 2147483647 h 1555"/>
                  <a:gd name="T68" fmla="*/ 2147483647 w 2935"/>
                  <a:gd name="T69" fmla="*/ 2147483647 h 1555"/>
                  <a:gd name="T70" fmla="*/ 2147483647 w 2935"/>
                  <a:gd name="T71" fmla="*/ 2147483647 h 1555"/>
                  <a:gd name="T72" fmla="*/ 2147483647 w 2935"/>
                  <a:gd name="T73" fmla="*/ 2147483647 h 1555"/>
                  <a:gd name="T74" fmla="*/ 2147483647 w 2935"/>
                  <a:gd name="T75" fmla="*/ 2147483647 h 1555"/>
                  <a:gd name="T76" fmla="*/ 2147483647 w 2935"/>
                  <a:gd name="T77" fmla="*/ 2147483647 h 1555"/>
                  <a:gd name="T78" fmla="*/ 2147483647 w 2935"/>
                  <a:gd name="T79" fmla="*/ 2147483647 h 1555"/>
                  <a:gd name="T80" fmla="*/ 2147483647 w 2935"/>
                  <a:gd name="T81" fmla="*/ 2147483647 h 1555"/>
                  <a:gd name="T82" fmla="*/ 2147483647 w 2935"/>
                  <a:gd name="T83" fmla="*/ 2147483647 h 1555"/>
                  <a:gd name="T84" fmla="*/ 2147483647 w 2935"/>
                  <a:gd name="T85" fmla="*/ 2147483647 h 1555"/>
                  <a:gd name="T86" fmla="*/ 2147483647 w 2935"/>
                  <a:gd name="T87" fmla="*/ 2147483647 h 1555"/>
                  <a:gd name="T88" fmla="*/ 2147483647 w 2935"/>
                  <a:gd name="T89" fmla="*/ 2147483647 h 1555"/>
                  <a:gd name="T90" fmla="*/ 2147483647 w 2935"/>
                  <a:gd name="T91" fmla="*/ 2147483647 h 1555"/>
                  <a:gd name="T92" fmla="*/ 2147483647 w 2935"/>
                  <a:gd name="T93" fmla="*/ 2147483647 h 1555"/>
                  <a:gd name="T94" fmla="*/ 2147483647 w 2935"/>
                  <a:gd name="T95" fmla="*/ 2147483647 h 1555"/>
                  <a:gd name="T96" fmla="*/ 2147483647 w 2935"/>
                  <a:gd name="T97" fmla="*/ 2147483647 h 1555"/>
                  <a:gd name="T98" fmla="*/ 2147483647 w 2935"/>
                  <a:gd name="T99" fmla="*/ 2147483647 h 1555"/>
                  <a:gd name="T100" fmla="*/ 2147483647 w 2935"/>
                  <a:gd name="T101" fmla="*/ 2147483647 h 1555"/>
                  <a:gd name="T102" fmla="*/ 2147483647 w 2935"/>
                  <a:gd name="T103" fmla="*/ 2147483647 h 1555"/>
                  <a:gd name="T104" fmla="*/ 2147483647 w 2935"/>
                  <a:gd name="T105" fmla="*/ 2147483647 h 1555"/>
                  <a:gd name="T106" fmla="*/ 2147483647 w 2935"/>
                  <a:gd name="T107" fmla="*/ 2147483647 h 1555"/>
                  <a:gd name="T108" fmla="*/ 2147483647 w 2935"/>
                  <a:gd name="T109" fmla="*/ 2147483647 h 1555"/>
                  <a:gd name="T110" fmla="*/ 2147483647 w 2935"/>
                  <a:gd name="T111" fmla="*/ 2147483647 h 1555"/>
                  <a:gd name="T112" fmla="*/ 2147483647 w 2935"/>
                  <a:gd name="T113" fmla="*/ 2147483647 h 15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35"/>
                  <a:gd name="T172" fmla="*/ 0 h 1555"/>
                  <a:gd name="T173" fmla="*/ 2935 w 2935"/>
                  <a:gd name="T174" fmla="*/ 1555 h 15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35" h="1555">
                    <a:moveTo>
                      <a:pt x="12" y="1530"/>
                    </a:moveTo>
                    <a:lnTo>
                      <a:pt x="10" y="1521"/>
                    </a:lnTo>
                    <a:lnTo>
                      <a:pt x="8" y="1509"/>
                    </a:lnTo>
                    <a:lnTo>
                      <a:pt x="8" y="1500"/>
                    </a:lnTo>
                    <a:lnTo>
                      <a:pt x="6" y="1492"/>
                    </a:lnTo>
                    <a:lnTo>
                      <a:pt x="4" y="1485"/>
                    </a:lnTo>
                    <a:lnTo>
                      <a:pt x="4" y="1477"/>
                    </a:lnTo>
                    <a:lnTo>
                      <a:pt x="2" y="1471"/>
                    </a:lnTo>
                    <a:lnTo>
                      <a:pt x="2" y="1466"/>
                    </a:lnTo>
                    <a:lnTo>
                      <a:pt x="0" y="1460"/>
                    </a:lnTo>
                    <a:lnTo>
                      <a:pt x="0" y="1456"/>
                    </a:lnTo>
                    <a:lnTo>
                      <a:pt x="0" y="1452"/>
                    </a:lnTo>
                    <a:lnTo>
                      <a:pt x="0" y="1448"/>
                    </a:lnTo>
                    <a:lnTo>
                      <a:pt x="0" y="1447"/>
                    </a:lnTo>
                    <a:lnTo>
                      <a:pt x="0" y="1445"/>
                    </a:lnTo>
                    <a:lnTo>
                      <a:pt x="0" y="1443"/>
                    </a:lnTo>
                    <a:lnTo>
                      <a:pt x="0" y="1441"/>
                    </a:lnTo>
                    <a:lnTo>
                      <a:pt x="2" y="1441"/>
                    </a:lnTo>
                    <a:lnTo>
                      <a:pt x="2" y="1439"/>
                    </a:lnTo>
                    <a:lnTo>
                      <a:pt x="4" y="1439"/>
                    </a:lnTo>
                    <a:lnTo>
                      <a:pt x="4" y="1441"/>
                    </a:lnTo>
                    <a:lnTo>
                      <a:pt x="6" y="1441"/>
                    </a:lnTo>
                    <a:lnTo>
                      <a:pt x="6" y="1443"/>
                    </a:lnTo>
                    <a:lnTo>
                      <a:pt x="8" y="1443"/>
                    </a:lnTo>
                    <a:lnTo>
                      <a:pt x="8" y="1445"/>
                    </a:lnTo>
                    <a:lnTo>
                      <a:pt x="10" y="1448"/>
                    </a:lnTo>
                    <a:lnTo>
                      <a:pt x="12" y="1450"/>
                    </a:lnTo>
                    <a:lnTo>
                      <a:pt x="14" y="1452"/>
                    </a:lnTo>
                    <a:lnTo>
                      <a:pt x="16" y="1456"/>
                    </a:lnTo>
                    <a:lnTo>
                      <a:pt x="16" y="1458"/>
                    </a:lnTo>
                    <a:lnTo>
                      <a:pt x="17" y="1462"/>
                    </a:lnTo>
                    <a:lnTo>
                      <a:pt x="19" y="1464"/>
                    </a:lnTo>
                    <a:lnTo>
                      <a:pt x="21" y="1467"/>
                    </a:lnTo>
                    <a:lnTo>
                      <a:pt x="23" y="1471"/>
                    </a:lnTo>
                    <a:lnTo>
                      <a:pt x="25" y="1475"/>
                    </a:lnTo>
                    <a:lnTo>
                      <a:pt x="27" y="1479"/>
                    </a:lnTo>
                    <a:lnTo>
                      <a:pt x="29" y="1483"/>
                    </a:lnTo>
                    <a:lnTo>
                      <a:pt x="31" y="1485"/>
                    </a:lnTo>
                    <a:lnTo>
                      <a:pt x="33" y="1488"/>
                    </a:lnTo>
                    <a:lnTo>
                      <a:pt x="35" y="1492"/>
                    </a:lnTo>
                    <a:lnTo>
                      <a:pt x="36" y="1496"/>
                    </a:lnTo>
                    <a:lnTo>
                      <a:pt x="38" y="1500"/>
                    </a:lnTo>
                    <a:lnTo>
                      <a:pt x="48" y="1515"/>
                    </a:lnTo>
                    <a:lnTo>
                      <a:pt x="55" y="1528"/>
                    </a:lnTo>
                    <a:lnTo>
                      <a:pt x="65" y="1540"/>
                    </a:lnTo>
                    <a:lnTo>
                      <a:pt x="73" y="1547"/>
                    </a:lnTo>
                    <a:lnTo>
                      <a:pt x="80" y="1553"/>
                    </a:lnTo>
                    <a:lnTo>
                      <a:pt x="88" y="1555"/>
                    </a:lnTo>
                    <a:lnTo>
                      <a:pt x="94" y="1555"/>
                    </a:lnTo>
                    <a:lnTo>
                      <a:pt x="101" y="1555"/>
                    </a:lnTo>
                    <a:lnTo>
                      <a:pt x="107" y="1551"/>
                    </a:lnTo>
                    <a:lnTo>
                      <a:pt x="113" y="1546"/>
                    </a:lnTo>
                    <a:lnTo>
                      <a:pt x="118" y="1536"/>
                    </a:lnTo>
                    <a:lnTo>
                      <a:pt x="124" y="1526"/>
                    </a:lnTo>
                    <a:lnTo>
                      <a:pt x="130" y="1515"/>
                    </a:lnTo>
                    <a:lnTo>
                      <a:pt x="134" y="1502"/>
                    </a:lnTo>
                    <a:lnTo>
                      <a:pt x="139" y="1488"/>
                    </a:lnTo>
                    <a:lnTo>
                      <a:pt x="143" y="1471"/>
                    </a:lnTo>
                    <a:lnTo>
                      <a:pt x="147" y="1454"/>
                    </a:lnTo>
                    <a:lnTo>
                      <a:pt x="151" y="1435"/>
                    </a:lnTo>
                    <a:lnTo>
                      <a:pt x="154" y="1414"/>
                    </a:lnTo>
                    <a:lnTo>
                      <a:pt x="158" y="1393"/>
                    </a:lnTo>
                    <a:lnTo>
                      <a:pt x="162" y="1370"/>
                    </a:lnTo>
                    <a:lnTo>
                      <a:pt x="166" y="1348"/>
                    </a:lnTo>
                    <a:lnTo>
                      <a:pt x="170" y="1325"/>
                    </a:lnTo>
                    <a:lnTo>
                      <a:pt x="173" y="1298"/>
                    </a:lnTo>
                    <a:lnTo>
                      <a:pt x="177" y="1273"/>
                    </a:lnTo>
                    <a:lnTo>
                      <a:pt x="179" y="1247"/>
                    </a:lnTo>
                    <a:lnTo>
                      <a:pt x="183" y="1220"/>
                    </a:lnTo>
                    <a:lnTo>
                      <a:pt x="187" y="1193"/>
                    </a:lnTo>
                    <a:lnTo>
                      <a:pt x="191" y="1167"/>
                    </a:lnTo>
                    <a:lnTo>
                      <a:pt x="194" y="1140"/>
                    </a:lnTo>
                    <a:lnTo>
                      <a:pt x="198" y="1112"/>
                    </a:lnTo>
                    <a:lnTo>
                      <a:pt x="202" y="1085"/>
                    </a:lnTo>
                    <a:lnTo>
                      <a:pt x="206" y="1056"/>
                    </a:lnTo>
                    <a:lnTo>
                      <a:pt x="210" y="1030"/>
                    </a:lnTo>
                    <a:lnTo>
                      <a:pt x="213" y="1003"/>
                    </a:lnTo>
                    <a:lnTo>
                      <a:pt x="217" y="977"/>
                    </a:lnTo>
                    <a:lnTo>
                      <a:pt x="223" y="950"/>
                    </a:lnTo>
                    <a:lnTo>
                      <a:pt x="227" y="925"/>
                    </a:lnTo>
                    <a:lnTo>
                      <a:pt x="232" y="900"/>
                    </a:lnTo>
                    <a:lnTo>
                      <a:pt x="236" y="876"/>
                    </a:lnTo>
                    <a:lnTo>
                      <a:pt x="242" y="853"/>
                    </a:lnTo>
                    <a:lnTo>
                      <a:pt x="248" y="830"/>
                    </a:lnTo>
                    <a:lnTo>
                      <a:pt x="255" y="809"/>
                    </a:lnTo>
                    <a:lnTo>
                      <a:pt x="261" y="788"/>
                    </a:lnTo>
                    <a:lnTo>
                      <a:pt x="269" y="769"/>
                    </a:lnTo>
                    <a:lnTo>
                      <a:pt x="274" y="752"/>
                    </a:lnTo>
                    <a:lnTo>
                      <a:pt x="282" y="735"/>
                    </a:lnTo>
                    <a:lnTo>
                      <a:pt x="290" y="720"/>
                    </a:lnTo>
                    <a:lnTo>
                      <a:pt x="299" y="706"/>
                    </a:lnTo>
                    <a:lnTo>
                      <a:pt x="307" y="695"/>
                    </a:lnTo>
                    <a:lnTo>
                      <a:pt x="316" y="685"/>
                    </a:lnTo>
                    <a:lnTo>
                      <a:pt x="326" y="678"/>
                    </a:lnTo>
                    <a:lnTo>
                      <a:pt x="337" y="672"/>
                    </a:lnTo>
                    <a:lnTo>
                      <a:pt x="347" y="666"/>
                    </a:lnTo>
                    <a:lnTo>
                      <a:pt x="358" y="664"/>
                    </a:lnTo>
                    <a:lnTo>
                      <a:pt x="369" y="664"/>
                    </a:lnTo>
                    <a:lnTo>
                      <a:pt x="381" y="664"/>
                    </a:lnTo>
                    <a:lnTo>
                      <a:pt x="392" y="666"/>
                    </a:lnTo>
                    <a:lnTo>
                      <a:pt x="406" y="672"/>
                    </a:lnTo>
                    <a:lnTo>
                      <a:pt x="419" y="676"/>
                    </a:lnTo>
                    <a:lnTo>
                      <a:pt x="432" y="683"/>
                    </a:lnTo>
                    <a:lnTo>
                      <a:pt x="446" y="691"/>
                    </a:lnTo>
                    <a:lnTo>
                      <a:pt x="459" y="701"/>
                    </a:lnTo>
                    <a:lnTo>
                      <a:pt x="474" y="710"/>
                    </a:lnTo>
                    <a:lnTo>
                      <a:pt x="487" y="723"/>
                    </a:lnTo>
                    <a:lnTo>
                      <a:pt x="503" y="735"/>
                    </a:lnTo>
                    <a:lnTo>
                      <a:pt x="516" y="748"/>
                    </a:lnTo>
                    <a:lnTo>
                      <a:pt x="531" y="763"/>
                    </a:lnTo>
                    <a:lnTo>
                      <a:pt x="546" y="779"/>
                    </a:lnTo>
                    <a:lnTo>
                      <a:pt x="562" y="794"/>
                    </a:lnTo>
                    <a:lnTo>
                      <a:pt x="577" y="811"/>
                    </a:lnTo>
                    <a:lnTo>
                      <a:pt x="594" y="828"/>
                    </a:lnTo>
                    <a:lnTo>
                      <a:pt x="609" y="845"/>
                    </a:lnTo>
                    <a:lnTo>
                      <a:pt x="625" y="864"/>
                    </a:lnTo>
                    <a:lnTo>
                      <a:pt x="642" y="883"/>
                    </a:lnTo>
                    <a:lnTo>
                      <a:pt x="657" y="902"/>
                    </a:lnTo>
                    <a:lnTo>
                      <a:pt x="672" y="921"/>
                    </a:lnTo>
                    <a:lnTo>
                      <a:pt x="689" y="940"/>
                    </a:lnTo>
                    <a:lnTo>
                      <a:pt x="704" y="961"/>
                    </a:lnTo>
                    <a:lnTo>
                      <a:pt x="720" y="980"/>
                    </a:lnTo>
                    <a:lnTo>
                      <a:pt x="737" y="999"/>
                    </a:lnTo>
                    <a:lnTo>
                      <a:pt x="752" y="1020"/>
                    </a:lnTo>
                    <a:lnTo>
                      <a:pt x="767" y="1039"/>
                    </a:lnTo>
                    <a:lnTo>
                      <a:pt x="782" y="1058"/>
                    </a:lnTo>
                    <a:lnTo>
                      <a:pt x="798" y="1079"/>
                    </a:lnTo>
                    <a:lnTo>
                      <a:pt x="813" y="1096"/>
                    </a:lnTo>
                    <a:lnTo>
                      <a:pt x="828" y="1115"/>
                    </a:lnTo>
                    <a:lnTo>
                      <a:pt x="843" y="1134"/>
                    </a:lnTo>
                    <a:lnTo>
                      <a:pt x="859" y="1152"/>
                    </a:lnTo>
                    <a:lnTo>
                      <a:pt x="874" y="1169"/>
                    </a:lnTo>
                    <a:lnTo>
                      <a:pt x="887" y="1184"/>
                    </a:lnTo>
                    <a:lnTo>
                      <a:pt x="902" y="1199"/>
                    </a:lnTo>
                    <a:lnTo>
                      <a:pt x="916" y="1214"/>
                    </a:lnTo>
                    <a:lnTo>
                      <a:pt x="929" y="1230"/>
                    </a:lnTo>
                    <a:lnTo>
                      <a:pt x="942" y="1241"/>
                    </a:lnTo>
                    <a:lnTo>
                      <a:pt x="956" y="1254"/>
                    </a:lnTo>
                    <a:lnTo>
                      <a:pt x="967" y="1264"/>
                    </a:lnTo>
                    <a:lnTo>
                      <a:pt x="978" y="1275"/>
                    </a:lnTo>
                    <a:lnTo>
                      <a:pt x="992" y="1283"/>
                    </a:lnTo>
                    <a:lnTo>
                      <a:pt x="1003" y="1291"/>
                    </a:lnTo>
                    <a:lnTo>
                      <a:pt x="1013" y="1296"/>
                    </a:lnTo>
                    <a:lnTo>
                      <a:pt x="1024" y="1302"/>
                    </a:lnTo>
                    <a:lnTo>
                      <a:pt x="1034" y="1304"/>
                    </a:lnTo>
                    <a:lnTo>
                      <a:pt x="1043" y="1306"/>
                    </a:lnTo>
                    <a:lnTo>
                      <a:pt x="1053" y="1306"/>
                    </a:lnTo>
                    <a:lnTo>
                      <a:pt x="1060" y="1304"/>
                    </a:lnTo>
                    <a:lnTo>
                      <a:pt x="1068" y="1302"/>
                    </a:lnTo>
                    <a:lnTo>
                      <a:pt x="1076" y="1296"/>
                    </a:lnTo>
                    <a:lnTo>
                      <a:pt x="1083" y="1291"/>
                    </a:lnTo>
                    <a:lnTo>
                      <a:pt x="1089" y="1283"/>
                    </a:lnTo>
                    <a:lnTo>
                      <a:pt x="1095" y="1275"/>
                    </a:lnTo>
                    <a:lnTo>
                      <a:pt x="1100" y="1266"/>
                    </a:lnTo>
                    <a:lnTo>
                      <a:pt x="1106" y="1254"/>
                    </a:lnTo>
                    <a:lnTo>
                      <a:pt x="1112" y="1243"/>
                    </a:lnTo>
                    <a:lnTo>
                      <a:pt x="1116" y="1230"/>
                    </a:lnTo>
                    <a:lnTo>
                      <a:pt x="1119" y="1216"/>
                    </a:lnTo>
                    <a:lnTo>
                      <a:pt x="1123" y="1201"/>
                    </a:lnTo>
                    <a:lnTo>
                      <a:pt x="1127" y="1184"/>
                    </a:lnTo>
                    <a:lnTo>
                      <a:pt x="1131" y="1167"/>
                    </a:lnTo>
                    <a:lnTo>
                      <a:pt x="1135" y="1150"/>
                    </a:lnTo>
                    <a:lnTo>
                      <a:pt x="1138" y="1131"/>
                    </a:lnTo>
                    <a:lnTo>
                      <a:pt x="1140" y="1112"/>
                    </a:lnTo>
                    <a:lnTo>
                      <a:pt x="1144" y="1093"/>
                    </a:lnTo>
                    <a:lnTo>
                      <a:pt x="1146" y="1072"/>
                    </a:lnTo>
                    <a:lnTo>
                      <a:pt x="1148" y="1053"/>
                    </a:lnTo>
                    <a:lnTo>
                      <a:pt x="1150" y="1030"/>
                    </a:lnTo>
                    <a:lnTo>
                      <a:pt x="1152" y="1009"/>
                    </a:lnTo>
                    <a:lnTo>
                      <a:pt x="1155" y="986"/>
                    </a:lnTo>
                    <a:lnTo>
                      <a:pt x="1157" y="965"/>
                    </a:lnTo>
                    <a:lnTo>
                      <a:pt x="1159" y="942"/>
                    </a:lnTo>
                    <a:lnTo>
                      <a:pt x="1161" y="919"/>
                    </a:lnTo>
                    <a:lnTo>
                      <a:pt x="1163" y="895"/>
                    </a:lnTo>
                    <a:lnTo>
                      <a:pt x="1165" y="872"/>
                    </a:lnTo>
                    <a:lnTo>
                      <a:pt x="1167" y="849"/>
                    </a:lnTo>
                    <a:lnTo>
                      <a:pt x="1169" y="826"/>
                    </a:lnTo>
                    <a:lnTo>
                      <a:pt x="1171" y="803"/>
                    </a:lnTo>
                    <a:lnTo>
                      <a:pt x="1173" y="781"/>
                    </a:lnTo>
                    <a:lnTo>
                      <a:pt x="1175" y="758"/>
                    </a:lnTo>
                    <a:lnTo>
                      <a:pt x="1176" y="735"/>
                    </a:lnTo>
                    <a:lnTo>
                      <a:pt x="1178" y="712"/>
                    </a:lnTo>
                    <a:lnTo>
                      <a:pt x="1182" y="689"/>
                    </a:lnTo>
                    <a:lnTo>
                      <a:pt x="1184" y="668"/>
                    </a:lnTo>
                    <a:lnTo>
                      <a:pt x="1188" y="647"/>
                    </a:lnTo>
                    <a:lnTo>
                      <a:pt x="1190" y="626"/>
                    </a:lnTo>
                    <a:lnTo>
                      <a:pt x="1194" y="605"/>
                    </a:lnTo>
                    <a:lnTo>
                      <a:pt x="1197" y="586"/>
                    </a:lnTo>
                    <a:lnTo>
                      <a:pt x="1201" y="567"/>
                    </a:lnTo>
                    <a:lnTo>
                      <a:pt x="1205" y="548"/>
                    </a:lnTo>
                    <a:lnTo>
                      <a:pt x="1209" y="531"/>
                    </a:lnTo>
                    <a:lnTo>
                      <a:pt x="1213" y="514"/>
                    </a:lnTo>
                    <a:lnTo>
                      <a:pt x="1218" y="499"/>
                    </a:lnTo>
                    <a:lnTo>
                      <a:pt x="1224" y="484"/>
                    </a:lnTo>
                    <a:lnTo>
                      <a:pt x="1230" y="468"/>
                    </a:lnTo>
                    <a:lnTo>
                      <a:pt x="1235" y="455"/>
                    </a:lnTo>
                    <a:lnTo>
                      <a:pt x="1241" y="444"/>
                    </a:lnTo>
                    <a:lnTo>
                      <a:pt x="1249" y="432"/>
                    </a:lnTo>
                    <a:lnTo>
                      <a:pt x="1254" y="423"/>
                    </a:lnTo>
                    <a:lnTo>
                      <a:pt x="1262" y="415"/>
                    </a:lnTo>
                    <a:lnTo>
                      <a:pt x="1272" y="406"/>
                    </a:lnTo>
                    <a:lnTo>
                      <a:pt x="1281" y="400"/>
                    </a:lnTo>
                    <a:lnTo>
                      <a:pt x="1293" y="394"/>
                    </a:lnTo>
                    <a:lnTo>
                      <a:pt x="1304" y="392"/>
                    </a:lnTo>
                    <a:lnTo>
                      <a:pt x="1315" y="388"/>
                    </a:lnTo>
                    <a:lnTo>
                      <a:pt x="1327" y="388"/>
                    </a:lnTo>
                    <a:lnTo>
                      <a:pt x="1340" y="390"/>
                    </a:lnTo>
                    <a:lnTo>
                      <a:pt x="1352" y="392"/>
                    </a:lnTo>
                    <a:lnTo>
                      <a:pt x="1367" y="394"/>
                    </a:lnTo>
                    <a:lnTo>
                      <a:pt x="1380" y="400"/>
                    </a:lnTo>
                    <a:lnTo>
                      <a:pt x="1393" y="406"/>
                    </a:lnTo>
                    <a:lnTo>
                      <a:pt x="1409" y="411"/>
                    </a:lnTo>
                    <a:lnTo>
                      <a:pt x="1424" y="419"/>
                    </a:lnTo>
                    <a:lnTo>
                      <a:pt x="1439" y="428"/>
                    </a:lnTo>
                    <a:lnTo>
                      <a:pt x="1454" y="438"/>
                    </a:lnTo>
                    <a:lnTo>
                      <a:pt x="1471" y="447"/>
                    </a:lnTo>
                    <a:lnTo>
                      <a:pt x="1487" y="459"/>
                    </a:lnTo>
                    <a:lnTo>
                      <a:pt x="1504" y="470"/>
                    </a:lnTo>
                    <a:lnTo>
                      <a:pt x="1521" y="484"/>
                    </a:lnTo>
                    <a:lnTo>
                      <a:pt x="1538" y="497"/>
                    </a:lnTo>
                    <a:lnTo>
                      <a:pt x="1555" y="510"/>
                    </a:lnTo>
                    <a:lnTo>
                      <a:pt x="1572" y="526"/>
                    </a:lnTo>
                    <a:lnTo>
                      <a:pt x="1589" y="539"/>
                    </a:lnTo>
                    <a:lnTo>
                      <a:pt x="1607" y="554"/>
                    </a:lnTo>
                    <a:lnTo>
                      <a:pt x="1626" y="571"/>
                    </a:lnTo>
                    <a:lnTo>
                      <a:pt x="1643" y="586"/>
                    </a:lnTo>
                    <a:lnTo>
                      <a:pt x="1662" y="602"/>
                    </a:lnTo>
                    <a:lnTo>
                      <a:pt x="1679" y="619"/>
                    </a:lnTo>
                    <a:lnTo>
                      <a:pt x="1698" y="634"/>
                    </a:lnTo>
                    <a:lnTo>
                      <a:pt x="1715" y="651"/>
                    </a:lnTo>
                    <a:lnTo>
                      <a:pt x="1734" y="668"/>
                    </a:lnTo>
                    <a:lnTo>
                      <a:pt x="1751" y="683"/>
                    </a:lnTo>
                    <a:lnTo>
                      <a:pt x="1770" y="701"/>
                    </a:lnTo>
                    <a:lnTo>
                      <a:pt x="1787" y="716"/>
                    </a:lnTo>
                    <a:lnTo>
                      <a:pt x="1806" y="733"/>
                    </a:lnTo>
                    <a:lnTo>
                      <a:pt x="1823" y="748"/>
                    </a:lnTo>
                    <a:lnTo>
                      <a:pt x="1843" y="763"/>
                    </a:lnTo>
                    <a:lnTo>
                      <a:pt x="1860" y="779"/>
                    </a:lnTo>
                    <a:lnTo>
                      <a:pt x="1877" y="794"/>
                    </a:lnTo>
                    <a:lnTo>
                      <a:pt x="1894" y="807"/>
                    </a:lnTo>
                    <a:lnTo>
                      <a:pt x="1911" y="820"/>
                    </a:lnTo>
                    <a:lnTo>
                      <a:pt x="1928" y="834"/>
                    </a:lnTo>
                    <a:lnTo>
                      <a:pt x="1945" y="847"/>
                    </a:lnTo>
                    <a:lnTo>
                      <a:pt x="1962" y="859"/>
                    </a:lnTo>
                    <a:lnTo>
                      <a:pt x="1978" y="868"/>
                    </a:lnTo>
                    <a:lnTo>
                      <a:pt x="1995" y="879"/>
                    </a:lnTo>
                    <a:lnTo>
                      <a:pt x="2010" y="887"/>
                    </a:lnTo>
                    <a:lnTo>
                      <a:pt x="2025" y="897"/>
                    </a:lnTo>
                    <a:lnTo>
                      <a:pt x="2040" y="904"/>
                    </a:lnTo>
                    <a:lnTo>
                      <a:pt x="2058" y="910"/>
                    </a:lnTo>
                    <a:lnTo>
                      <a:pt x="2075" y="918"/>
                    </a:lnTo>
                    <a:lnTo>
                      <a:pt x="2092" y="921"/>
                    </a:lnTo>
                    <a:lnTo>
                      <a:pt x="2109" y="923"/>
                    </a:lnTo>
                    <a:lnTo>
                      <a:pt x="2124" y="925"/>
                    </a:lnTo>
                    <a:lnTo>
                      <a:pt x="2139" y="925"/>
                    </a:lnTo>
                    <a:lnTo>
                      <a:pt x="2155" y="925"/>
                    </a:lnTo>
                    <a:lnTo>
                      <a:pt x="2168" y="921"/>
                    </a:lnTo>
                    <a:lnTo>
                      <a:pt x="2181" y="919"/>
                    </a:lnTo>
                    <a:lnTo>
                      <a:pt x="2195" y="914"/>
                    </a:lnTo>
                    <a:lnTo>
                      <a:pt x="2208" y="908"/>
                    </a:lnTo>
                    <a:lnTo>
                      <a:pt x="2219" y="900"/>
                    </a:lnTo>
                    <a:lnTo>
                      <a:pt x="2233" y="893"/>
                    </a:lnTo>
                    <a:lnTo>
                      <a:pt x="2244" y="883"/>
                    </a:lnTo>
                    <a:lnTo>
                      <a:pt x="2254" y="872"/>
                    </a:lnTo>
                    <a:lnTo>
                      <a:pt x="2265" y="860"/>
                    </a:lnTo>
                    <a:lnTo>
                      <a:pt x="2275" y="849"/>
                    </a:lnTo>
                    <a:lnTo>
                      <a:pt x="2286" y="836"/>
                    </a:lnTo>
                    <a:lnTo>
                      <a:pt x="2294" y="822"/>
                    </a:lnTo>
                    <a:lnTo>
                      <a:pt x="2303" y="807"/>
                    </a:lnTo>
                    <a:lnTo>
                      <a:pt x="2313" y="792"/>
                    </a:lnTo>
                    <a:lnTo>
                      <a:pt x="2320" y="775"/>
                    </a:lnTo>
                    <a:lnTo>
                      <a:pt x="2328" y="758"/>
                    </a:lnTo>
                    <a:lnTo>
                      <a:pt x="2335" y="741"/>
                    </a:lnTo>
                    <a:lnTo>
                      <a:pt x="2343" y="723"/>
                    </a:lnTo>
                    <a:lnTo>
                      <a:pt x="2351" y="704"/>
                    </a:lnTo>
                    <a:lnTo>
                      <a:pt x="2358" y="685"/>
                    </a:lnTo>
                    <a:lnTo>
                      <a:pt x="2364" y="664"/>
                    </a:lnTo>
                    <a:lnTo>
                      <a:pt x="2370" y="645"/>
                    </a:lnTo>
                    <a:lnTo>
                      <a:pt x="2375" y="624"/>
                    </a:lnTo>
                    <a:lnTo>
                      <a:pt x="2381" y="604"/>
                    </a:lnTo>
                    <a:lnTo>
                      <a:pt x="2387" y="583"/>
                    </a:lnTo>
                    <a:lnTo>
                      <a:pt x="2393" y="562"/>
                    </a:lnTo>
                    <a:lnTo>
                      <a:pt x="2396" y="541"/>
                    </a:lnTo>
                    <a:lnTo>
                      <a:pt x="2402" y="518"/>
                    </a:lnTo>
                    <a:lnTo>
                      <a:pt x="2406" y="497"/>
                    </a:lnTo>
                    <a:lnTo>
                      <a:pt x="2410" y="476"/>
                    </a:lnTo>
                    <a:lnTo>
                      <a:pt x="2415" y="453"/>
                    </a:lnTo>
                    <a:lnTo>
                      <a:pt x="2419" y="432"/>
                    </a:lnTo>
                    <a:lnTo>
                      <a:pt x="2423" y="400"/>
                    </a:lnTo>
                    <a:lnTo>
                      <a:pt x="2429" y="369"/>
                    </a:lnTo>
                    <a:lnTo>
                      <a:pt x="2434" y="339"/>
                    </a:lnTo>
                    <a:lnTo>
                      <a:pt x="2438" y="310"/>
                    </a:lnTo>
                    <a:lnTo>
                      <a:pt x="2444" y="280"/>
                    </a:lnTo>
                    <a:lnTo>
                      <a:pt x="2448" y="253"/>
                    </a:lnTo>
                    <a:lnTo>
                      <a:pt x="2452" y="225"/>
                    </a:lnTo>
                    <a:lnTo>
                      <a:pt x="2457" y="198"/>
                    </a:lnTo>
                    <a:lnTo>
                      <a:pt x="2461" y="173"/>
                    </a:lnTo>
                    <a:lnTo>
                      <a:pt x="2467" y="149"/>
                    </a:lnTo>
                    <a:lnTo>
                      <a:pt x="2472" y="126"/>
                    </a:lnTo>
                    <a:lnTo>
                      <a:pt x="2478" y="105"/>
                    </a:lnTo>
                    <a:lnTo>
                      <a:pt x="2484" y="84"/>
                    </a:lnTo>
                    <a:lnTo>
                      <a:pt x="2491" y="67"/>
                    </a:lnTo>
                    <a:lnTo>
                      <a:pt x="2499" y="50"/>
                    </a:lnTo>
                    <a:lnTo>
                      <a:pt x="2507" y="36"/>
                    </a:lnTo>
                    <a:lnTo>
                      <a:pt x="2514" y="25"/>
                    </a:lnTo>
                    <a:lnTo>
                      <a:pt x="2524" y="15"/>
                    </a:lnTo>
                    <a:lnTo>
                      <a:pt x="2533" y="8"/>
                    </a:lnTo>
                    <a:lnTo>
                      <a:pt x="2545" y="2"/>
                    </a:lnTo>
                    <a:lnTo>
                      <a:pt x="2556" y="0"/>
                    </a:lnTo>
                    <a:lnTo>
                      <a:pt x="2570" y="2"/>
                    </a:lnTo>
                    <a:lnTo>
                      <a:pt x="2585" y="4"/>
                    </a:lnTo>
                    <a:lnTo>
                      <a:pt x="2598" y="12"/>
                    </a:lnTo>
                    <a:lnTo>
                      <a:pt x="2615" y="21"/>
                    </a:lnTo>
                    <a:lnTo>
                      <a:pt x="2632" y="35"/>
                    </a:lnTo>
                    <a:lnTo>
                      <a:pt x="2651" y="52"/>
                    </a:lnTo>
                    <a:lnTo>
                      <a:pt x="2672" y="71"/>
                    </a:lnTo>
                    <a:lnTo>
                      <a:pt x="2680" y="80"/>
                    </a:lnTo>
                    <a:lnTo>
                      <a:pt x="2689" y="90"/>
                    </a:lnTo>
                    <a:lnTo>
                      <a:pt x="2697" y="99"/>
                    </a:lnTo>
                    <a:lnTo>
                      <a:pt x="2707" y="111"/>
                    </a:lnTo>
                    <a:lnTo>
                      <a:pt x="2716" y="120"/>
                    </a:lnTo>
                    <a:lnTo>
                      <a:pt x="2726" y="132"/>
                    </a:lnTo>
                    <a:lnTo>
                      <a:pt x="2735" y="143"/>
                    </a:lnTo>
                    <a:lnTo>
                      <a:pt x="2745" y="154"/>
                    </a:lnTo>
                    <a:lnTo>
                      <a:pt x="2754" y="166"/>
                    </a:lnTo>
                    <a:lnTo>
                      <a:pt x="2764" y="177"/>
                    </a:lnTo>
                    <a:lnTo>
                      <a:pt x="2773" y="189"/>
                    </a:lnTo>
                    <a:lnTo>
                      <a:pt x="2783" y="200"/>
                    </a:lnTo>
                    <a:lnTo>
                      <a:pt x="2794" y="212"/>
                    </a:lnTo>
                    <a:lnTo>
                      <a:pt x="2804" y="221"/>
                    </a:lnTo>
                    <a:lnTo>
                      <a:pt x="2813" y="232"/>
                    </a:lnTo>
                    <a:lnTo>
                      <a:pt x="2823" y="242"/>
                    </a:lnTo>
                    <a:lnTo>
                      <a:pt x="2832" y="253"/>
                    </a:lnTo>
                    <a:lnTo>
                      <a:pt x="2844" y="263"/>
                    </a:lnTo>
                    <a:lnTo>
                      <a:pt x="2853" y="270"/>
                    </a:lnTo>
                    <a:lnTo>
                      <a:pt x="2863" y="280"/>
                    </a:lnTo>
                    <a:lnTo>
                      <a:pt x="2872" y="288"/>
                    </a:lnTo>
                    <a:lnTo>
                      <a:pt x="2882" y="293"/>
                    </a:lnTo>
                    <a:lnTo>
                      <a:pt x="2891" y="301"/>
                    </a:lnTo>
                    <a:lnTo>
                      <a:pt x="2901" y="305"/>
                    </a:lnTo>
                    <a:lnTo>
                      <a:pt x="2908" y="310"/>
                    </a:lnTo>
                    <a:lnTo>
                      <a:pt x="2918" y="312"/>
                    </a:lnTo>
                    <a:lnTo>
                      <a:pt x="2925" y="316"/>
                    </a:lnTo>
                    <a:lnTo>
                      <a:pt x="2935" y="31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latin typeface="Gill Sans MT" pitchFamily="34" charset="0"/>
                  <a:ea typeface="微軟正黑體" pitchFamily="34" charset="-120"/>
                </a:endParaRP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619672" y="4941168"/>
              <a:ext cx="2319338" cy="714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群組 14"/>
          <p:cNvGrpSpPr/>
          <p:nvPr/>
        </p:nvGrpSpPr>
        <p:grpSpPr>
          <a:xfrm>
            <a:off x="5292080" y="4653136"/>
            <a:ext cx="2362572" cy="1974131"/>
            <a:chOff x="5178425" y="4572000"/>
            <a:chExt cx="2362572" cy="1974131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220072" y="4941168"/>
              <a:ext cx="2320925" cy="1604963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Gill Sans MT" pitchFamily="34" charset="0"/>
                <a:ea typeface="微軟正黑體" pitchFamily="34" charset="-12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5967413" y="4572000"/>
              <a:ext cx="1016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20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b.</a:t>
              </a:r>
              <a:r>
                <a:rPr kumimoji="0" lang="zh-TW" altLang="en-US" sz="20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乘法性</a:t>
              </a:r>
              <a:endParaRPr kumimoji="0"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5214938" y="5151438"/>
              <a:ext cx="2286000" cy="1219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5205413" y="4937125"/>
              <a:ext cx="1509712" cy="9842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5214938" y="5865813"/>
              <a:ext cx="2286000" cy="6429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178425" y="5080000"/>
              <a:ext cx="2322513" cy="1143000"/>
            </a:xfrm>
            <a:custGeom>
              <a:avLst/>
              <a:gdLst>
                <a:gd name="T0" fmla="*/ 2147483647 w 2923"/>
                <a:gd name="T1" fmla="*/ 2147483647 h 1745"/>
                <a:gd name="T2" fmla="*/ 2147483647 w 2923"/>
                <a:gd name="T3" fmla="*/ 2147483647 h 1745"/>
                <a:gd name="T4" fmla="*/ 2147483647 w 2923"/>
                <a:gd name="T5" fmla="*/ 2147483647 h 1745"/>
                <a:gd name="T6" fmla="*/ 2147483647 w 2923"/>
                <a:gd name="T7" fmla="*/ 2147483647 h 1745"/>
                <a:gd name="T8" fmla="*/ 2147483647 w 2923"/>
                <a:gd name="T9" fmla="*/ 2147483647 h 1745"/>
                <a:gd name="T10" fmla="*/ 2147483647 w 2923"/>
                <a:gd name="T11" fmla="*/ 2147483647 h 1745"/>
                <a:gd name="T12" fmla="*/ 2147483647 w 2923"/>
                <a:gd name="T13" fmla="*/ 2147483647 h 1745"/>
                <a:gd name="T14" fmla="*/ 2147483647 w 2923"/>
                <a:gd name="T15" fmla="*/ 2147483647 h 1745"/>
                <a:gd name="T16" fmla="*/ 2147483647 w 2923"/>
                <a:gd name="T17" fmla="*/ 2147483647 h 1745"/>
                <a:gd name="T18" fmla="*/ 2147483647 w 2923"/>
                <a:gd name="T19" fmla="*/ 2147483647 h 1745"/>
                <a:gd name="T20" fmla="*/ 2147483647 w 2923"/>
                <a:gd name="T21" fmla="*/ 2147483647 h 1745"/>
                <a:gd name="T22" fmla="*/ 2147483647 w 2923"/>
                <a:gd name="T23" fmla="*/ 2147483647 h 1745"/>
                <a:gd name="T24" fmla="*/ 2147483647 w 2923"/>
                <a:gd name="T25" fmla="*/ 2147483647 h 1745"/>
                <a:gd name="T26" fmla="*/ 2147483647 w 2923"/>
                <a:gd name="T27" fmla="*/ 2147483647 h 1745"/>
                <a:gd name="T28" fmla="*/ 2147483647 w 2923"/>
                <a:gd name="T29" fmla="*/ 2147483647 h 1745"/>
                <a:gd name="T30" fmla="*/ 2147483647 w 2923"/>
                <a:gd name="T31" fmla="*/ 2147483647 h 1745"/>
                <a:gd name="T32" fmla="*/ 2147483647 w 2923"/>
                <a:gd name="T33" fmla="*/ 2147483647 h 1745"/>
                <a:gd name="T34" fmla="*/ 2147483647 w 2923"/>
                <a:gd name="T35" fmla="*/ 2147483647 h 1745"/>
                <a:gd name="T36" fmla="*/ 2147483647 w 2923"/>
                <a:gd name="T37" fmla="*/ 2147483647 h 1745"/>
                <a:gd name="T38" fmla="*/ 2147483647 w 2923"/>
                <a:gd name="T39" fmla="*/ 2147483647 h 1745"/>
                <a:gd name="T40" fmla="*/ 2147483647 w 2923"/>
                <a:gd name="T41" fmla="*/ 2147483647 h 1745"/>
                <a:gd name="T42" fmla="*/ 2147483647 w 2923"/>
                <a:gd name="T43" fmla="*/ 2147483647 h 1745"/>
                <a:gd name="T44" fmla="*/ 2147483647 w 2923"/>
                <a:gd name="T45" fmla="*/ 2147483647 h 1745"/>
                <a:gd name="T46" fmla="*/ 2147483647 w 2923"/>
                <a:gd name="T47" fmla="*/ 2147483647 h 1745"/>
                <a:gd name="T48" fmla="*/ 2147483647 w 2923"/>
                <a:gd name="T49" fmla="*/ 2147483647 h 1745"/>
                <a:gd name="T50" fmla="*/ 2147483647 w 2923"/>
                <a:gd name="T51" fmla="*/ 2147483647 h 1745"/>
                <a:gd name="T52" fmla="*/ 2147483647 w 2923"/>
                <a:gd name="T53" fmla="*/ 2147483647 h 1745"/>
                <a:gd name="T54" fmla="*/ 2147483647 w 2923"/>
                <a:gd name="T55" fmla="*/ 2147483647 h 1745"/>
                <a:gd name="T56" fmla="*/ 2147483647 w 2923"/>
                <a:gd name="T57" fmla="*/ 2147483647 h 1745"/>
                <a:gd name="T58" fmla="*/ 2147483647 w 2923"/>
                <a:gd name="T59" fmla="*/ 2147483647 h 1745"/>
                <a:gd name="T60" fmla="*/ 2147483647 w 2923"/>
                <a:gd name="T61" fmla="*/ 2147483647 h 1745"/>
                <a:gd name="T62" fmla="*/ 2147483647 w 2923"/>
                <a:gd name="T63" fmla="*/ 2147483647 h 1745"/>
                <a:gd name="T64" fmla="*/ 2147483647 w 2923"/>
                <a:gd name="T65" fmla="*/ 2147483647 h 1745"/>
                <a:gd name="T66" fmla="*/ 2147483647 w 2923"/>
                <a:gd name="T67" fmla="*/ 2147483647 h 1745"/>
                <a:gd name="T68" fmla="*/ 2147483647 w 2923"/>
                <a:gd name="T69" fmla="*/ 2147483647 h 1745"/>
                <a:gd name="T70" fmla="*/ 2147483647 w 2923"/>
                <a:gd name="T71" fmla="*/ 2147483647 h 1745"/>
                <a:gd name="T72" fmla="*/ 2147483647 w 2923"/>
                <a:gd name="T73" fmla="*/ 2147483647 h 1745"/>
                <a:gd name="T74" fmla="*/ 2147483647 w 2923"/>
                <a:gd name="T75" fmla="*/ 2147483647 h 1745"/>
                <a:gd name="T76" fmla="*/ 2147483647 w 2923"/>
                <a:gd name="T77" fmla="*/ 2147483647 h 1745"/>
                <a:gd name="T78" fmla="*/ 2147483647 w 2923"/>
                <a:gd name="T79" fmla="*/ 0 h 1745"/>
                <a:gd name="T80" fmla="*/ 2147483647 w 2923"/>
                <a:gd name="T81" fmla="*/ 2147483647 h 1745"/>
                <a:gd name="T82" fmla="*/ 2147483647 w 2923"/>
                <a:gd name="T83" fmla="*/ 2147483647 h 1745"/>
                <a:gd name="T84" fmla="*/ 2147483647 w 2923"/>
                <a:gd name="T85" fmla="*/ 2147483647 h 1745"/>
                <a:gd name="T86" fmla="*/ 2147483647 w 2923"/>
                <a:gd name="T87" fmla="*/ 2147483647 h 1745"/>
                <a:gd name="T88" fmla="*/ 2147483647 w 2923"/>
                <a:gd name="T89" fmla="*/ 2147483647 h 1745"/>
                <a:gd name="T90" fmla="*/ 2147483647 w 2923"/>
                <a:gd name="T91" fmla="*/ 2147483647 h 1745"/>
                <a:gd name="T92" fmla="*/ 2147483647 w 2923"/>
                <a:gd name="T93" fmla="*/ 2147483647 h 1745"/>
                <a:gd name="T94" fmla="*/ 2147483647 w 2923"/>
                <a:gd name="T95" fmla="*/ 2147483647 h 1745"/>
                <a:gd name="T96" fmla="*/ 2147483647 w 2923"/>
                <a:gd name="T97" fmla="*/ 2147483647 h 1745"/>
                <a:gd name="T98" fmla="*/ 2147483647 w 2923"/>
                <a:gd name="T99" fmla="*/ 2147483647 h 1745"/>
                <a:gd name="T100" fmla="*/ 2147483647 w 2923"/>
                <a:gd name="T101" fmla="*/ 2147483647 h 1745"/>
                <a:gd name="T102" fmla="*/ 2147483647 w 2923"/>
                <a:gd name="T103" fmla="*/ 2147483647 h 1745"/>
                <a:gd name="T104" fmla="*/ 2147483647 w 2923"/>
                <a:gd name="T105" fmla="*/ 2147483647 h 1745"/>
                <a:gd name="T106" fmla="*/ 2147483647 w 2923"/>
                <a:gd name="T107" fmla="*/ 2147483647 h 1745"/>
                <a:gd name="T108" fmla="*/ 2147483647 w 2923"/>
                <a:gd name="T109" fmla="*/ 2147483647 h 1745"/>
                <a:gd name="T110" fmla="*/ 2147483647 w 2923"/>
                <a:gd name="T111" fmla="*/ 2147483647 h 1745"/>
                <a:gd name="T112" fmla="*/ 2147483647 w 2923"/>
                <a:gd name="T113" fmla="*/ 2147483647 h 1745"/>
                <a:gd name="T114" fmla="*/ 2147483647 w 2923"/>
                <a:gd name="T115" fmla="*/ 2147483647 h 1745"/>
                <a:gd name="T116" fmla="*/ 2147483647 w 2923"/>
                <a:gd name="T117" fmla="*/ 2147483647 h 17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23"/>
                <a:gd name="T178" fmla="*/ 0 h 1745"/>
                <a:gd name="T179" fmla="*/ 2923 w 2923"/>
                <a:gd name="T180" fmla="*/ 1745 h 17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23" h="1745">
                  <a:moveTo>
                    <a:pt x="0" y="1745"/>
                  </a:moveTo>
                  <a:lnTo>
                    <a:pt x="21" y="1728"/>
                  </a:lnTo>
                  <a:lnTo>
                    <a:pt x="40" y="1709"/>
                  </a:lnTo>
                  <a:lnTo>
                    <a:pt x="57" y="1688"/>
                  </a:lnTo>
                  <a:lnTo>
                    <a:pt x="74" y="1665"/>
                  </a:lnTo>
                  <a:lnTo>
                    <a:pt x="90" y="1638"/>
                  </a:lnTo>
                  <a:lnTo>
                    <a:pt x="105" y="1612"/>
                  </a:lnTo>
                  <a:lnTo>
                    <a:pt x="120" y="1583"/>
                  </a:lnTo>
                  <a:lnTo>
                    <a:pt x="133" y="1555"/>
                  </a:lnTo>
                  <a:lnTo>
                    <a:pt x="147" y="1524"/>
                  </a:lnTo>
                  <a:lnTo>
                    <a:pt x="160" y="1492"/>
                  </a:lnTo>
                  <a:lnTo>
                    <a:pt x="171" y="1459"/>
                  </a:lnTo>
                  <a:lnTo>
                    <a:pt x="183" y="1427"/>
                  </a:lnTo>
                  <a:lnTo>
                    <a:pt x="194" y="1395"/>
                  </a:lnTo>
                  <a:lnTo>
                    <a:pt x="204" y="1362"/>
                  </a:lnTo>
                  <a:lnTo>
                    <a:pt x="215" y="1330"/>
                  </a:lnTo>
                  <a:lnTo>
                    <a:pt x="225" y="1298"/>
                  </a:lnTo>
                  <a:lnTo>
                    <a:pt x="234" y="1265"/>
                  </a:lnTo>
                  <a:lnTo>
                    <a:pt x="244" y="1235"/>
                  </a:lnTo>
                  <a:lnTo>
                    <a:pt x="253" y="1204"/>
                  </a:lnTo>
                  <a:lnTo>
                    <a:pt x="263" y="1176"/>
                  </a:lnTo>
                  <a:lnTo>
                    <a:pt x="272" y="1149"/>
                  </a:lnTo>
                  <a:lnTo>
                    <a:pt x="280" y="1124"/>
                  </a:lnTo>
                  <a:lnTo>
                    <a:pt x="289" y="1100"/>
                  </a:lnTo>
                  <a:lnTo>
                    <a:pt x="299" y="1079"/>
                  </a:lnTo>
                  <a:lnTo>
                    <a:pt x="308" y="1058"/>
                  </a:lnTo>
                  <a:lnTo>
                    <a:pt x="320" y="1041"/>
                  </a:lnTo>
                  <a:lnTo>
                    <a:pt x="329" y="1027"/>
                  </a:lnTo>
                  <a:lnTo>
                    <a:pt x="337" y="1018"/>
                  </a:lnTo>
                  <a:lnTo>
                    <a:pt x="345" y="1010"/>
                  </a:lnTo>
                  <a:lnTo>
                    <a:pt x="352" y="1005"/>
                  </a:lnTo>
                  <a:lnTo>
                    <a:pt x="360" y="999"/>
                  </a:lnTo>
                  <a:lnTo>
                    <a:pt x="367" y="997"/>
                  </a:lnTo>
                  <a:lnTo>
                    <a:pt x="377" y="993"/>
                  </a:lnTo>
                  <a:lnTo>
                    <a:pt x="386" y="993"/>
                  </a:lnTo>
                  <a:lnTo>
                    <a:pt x="396" y="993"/>
                  </a:lnTo>
                  <a:lnTo>
                    <a:pt x="405" y="995"/>
                  </a:lnTo>
                  <a:lnTo>
                    <a:pt x="415" y="997"/>
                  </a:lnTo>
                  <a:lnTo>
                    <a:pt x="426" y="1001"/>
                  </a:lnTo>
                  <a:lnTo>
                    <a:pt x="438" y="1006"/>
                  </a:lnTo>
                  <a:lnTo>
                    <a:pt x="449" y="1012"/>
                  </a:lnTo>
                  <a:lnTo>
                    <a:pt x="461" y="1018"/>
                  </a:lnTo>
                  <a:lnTo>
                    <a:pt x="474" y="1027"/>
                  </a:lnTo>
                  <a:lnTo>
                    <a:pt x="487" y="1035"/>
                  </a:lnTo>
                  <a:lnTo>
                    <a:pt x="501" y="1045"/>
                  </a:lnTo>
                  <a:lnTo>
                    <a:pt x="516" y="1056"/>
                  </a:lnTo>
                  <a:lnTo>
                    <a:pt x="531" y="1067"/>
                  </a:lnTo>
                  <a:lnTo>
                    <a:pt x="548" y="1081"/>
                  </a:lnTo>
                  <a:lnTo>
                    <a:pt x="565" y="1094"/>
                  </a:lnTo>
                  <a:lnTo>
                    <a:pt x="582" y="1107"/>
                  </a:lnTo>
                  <a:lnTo>
                    <a:pt x="601" y="1123"/>
                  </a:lnTo>
                  <a:lnTo>
                    <a:pt x="620" y="1138"/>
                  </a:lnTo>
                  <a:lnTo>
                    <a:pt x="641" y="1155"/>
                  </a:lnTo>
                  <a:lnTo>
                    <a:pt x="662" y="1172"/>
                  </a:lnTo>
                  <a:lnTo>
                    <a:pt x="685" y="1189"/>
                  </a:lnTo>
                  <a:lnTo>
                    <a:pt x="706" y="1206"/>
                  </a:lnTo>
                  <a:lnTo>
                    <a:pt x="729" y="1223"/>
                  </a:lnTo>
                  <a:lnTo>
                    <a:pt x="752" y="1242"/>
                  </a:lnTo>
                  <a:lnTo>
                    <a:pt x="777" y="1261"/>
                  </a:lnTo>
                  <a:lnTo>
                    <a:pt x="801" y="1281"/>
                  </a:lnTo>
                  <a:lnTo>
                    <a:pt x="826" y="1300"/>
                  </a:lnTo>
                  <a:lnTo>
                    <a:pt x="851" y="1319"/>
                  </a:lnTo>
                  <a:lnTo>
                    <a:pt x="877" y="1338"/>
                  </a:lnTo>
                  <a:lnTo>
                    <a:pt x="904" y="1357"/>
                  </a:lnTo>
                  <a:lnTo>
                    <a:pt x="931" y="1376"/>
                  </a:lnTo>
                  <a:lnTo>
                    <a:pt x="957" y="1395"/>
                  </a:lnTo>
                  <a:lnTo>
                    <a:pt x="986" y="1414"/>
                  </a:lnTo>
                  <a:lnTo>
                    <a:pt x="1013" y="1433"/>
                  </a:lnTo>
                  <a:lnTo>
                    <a:pt x="1039" y="1452"/>
                  </a:lnTo>
                  <a:lnTo>
                    <a:pt x="1068" y="1469"/>
                  </a:lnTo>
                  <a:lnTo>
                    <a:pt x="1094" y="1486"/>
                  </a:lnTo>
                  <a:lnTo>
                    <a:pt x="1123" y="1503"/>
                  </a:lnTo>
                  <a:lnTo>
                    <a:pt x="1150" y="1520"/>
                  </a:lnTo>
                  <a:lnTo>
                    <a:pt x="1178" y="1537"/>
                  </a:lnTo>
                  <a:lnTo>
                    <a:pt x="1205" y="1553"/>
                  </a:lnTo>
                  <a:lnTo>
                    <a:pt x="1231" y="1566"/>
                  </a:lnTo>
                  <a:lnTo>
                    <a:pt x="1256" y="1579"/>
                  </a:lnTo>
                  <a:lnTo>
                    <a:pt x="1283" y="1593"/>
                  </a:lnTo>
                  <a:lnTo>
                    <a:pt x="1308" y="1604"/>
                  </a:lnTo>
                  <a:lnTo>
                    <a:pt x="1332" y="1615"/>
                  </a:lnTo>
                  <a:lnTo>
                    <a:pt x="1357" y="1625"/>
                  </a:lnTo>
                  <a:lnTo>
                    <a:pt x="1380" y="1633"/>
                  </a:lnTo>
                  <a:lnTo>
                    <a:pt x="1403" y="1640"/>
                  </a:lnTo>
                  <a:lnTo>
                    <a:pt x="1426" y="1646"/>
                  </a:lnTo>
                  <a:lnTo>
                    <a:pt x="1446" y="1652"/>
                  </a:lnTo>
                  <a:lnTo>
                    <a:pt x="1467" y="1654"/>
                  </a:lnTo>
                  <a:lnTo>
                    <a:pt x="1486" y="1655"/>
                  </a:lnTo>
                  <a:lnTo>
                    <a:pt x="1505" y="1655"/>
                  </a:lnTo>
                  <a:lnTo>
                    <a:pt x="1523" y="1654"/>
                  </a:lnTo>
                  <a:lnTo>
                    <a:pt x="1538" y="1650"/>
                  </a:lnTo>
                  <a:lnTo>
                    <a:pt x="1553" y="1646"/>
                  </a:lnTo>
                  <a:lnTo>
                    <a:pt x="1564" y="1640"/>
                  </a:lnTo>
                  <a:lnTo>
                    <a:pt x="1574" y="1634"/>
                  </a:lnTo>
                  <a:lnTo>
                    <a:pt x="1583" y="1627"/>
                  </a:lnTo>
                  <a:lnTo>
                    <a:pt x="1593" y="1617"/>
                  </a:lnTo>
                  <a:lnTo>
                    <a:pt x="1601" y="1608"/>
                  </a:lnTo>
                  <a:lnTo>
                    <a:pt x="1608" y="1598"/>
                  </a:lnTo>
                  <a:lnTo>
                    <a:pt x="1616" y="1587"/>
                  </a:lnTo>
                  <a:lnTo>
                    <a:pt x="1622" y="1575"/>
                  </a:lnTo>
                  <a:lnTo>
                    <a:pt x="1627" y="1564"/>
                  </a:lnTo>
                  <a:lnTo>
                    <a:pt x="1633" y="1551"/>
                  </a:lnTo>
                  <a:lnTo>
                    <a:pt x="1637" y="1536"/>
                  </a:lnTo>
                  <a:lnTo>
                    <a:pt x="1641" y="1522"/>
                  </a:lnTo>
                  <a:lnTo>
                    <a:pt x="1644" y="1507"/>
                  </a:lnTo>
                  <a:lnTo>
                    <a:pt x="1646" y="1492"/>
                  </a:lnTo>
                  <a:lnTo>
                    <a:pt x="1650" y="1477"/>
                  </a:lnTo>
                  <a:lnTo>
                    <a:pt x="1652" y="1461"/>
                  </a:lnTo>
                  <a:lnTo>
                    <a:pt x="1654" y="1444"/>
                  </a:lnTo>
                  <a:lnTo>
                    <a:pt x="1654" y="1429"/>
                  </a:lnTo>
                  <a:lnTo>
                    <a:pt x="1656" y="1412"/>
                  </a:lnTo>
                  <a:lnTo>
                    <a:pt x="1656" y="1395"/>
                  </a:lnTo>
                  <a:lnTo>
                    <a:pt x="1656" y="1378"/>
                  </a:lnTo>
                  <a:lnTo>
                    <a:pt x="1656" y="1362"/>
                  </a:lnTo>
                  <a:lnTo>
                    <a:pt x="1656" y="1345"/>
                  </a:lnTo>
                  <a:lnTo>
                    <a:pt x="1656" y="1328"/>
                  </a:lnTo>
                  <a:lnTo>
                    <a:pt x="1656" y="1311"/>
                  </a:lnTo>
                  <a:lnTo>
                    <a:pt x="1654" y="1296"/>
                  </a:lnTo>
                  <a:lnTo>
                    <a:pt x="1654" y="1281"/>
                  </a:lnTo>
                  <a:lnTo>
                    <a:pt x="1652" y="1265"/>
                  </a:lnTo>
                  <a:lnTo>
                    <a:pt x="1650" y="1250"/>
                  </a:lnTo>
                  <a:lnTo>
                    <a:pt x="1650" y="1235"/>
                  </a:lnTo>
                  <a:lnTo>
                    <a:pt x="1648" y="1220"/>
                  </a:lnTo>
                  <a:lnTo>
                    <a:pt x="1646" y="1206"/>
                  </a:lnTo>
                  <a:lnTo>
                    <a:pt x="1644" y="1193"/>
                  </a:lnTo>
                  <a:lnTo>
                    <a:pt x="1642" y="1182"/>
                  </a:lnTo>
                  <a:lnTo>
                    <a:pt x="1641" y="1170"/>
                  </a:lnTo>
                  <a:lnTo>
                    <a:pt x="1639" y="1159"/>
                  </a:lnTo>
                  <a:lnTo>
                    <a:pt x="1639" y="1151"/>
                  </a:lnTo>
                  <a:lnTo>
                    <a:pt x="1637" y="1144"/>
                  </a:lnTo>
                  <a:lnTo>
                    <a:pt x="1635" y="1136"/>
                  </a:lnTo>
                  <a:lnTo>
                    <a:pt x="1635" y="1128"/>
                  </a:lnTo>
                  <a:lnTo>
                    <a:pt x="1633" y="1123"/>
                  </a:lnTo>
                  <a:lnTo>
                    <a:pt x="1633" y="1115"/>
                  </a:lnTo>
                  <a:lnTo>
                    <a:pt x="1631" y="1109"/>
                  </a:lnTo>
                  <a:lnTo>
                    <a:pt x="1629" y="1104"/>
                  </a:lnTo>
                  <a:lnTo>
                    <a:pt x="1629" y="1098"/>
                  </a:lnTo>
                  <a:lnTo>
                    <a:pt x="1627" y="1092"/>
                  </a:lnTo>
                  <a:lnTo>
                    <a:pt x="1627" y="1086"/>
                  </a:lnTo>
                  <a:lnTo>
                    <a:pt x="1625" y="1081"/>
                  </a:lnTo>
                  <a:lnTo>
                    <a:pt x="1625" y="1075"/>
                  </a:lnTo>
                  <a:lnTo>
                    <a:pt x="1623" y="1069"/>
                  </a:lnTo>
                  <a:lnTo>
                    <a:pt x="1623" y="1062"/>
                  </a:lnTo>
                  <a:lnTo>
                    <a:pt x="1622" y="1056"/>
                  </a:lnTo>
                  <a:lnTo>
                    <a:pt x="1620" y="1048"/>
                  </a:lnTo>
                  <a:lnTo>
                    <a:pt x="1620" y="1041"/>
                  </a:lnTo>
                  <a:lnTo>
                    <a:pt x="1618" y="1033"/>
                  </a:lnTo>
                  <a:lnTo>
                    <a:pt x="1618" y="1026"/>
                  </a:lnTo>
                  <a:lnTo>
                    <a:pt x="1616" y="1016"/>
                  </a:lnTo>
                  <a:lnTo>
                    <a:pt x="1616" y="1006"/>
                  </a:lnTo>
                  <a:lnTo>
                    <a:pt x="1614" y="997"/>
                  </a:lnTo>
                  <a:lnTo>
                    <a:pt x="1612" y="986"/>
                  </a:lnTo>
                  <a:lnTo>
                    <a:pt x="1612" y="974"/>
                  </a:lnTo>
                  <a:lnTo>
                    <a:pt x="1610" y="963"/>
                  </a:lnTo>
                  <a:lnTo>
                    <a:pt x="1608" y="949"/>
                  </a:lnTo>
                  <a:lnTo>
                    <a:pt x="1608" y="934"/>
                  </a:lnTo>
                  <a:lnTo>
                    <a:pt x="1606" y="919"/>
                  </a:lnTo>
                  <a:lnTo>
                    <a:pt x="1604" y="904"/>
                  </a:lnTo>
                  <a:lnTo>
                    <a:pt x="1603" y="885"/>
                  </a:lnTo>
                  <a:lnTo>
                    <a:pt x="1603" y="866"/>
                  </a:lnTo>
                  <a:lnTo>
                    <a:pt x="1601" y="845"/>
                  </a:lnTo>
                  <a:lnTo>
                    <a:pt x="1599" y="822"/>
                  </a:lnTo>
                  <a:lnTo>
                    <a:pt x="1597" y="799"/>
                  </a:lnTo>
                  <a:lnTo>
                    <a:pt x="1595" y="776"/>
                  </a:lnTo>
                  <a:lnTo>
                    <a:pt x="1593" y="751"/>
                  </a:lnTo>
                  <a:lnTo>
                    <a:pt x="1593" y="727"/>
                  </a:lnTo>
                  <a:lnTo>
                    <a:pt x="1591" y="702"/>
                  </a:lnTo>
                  <a:lnTo>
                    <a:pt x="1589" y="675"/>
                  </a:lnTo>
                  <a:lnTo>
                    <a:pt x="1587" y="649"/>
                  </a:lnTo>
                  <a:lnTo>
                    <a:pt x="1587" y="622"/>
                  </a:lnTo>
                  <a:lnTo>
                    <a:pt x="1585" y="594"/>
                  </a:lnTo>
                  <a:lnTo>
                    <a:pt x="1585" y="567"/>
                  </a:lnTo>
                  <a:lnTo>
                    <a:pt x="1583" y="538"/>
                  </a:lnTo>
                  <a:lnTo>
                    <a:pt x="1583" y="512"/>
                  </a:lnTo>
                  <a:lnTo>
                    <a:pt x="1583" y="483"/>
                  </a:lnTo>
                  <a:lnTo>
                    <a:pt x="1583" y="455"/>
                  </a:lnTo>
                  <a:lnTo>
                    <a:pt x="1583" y="428"/>
                  </a:lnTo>
                  <a:lnTo>
                    <a:pt x="1583" y="399"/>
                  </a:lnTo>
                  <a:lnTo>
                    <a:pt x="1583" y="373"/>
                  </a:lnTo>
                  <a:lnTo>
                    <a:pt x="1585" y="346"/>
                  </a:lnTo>
                  <a:lnTo>
                    <a:pt x="1587" y="319"/>
                  </a:lnTo>
                  <a:lnTo>
                    <a:pt x="1587" y="295"/>
                  </a:lnTo>
                  <a:lnTo>
                    <a:pt x="1589" y="268"/>
                  </a:lnTo>
                  <a:lnTo>
                    <a:pt x="1591" y="243"/>
                  </a:lnTo>
                  <a:lnTo>
                    <a:pt x="1595" y="221"/>
                  </a:lnTo>
                  <a:lnTo>
                    <a:pt x="1597" y="198"/>
                  </a:lnTo>
                  <a:lnTo>
                    <a:pt x="1601" y="175"/>
                  </a:lnTo>
                  <a:lnTo>
                    <a:pt x="1604" y="154"/>
                  </a:lnTo>
                  <a:lnTo>
                    <a:pt x="1608" y="135"/>
                  </a:lnTo>
                  <a:lnTo>
                    <a:pt x="1612" y="116"/>
                  </a:lnTo>
                  <a:lnTo>
                    <a:pt x="1616" y="99"/>
                  </a:lnTo>
                  <a:lnTo>
                    <a:pt x="1622" y="82"/>
                  </a:lnTo>
                  <a:lnTo>
                    <a:pt x="1627" y="66"/>
                  </a:lnTo>
                  <a:lnTo>
                    <a:pt x="1633" y="53"/>
                  </a:lnTo>
                  <a:lnTo>
                    <a:pt x="1641" y="42"/>
                  </a:lnTo>
                  <a:lnTo>
                    <a:pt x="1648" y="30"/>
                  </a:lnTo>
                  <a:lnTo>
                    <a:pt x="1656" y="21"/>
                  </a:lnTo>
                  <a:lnTo>
                    <a:pt x="1665" y="13"/>
                  </a:lnTo>
                  <a:lnTo>
                    <a:pt x="1673" y="7"/>
                  </a:lnTo>
                  <a:lnTo>
                    <a:pt x="1682" y="4"/>
                  </a:lnTo>
                  <a:lnTo>
                    <a:pt x="1694" y="0"/>
                  </a:lnTo>
                  <a:lnTo>
                    <a:pt x="1703" y="0"/>
                  </a:lnTo>
                  <a:lnTo>
                    <a:pt x="1715" y="0"/>
                  </a:lnTo>
                  <a:lnTo>
                    <a:pt x="1726" y="0"/>
                  </a:lnTo>
                  <a:lnTo>
                    <a:pt x="1738" y="4"/>
                  </a:lnTo>
                  <a:lnTo>
                    <a:pt x="1749" y="5"/>
                  </a:lnTo>
                  <a:lnTo>
                    <a:pt x="1762" y="11"/>
                  </a:lnTo>
                  <a:lnTo>
                    <a:pt x="1776" y="17"/>
                  </a:lnTo>
                  <a:lnTo>
                    <a:pt x="1789" y="25"/>
                  </a:lnTo>
                  <a:lnTo>
                    <a:pt x="1802" y="32"/>
                  </a:lnTo>
                  <a:lnTo>
                    <a:pt x="1816" y="42"/>
                  </a:lnTo>
                  <a:lnTo>
                    <a:pt x="1831" y="53"/>
                  </a:lnTo>
                  <a:lnTo>
                    <a:pt x="1844" y="64"/>
                  </a:lnTo>
                  <a:lnTo>
                    <a:pt x="1859" y="76"/>
                  </a:lnTo>
                  <a:lnTo>
                    <a:pt x="1875" y="89"/>
                  </a:lnTo>
                  <a:lnTo>
                    <a:pt x="1890" y="103"/>
                  </a:lnTo>
                  <a:lnTo>
                    <a:pt x="1905" y="116"/>
                  </a:lnTo>
                  <a:lnTo>
                    <a:pt x="1922" y="131"/>
                  </a:lnTo>
                  <a:lnTo>
                    <a:pt x="1937" y="148"/>
                  </a:lnTo>
                  <a:lnTo>
                    <a:pt x="1955" y="163"/>
                  </a:lnTo>
                  <a:lnTo>
                    <a:pt x="1970" y="181"/>
                  </a:lnTo>
                  <a:lnTo>
                    <a:pt x="1987" y="198"/>
                  </a:lnTo>
                  <a:lnTo>
                    <a:pt x="2004" y="217"/>
                  </a:lnTo>
                  <a:lnTo>
                    <a:pt x="2021" y="234"/>
                  </a:lnTo>
                  <a:lnTo>
                    <a:pt x="2038" y="253"/>
                  </a:lnTo>
                  <a:lnTo>
                    <a:pt x="2055" y="272"/>
                  </a:lnTo>
                  <a:lnTo>
                    <a:pt x="2073" y="291"/>
                  </a:lnTo>
                  <a:lnTo>
                    <a:pt x="2092" y="310"/>
                  </a:lnTo>
                  <a:lnTo>
                    <a:pt x="2109" y="331"/>
                  </a:lnTo>
                  <a:lnTo>
                    <a:pt x="2126" y="350"/>
                  </a:lnTo>
                  <a:lnTo>
                    <a:pt x="2143" y="369"/>
                  </a:lnTo>
                  <a:lnTo>
                    <a:pt x="2162" y="390"/>
                  </a:lnTo>
                  <a:lnTo>
                    <a:pt x="2183" y="415"/>
                  </a:lnTo>
                  <a:lnTo>
                    <a:pt x="2206" y="439"/>
                  </a:lnTo>
                  <a:lnTo>
                    <a:pt x="2229" y="464"/>
                  </a:lnTo>
                  <a:lnTo>
                    <a:pt x="2250" y="489"/>
                  </a:lnTo>
                  <a:lnTo>
                    <a:pt x="2272" y="512"/>
                  </a:lnTo>
                  <a:lnTo>
                    <a:pt x="2293" y="536"/>
                  </a:lnTo>
                  <a:lnTo>
                    <a:pt x="2316" y="559"/>
                  </a:lnTo>
                  <a:lnTo>
                    <a:pt x="2339" y="584"/>
                  </a:lnTo>
                  <a:lnTo>
                    <a:pt x="2360" y="607"/>
                  </a:lnTo>
                  <a:lnTo>
                    <a:pt x="2381" y="630"/>
                  </a:lnTo>
                  <a:lnTo>
                    <a:pt x="2404" y="653"/>
                  </a:lnTo>
                  <a:lnTo>
                    <a:pt x="2425" y="673"/>
                  </a:lnTo>
                  <a:lnTo>
                    <a:pt x="2446" y="694"/>
                  </a:lnTo>
                  <a:lnTo>
                    <a:pt x="2467" y="715"/>
                  </a:lnTo>
                  <a:lnTo>
                    <a:pt x="2487" y="734"/>
                  </a:lnTo>
                  <a:lnTo>
                    <a:pt x="2507" y="755"/>
                  </a:lnTo>
                  <a:lnTo>
                    <a:pt x="2527" y="772"/>
                  </a:lnTo>
                  <a:lnTo>
                    <a:pt x="2546" y="791"/>
                  </a:lnTo>
                  <a:lnTo>
                    <a:pt x="2567" y="809"/>
                  </a:lnTo>
                  <a:lnTo>
                    <a:pt x="2586" y="824"/>
                  </a:lnTo>
                  <a:lnTo>
                    <a:pt x="2604" y="839"/>
                  </a:lnTo>
                  <a:lnTo>
                    <a:pt x="2623" y="854"/>
                  </a:lnTo>
                  <a:lnTo>
                    <a:pt x="2642" y="868"/>
                  </a:lnTo>
                  <a:lnTo>
                    <a:pt x="2659" y="879"/>
                  </a:lnTo>
                  <a:lnTo>
                    <a:pt x="2676" y="890"/>
                  </a:lnTo>
                  <a:lnTo>
                    <a:pt x="2693" y="900"/>
                  </a:lnTo>
                  <a:lnTo>
                    <a:pt x="2708" y="909"/>
                  </a:lnTo>
                  <a:lnTo>
                    <a:pt x="2723" y="917"/>
                  </a:lnTo>
                  <a:lnTo>
                    <a:pt x="2739" y="925"/>
                  </a:lnTo>
                  <a:lnTo>
                    <a:pt x="2754" y="928"/>
                  </a:lnTo>
                  <a:lnTo>
                    <a:pt x="2767" y="932"/>
                  </a:lnTo>
                  <a:lnTo>
                    <a:pt x="2782" y="936"/>
                  </a:lnTo>
                  <a:lnTo>
                    <a:pt x="2798" y="936"/>
                  </a:lnTo>
                  <a:lnTo>
                    <a:pt x="2813" y="936"/>
                  </a:lnTo>
                  <a:lnTo>
                    <a:pt x="2826" y="932"/>
                  </a:lnTo>
                  <a:lnTo>
                    <a:pt x="2840" y="928"/>
                  </a:lnTo>
                  <a:lnTo>
                    <a:pt x="2851" y="923"/>
                  </a:lnTo>
                  <a:lnTo>
                    <a:pt x="2862" y="915"/>
                  </a:lnTo>
                  <a:lnTo>
                    <a:pt x="2872" y="906"/>
                  </a:lnTo>
                  <a:lnTo>
                    <a:pt x="2881" y="896"/>
                  </a:lnTo>
                  <a:lnTo>
                    <a:pt x="2889" y="887"/>
                  </a:lnTo>
                  <a:lnTo>
                    <a:pt x="2897" y="875"/>
                  </a:lnTo>
                  <a:lnTo>
                    <a:pt x="2904" y="862"/>
                  </a:lnTo>
                  <a:lnTo>
                    <a:pt x="2910" y="850"/>
                  </a:lnTo>
                  <a:lnTo>
                    <a:pt x="2914" y="837"/>
                  </a:lnTo>
                  <a:lnTo>
                    <a:pt x="2918" y="824"/>
                  </a:lnTo>
                  <a:lnTo>
                    <a:pt x="2919" y="810"/>
                  </a:lnTo>
                  <a:lnTo>
                    <a:pt x="2921" y="797"/>
                  </a:lnTo>
                  <a:lnTo>
                    <a:pt x="2923" y="784"/>
                  </a:lnTo>
                  <a:lnTo>
                    <a:pt x="2921" y="771"/>
                  </a:lnTo>
                  <a:lnTo>
                    <a:pt x="2921" y="759"/>
                  </a:lnTo>
                  <a:lnTo>
                    <a:pt x="2918" y="748"/>
                  </a:lnTo>
                  <a:lnTo>
                    <a:pt x="2916" y="736"/>
                  </a:lnTo>
                  <a:lnTo>
                    <a:pt x="2910" y="727"/>
                  </a:lnTo>
                  <a:lnTo>
                    <a:pt x="2906" y="717"/>
                  </a:lnTo>
                  <a:lnTo>
                    <a:pt x="2899" y="710"/>
                  </a:lnTo>
                  <a:lnTo>
                    <a:pt x="2891" y="704"/>
                  </a:lnTo>
                  <a:lnTo>
                    <a:pt x="2883" y="700"/>
                  </a:lnTo>
                  <a:lnTo>
                    <a:pt x="2874" y="696"/>
                  </a:lnTo>
                  <a:lnTo>
                    <a:pt x="2864" y="694"/>
                  </a:lnTo>
                  <a:lnTo>
                    <a:pt x="2851" y="696"/>
                  </a:lnTo>
                  <a:lnTo>
                    <a:pt x="2840" y="698"/>
                  </a:lnTo>
                  <a:lnTo>
                    <a:pt x="2826" y="704"/>
                  </a:lnTo>
                  <a:lnTo>
                    <a:pt x="2811" y="712"/>
                  </a:lnTo>
                  <a:lnTo>
                    <a:pt x="2897" y="7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Gill Sans MT" pitchFamily="34" charset="0"/>
                <a:ea typeface="微軟正黑體" pitchFamily="34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87824" y="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季節變動的形態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24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26" name="圓角矩形 25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7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28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5" name="矩形 24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p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季節因子：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為一修正值，是時間序列分析中，針對季節所做的調整量。雖以週期為表示，並非年度性定期活動的週期，是以年度中特別活動的某段期間稱為「季」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altLang="zh-TW" dirty="0">
              <a:latin typeface="+mn-ea"/>
            </a:endParaRPr>
          </a:p>
          <a:p>
            <a:pPr marL="342900" lvl="1" indent="-342900">
              <a:buNone/>
            </a:pPr>
            <a:endParaRPr lang="en-US" altLang="zh-TW" dirty="0">
              <a:latin typeface="+mn-ea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41A9CW1QP6L__AA26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61656"/>
            <a:ext cx="3096344" cy="3096344"/>
          </a:xfrm>
          <a:prstGeom prst="rect">
            <a:avLst/>
          </a:prstGeom>
        </p:spPr>
      </p:pic>
      <p:pic>
        <p:nvPicPr>
          <p:cNvPr id="5" name="圖片 4" descr="1120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10000"/>
            <a:ext cx="2619375" cy="30480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7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1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15816" y="0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季節變動的形態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簡單等比例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題目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過去幾年來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公司某產品線的平均銷售量為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1000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春季平均銷售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夏季銷售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350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秋季銷售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冬季銷售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。假設季節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因子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或指數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等於沒己的銷售量除以所有季節的平均值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08104" y="3789040"/>
            <a:ext cx="3178696" cy="2337123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467544" y="404664"/>
          <a:ext cx="835824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22"/>
                <a:gridCol w="2022822"/>
                <a:gridCol w="2022822"/>
                <a:gridCol w="2289780"/>
              </a:tblGrid>
              <a:tr h="613214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歷史銷售量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季平均銷售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(1000/4)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季節因素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8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春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250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200/250=0.8</a:t>
                      </a:r>
                      <a:endParaRPr lang="zh-TW" altLang="en-US" sz="2000" dirty="0"/>
                    </a:p>
                  </a:txBody>
                  <a:tcPr/>
                </a:tc>
              </a:tr>
              <a:tr h="348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夏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350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250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350/250=1.4</a:t>
                      </a:r>
                      <a:endParaRPr lang="zh-TW" altLang="en-US" sz="2000" dirty="0"/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秋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250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300/250=1.2</a:t>
                      </a:r>
                      <a:endParaRPr lang="zh-TW" altLang="en-US" sz="2000" dirty="0"/>
                    </a:p>
                  </a:txBody>
                  <a:tcPr/>
                </a:tc>
              </a:tr>
              <a:tr h="348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冬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150</a:t>
                      </a:r>
                      <a:endParaRPr lang="zh-TW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250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150/250=.06</a:t>
                      </a:r>
                      <a:endParaRPr lang="zh-TW" altLang="en-US" sz="2000" dirty="0"/>
                    </a:p>
                  </a:txBody>
                  <a:tcPr/>
                </a:tc>
              </a:tr>
              <a:tr h="348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總計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1000</a:t>
                      </a:r>
                      <a:endParaRPr lang="zh-TW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3356992"/>
          <a:ext cx="8429683" cy="27190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809"/>
                <a:gridCol w="1685936"/>
                <a:gridCol w="2125747"/>
                <a:gridCol w="2052444"/>
                <a:gridCol w="2125747"/>
              </a:tblGrid>
              <a:tr h="696629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明年之　　　　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預估需求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季平均銷售量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(1100/4)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季節因子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明年之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需求預測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3603">
                <a:tc gridSpan="5">
                  <a:txBody>
                    <a:bodyPr/>
                    <a:lstStyle/>
                    <a:p>
                      <a:r>
                        <a:rPr lang="zh-TW" altLang="en-US" sz="2000" dirty="0" smtClean="0"/>
                        <a:t>春　　　　　　　　　　　　</a:t>
                      </a:r>
                      <a:r>
                        <a:rPr lang="en-US" altLang="zh-TW" sz="2000" dirty="0" smtClean="0"/>
                        <a:t>275</a:t>
                      </a:r>
                      <a:r>
                        <a:rPr lang="zh-TW" altLang="en-US" sz="2000" dirty="0" smtClean="0"/>
                        <a:t>　　　Ｘ　　　</a:t>
                      </a:r>
                      <a:r>
                        <a:rPr lang="en-US" altLang="zh-TW" sz="2000" dirty="0" smtClean="0"/>
                        <a:t>0.8</a:t>
                      </a:r>
                      <a:r>
                        <a:rPr lang="zh-TW" altLang="en-US" sz="2000" dirty="0" smtClean="0"/>
                        <a:t>　　  　＝　　　</a:t>
                      </a:r>
                      <a:r>
                        <a:rPr lang="en-US" altLang="zh-TW" sz="2000" dirty="0" smtClean="0"/>
                        <a:t>220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3603">
                <a:tc gridSpan="5">
                  <a:txBody>
                    <a:bodyPr/>
                    <a:lstStyle/>
                    <a:p>
                      <a:r>
                        <a:rPr lang="zh-TW" altLang="en-US" sz="2000" dirty="0" smtClean="0"/>
                        <a:t>夏　　　　　　　　　　　　</a:t>
                      </a:r>
                      <a:r>
                        <a:rPr lang="en-US" altLang="zh-TW" sz="2000" dirty="0" smtClean="0"/>
                        <a:t>275</a:t>
                      </a:r>
                      <a:r>
                        <a:rPr lang="zh-TW" altLang="en-US" sz="2000" dirty="0" smtClean="0"/>
                        <a:t>　　　Ｘ　　　</a:t>
                      </a:r>
                      <a:r>
                        <a:rPr lang="en-US" altLang="zh-TW" sz="2000" dirty="0" smtClean="0"/>
                        <a:t>1.4</a:t>
                      </a:r>
                      <a:r>
                        <a:rPr lang="zh-TW" altLang="en-US" sz="2000" dirty="0" smtClean="0"/>
                        <a:t>　　  　＝　　　</a:t>
                      </a:r>
                      <a:r>
                        <a:rPr lang="en-US" altLang="zh-TW" sz="2000" dirty="0" smtClean="0"/>
                        <a:t>385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3603">
                <a:tc gridSpan="5">
                  <a:txBody>
                    <a:bodyPr/>
                    <a:lstStyle/>
                    <a:p>
                      <a:r>
                        <a:rPr lang="zh-TW" altLang="en-US" sz="2000" dirty="0" smtClean="0"/>
                        <a:t>秋　　　　　　　　　　　　</a:t>
                      </a:r>
                      <a:r>
                        <a:rPr lang="en-US" altLang="zh-TW" sz="2000" dirty="0" smtClean="0"/>
                        <a:t>275</a:t>
                      </a:r>
                      <a:r>
                        <a:rPr lang="zh-TW" altLang="en-US" sz="2000" dirty="0" smtClean="0"/>
                        <a:t>　　　Ｘ　　　</a:t>
                      </a:r>
                      <a:r>
                        <a:rPr lang="en-US" altLang="zh-TW" sz="2000" dirty="0" smtClean="0"/>
                        <a:t>1.2</a:t>
                      </a:r>
                      <a:r>
                        <a:rPr lang="zh-TW" altLang="en-US" sz="2000" dirty="0" smtClean="0"/>
                        <a:t>　　  　＝　　　</a:t>
                      </a:r>
                      <a:r>
                        <a:rPr lang="en-US" altLang="zh-TW" sz="2000" dirty="0" smtClean="0"/>
                        <a:t>330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3603">
                <a:tc gridSpan="5">
                  <a:txBody>
                    <a:bodyPr/>
                    <a:lstStyle/>
                    <a:p>
                      <a:r>
                        <a:rPr lang="zh-TW" altLang="en-US" sz="2000" dirty="0" smtClean="0"/>
                        <a:t>冬　　　　　　　　　　　　</a:t>
                      </a:r>
                      <a:r>
                        <a:rPr lang="en-US" altLang="zh-TW" sz="2000" dirty="0" smtClean="0"/>
                        <a:t>275</a:t>
                      </a:r>
                      <a:r>
                        <a:rPr lang="zh-TW" altLang="en-US" sz="2000" dirty="0" smtClean="0"/>
                        <a:t>　　　Ｘ　　　</a:t>
                      </a:r>
                      <a:r>
                        <a:rPr lang="en-US" altLang="zh-TW" sz="2000" dirty="0" smtClean="0"/>
                        <a:t>0.6</a:t>
                      </a:r>
                      <a:r>
                        <a:rPr lang="zh-TW" altLang="en-US" sz="2000" dirty="0" smtClean="0"/>
                        <a:t>　　  　＝　　　</a:t>
                      </a:r>
                      <a:r>
                        <a:rPr lang="en-US" altLang="zh-TW" sz="2000" dirty="0" smtClean="0"/>
                        <a:t>165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3603">
                <a:tc gridSpan="5">
                  <a:txBody>
                    <a:bodyPr/>
                    <a:lstStyle/>
                    <a:p>
                      <a:r>
                        <a:rPr lang="zh-TW" altLang="en-US" sz="2000" dirty="0" smtClean="0"/>
                        <a:t>總計　   </a:t>
                      </a:r>
                      <a:r>
                        <a:rPr lang="en-US" altLang="zh-TW" sz="2000" dirty="0" smtClean="0"/>
                        <a:t>1100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目測預測模式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16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2114550" cy="4686300"/>
        </p:xfrm>
        <a:graphic>
          <a:graphicData uri="http://schemas.openxmlformats.org/drawingml/2006/table">
            <a:tbl>
              <a:tblPr/>
              <a:tblGrid>
                <a:gridCol w="1057275"/>
                <a:gridCol w="105727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季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量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I-2008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300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II-2008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200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III-2008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220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IV-2008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530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I-2009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520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II-2009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420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III-2009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400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D7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IV-2009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700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99792" y="1484784"/>
          <a:ext cx="6148387" cy="3143250"/>
        </p:xfrm>
        <a:graphic>
          <a:graphicData uri="http://schemas.openxmlformats.org/presentationml/2006/ole">
            <p:oleObj spid="_x0000_s4098" name="VISIO" r:id="rId3" imgW="4948560" imgH="2785320" progId="">
              <p:embed/>
            </p:oleObj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598218" y="2327948"/>
            <a:ext cx="61934" cy="6384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571277" y="2966442"/>
            <a:ext cx="64750" cy="6384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44109" y="3285688"/>
            <a:ext cx="63342" cy="651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22571" y="3221839"/>
            <a:ext cx="66157" cy="6384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275272" y="2391798"/>
            <a:ext cx="66157" cy="6384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949512" y="2520826"/>
            <a:ext cx="63342" cy="651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20936" y="2583346"/>
            <a:ext cx="66157" cy="6384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302213" y="1817153"/>
            <a:ext cx="63342" cy="6384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11960" y="429309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2008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48264" y="429309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2009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31840" y="48691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目測截點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170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斜率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= (610-170)/8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之間的變化量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趨勢方程式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趨勢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 </a:t>
            </a:r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 170 + 55 t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21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23" name="圓角矩形 22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4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25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2" name="矩形 21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9552" y="404664"/>
          <a:ext cx="8229600" cy="488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91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+mn-ea"/>
                          <a:ea typeface="+mn-ea"/>
                          <a:cs typeface="Times New Roman"/>
                        </a:rPr>
                        <a:t>季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+mn-ea"/>
                          <a:ea typeface="+mn-ea"/>
                          <a:cs typeface="Times New Roman"/>
                        </a:rPr>
                        <a:t>實際需求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+mn-ea"/>
                          <a:ea typeface="+mn-ea"/>
                          <a:cs typeface="Times New Roman"/>
                        </a:rPr>
                        <a:t>由趨勢公式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latin typeface="+mn-ea"/>
                          <a:ea typeface="+mn-ea"/>
                          <a:cs typeface="Times New Roman"/>
                        </a:rPr>
                        <a:t>T</a:t>
                      </a:r>
                      <a:r>
                        <a:rPr lang="en-US" sz="2000" kern="100" baseline="-25000" dirty="0" err="1">
                          <a:latin typeface="+mn-ea"/>
                          <a:ea typeface="+mn-ea"/>
                          <a:cs typeface="Times New Roman"/>
                        </a:rPr>
                        <a:t>t</a:t>
                      </a:r>
                      <a:r>
                        <a:rPr lang="en-US" sz="2000" kern="100" baseline="-25000" dirty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00" dirty="0">
                          <a:latin typeface="+mn-ea"/>
                          <a:ea typeface="+mn-ea"/>
                          <a:cs typeface="Times New Roman"/>
                        </a:rPr>
                        <a:t>=170+55t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+mn-ea"/>
                          <a:ea typeface="+mn-ea"/>
                          <a:cs typeface="Times New Roman"/>
                        </a:rPr>
                        <a:t>實際</a:t>
                      </a:r>
                      <a:r>
                        <a:rPr lang="en-US" sz="2000" kern="100" dirty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+mn-ea"/>
                          <a:ea typeface="+mn-ea"/>
                          <a:cs typeface="Times New Roman"/>
                        </a:rPr>
                        <a:t>趨勢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+mn-ea"/>
                          <a:ea typeface="+mn-ea"/>
                          <a:cs typeface="Times New Roman"/>
                        </a:rPr>
                        <a:t>季節因素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+mn-ea"/>
                          <a:ea typeface="+mn-ea"/>
                          <a:cs typeface="Times New Roman"/>
                        </a:rPr>
                        <a:t>兩年之平均</a:t>
                      </a:r>
                      <a:r>
                        <a:rPr lang="en-US" sz="20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ea"/>
                          <a:ea typeface="+mn-ea"/>
                          <a:cs typeface="Times New Roman"/>
                        </a:rPr>
                        <a:t>2008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300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225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1.33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II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200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280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ea"/>
                          <a:ea typeface="+mn-ea"/>
                          <a:cs typeface="Times New Roman"/>
                        </a:rPr>
                        <a:t>0.71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III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220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335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ea"/>
                          <a:ea typeface="+mn-ea"/>
                          <a:cs typeface="Times New Roman"/>
                        </a:rPr>
                        <a:t>0.66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I-1.25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IV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530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390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1.36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II-0.78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ea"/>
                          <a:ea typeface="+mn-ea"/>
                          <a:cs typeface="Times New Roman"/>
                        </a:rPr>
                        <a:t>2009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III-0.69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520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445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1.17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IV-1.25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II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420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500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ea"/>
                          <a:ea typeface="+mn-ea"/>
                          <a:cs typeface="Times New Roman"/>
                        </a:rPr>
                        <a:t>0.84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0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III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400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555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ea"/>
                          <a:ea typeface="+mn-ea"/>
                          <a:cs typeface="Times New Roman"/>
                        </a:rPr>
                        <a:t>0.72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  <a:cs typeface="Times New Roman"/>
                        </a:rPr>
                        <a:t>IV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700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610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+mn-ea"/>
                          <a:ea typeface="+mn-ea"/>
                          <a:cs typeface="Times New Roman"/>
                        </a:rPr>
                        <a:t>1.15</a:t>
                      </a:r>
                      <a:endParaRPr lang="zh-TW" sz="1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pSp>
        <p:nvGrpSpPr>
          <p:cNvPr id="3" name="群組 14"/>
          <p:cNvGrpSpPr/>
          <p:nvPr/>
        </p:nvGrpSpPr>
        <p:grpSpPr>
          <a:xfrm>
            <a:off x="6660232" y="1700808"/>
            <a:ext cx="936104" cy="3238762"/>
            <a:chOff x="6588225" y="2683728"/>
            <a:chExt cx="936104" cy="3238762"/>
          </a:xfrm>
        </p:grpSpPr>
        <p:cxnSp>
          <p:nvCxnSpPr>
            <p:cNvPr id="6" name="弧形接點 5"/>
            <p:cNvCxnSpPr/>
            <p:nvPr/>
          </p:nvCxnSpPr>
          <p:spPr>
            <a:xfrm>
              <a:off x="6643290" y="2683728"/>
              <a:ext cx="825974" cy="80210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弧形接點 6"/>
            <p:cNvCxnSpPr/>
            <p:nvPr/>
          </p:nvCxnSpPr>
          <p:spPr>
            <a:xfrm>
              <a:off x="6643290" y="3084778"/>
              <a:ext cx="825974" cy="80210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弧形接點 7"/>
            <p:cNvCxnSpPr/>
            <p:nvPr/>
          </p:nvCxnSpPr>
          <p:spPr>
            <a:xfrm>
              <a:off x="6643290" y="3485829"/>
              <a:ext cx="825974" cy="80210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弧形接點 8"/>
            <p:cNvCxnSpPr/>
            <p:nvPr/>
          </p:nvCxnSpPr>
          <p:spPr>
            <a:xfrm>
              <a:off x="6588225" y="3886879"/>
              <a:ext cx="936104" cy="86894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弧形接點 9"/>
            <p:cNvCxnSpPr/>
            <p:nvPr/>
          </p:nvCxnSpPr>
          <p:spPr>
            <a:xfrm rot="5400000" flipH="1" flipV="1">
              <a:off x="6549075" y="5002301"/>
              <a:ext cx="1069468" cy="77090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弧形接點 10"/>
            <p:cNvCxnSpPr/>
            <p:nvPr/>
          </p:nvCxnSpPr>
          <p:spPr>
            <a:xfrm rot="5400000" flipH="1" flipV="1">
              <a:off x="6427169" y="4103001"/>
              <a:ext cx="1203151" cy="77090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弧形接點 11"/>
            <p:cNvCxnSpPr/>
            <p:nvPr/>
          </p:nvCxnSpPr>
          <p:spPr>
            <a:xfrm rot="5400000" flipH="1" flipV="1">
              <a:off x="6445754" y="3627367"/>
              <a:ext cx="1176826" cy="76006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弧形接點 12"/>
            <p:cNvCxnSpPr/>
            <p:nvPr/>
          </p:nvCxnSpPr>
          <p:spPr>
            <a:xfrm rot="5400000" flipH="1" flipV="1">
              <a:off x="6394262" y="4470116"/>
              <a:ext cx="1268966" cy="77090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+mn-ea"/>
              </a:rPr>
              <a:t>預測下年度結果：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err="1">
                <a:latin typeface="+mn-ea"/>
              </a:rPr>
              <a:t>FTTS</a:t>
            </a:r>
            <a:r>
              <a:rPr lang="en-US" altLang="zh-TW" baseline="-25000" dirty="0" err="1">
                <a:latin typeface="+mn-ea"/>
              </a:rPr>
              <a:t>t</a:t>
            </a:r>
            <a:r>
              <a:rPr lang="en-US" altLang="zh-TW" dirty="0">
                <a:latin typeface="+mn-ea"/>
              </a:rPr>
              <a:t>=</a:t>
            </a:r>
            <a:r>
              <a:rPr lang="zh-TW" altLang="en-US" dirty="0">
                <a:latin typeface="+mn-ea"/>
              </a:rPr>
              <a:t>趨勢</a:t>
            </a:r>
            <a:r>
              <a:rPr lang="en-US" altLang="zh-TW" dirty="0">
                <a:latin typeface="+mn-ea"/>
              </a:rPr>
              <a:t>x</a:t>
            </a:r>
            <a:r>
              <a:rPr lang="zh-TW" altLang="en-US" dirty="0">
                <a:latin typeface="+mn-ea"/>
              </a:rPr>
              <a:t>季節性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91880" y="5534025"/>
            <a:ext cx="5337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ea"/>
                <a:ea typeface="+mn-ea"/>
              </a:rPr>
              <a:t> I-  2000  FITS</a:t>
            </a:r>
            <a:r>
              <a:rPr kumimoji="0" lang="en-US" altLang="zh-TW" sz="2000" baseline="-25000" dirty="0">
                <a:latin typeface="+mn-ea"/>
                <a:ea typeface="+mn-ea"/>
              </a:rPr>
              <a:t>9 </a:t>
            </a:r>
            <a:r>
              <a:rPr kumimoji="0" lang="en-US" altLang="zh-TW" sz="2000" dirty="0">
                <a:latin typeface="+mn-ea"/>
                <a:ea typeface="+mn-ea"/>
              </a:rPr>
              <a:t> = (170+55(9))1.25=831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ea"/>
                <a:ea typeface="+mn-ea"/>
              </a:rPr>
              <a:t>II-  2000  FITS</a:t>
            </a:r>
            <a:r>
              <a:rPr kumimoji="0" lang="en-US" altLang="zh-TW" sz="2000" baseline="-25000" dirty="0">
                <a:latin typeface="+mn-ea"/>
                <a:ea typeface="+mn-ea"/>
              </a:rPr>
              <a:t>10</a:t>
            </a:r>
            <a:r>
              <a:rPr kumimoji="0" lang="en-US" altLang="zh-TW" sz="2000" dirty="0">
                <a:latin typeface="+mn-ea"/>
                <a:ea typeface="+mn-ea"/>
              </a:rPr>
              <a:t> = (170+55(10))0.78=562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ea"/>
                <a:ea typeface="+mn-ea"/>
              </a:rPr>
              <a:t>III- 2000  FITS</a:t>
            </a:r>
            <a:r>
              <a:rPr kumimoji="0" lang="en-US" altLang="zh-TW" sz="2000" baseline="-25000" dirty="0">
                <a:latin typeface="+mn-ea"/>
                <a:ea typeface="+mn-ea"/>
              </a:rPr>
              <a:t>11</a:t>
            </a:r>
            <a:r>
              <a:rPr kumimoji="0" lang="en-US" altLang="zh-TW" sz="2000" dirty="0">
                <a:latin typeface="+mn-ea"/>
                <a:ea typeface="+mn-ea"/>
              </a:rPr>
              <a:t> = (170+55(11))0.69=535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ea"/>
                <a:ea typeface="+mn-ea"/>
              </a:rPr>
              <a:t>IV- 2000  FITS</a:t>
            </a:r>
            <a:r>
              <a:rPr kumimoji="0" lang="en-US" altLang="zh-TW" sz="2000" baseline="-25000" dirty="0">
                <a:latin typeface="+mn-ea"/>
                <a:ea typeface="+mn-ea"/>
              </a:rPr>
              <a:t>12</a:t>
            </a:r>
            <a:r>
              <a:rPr kumimoji="0" lang="en-US" altLang="zh-TW" sz="2000" dirty="0">
                <a:latin typeface="+mn-ea"/>
                <a:ea typeface="+mn-ea"/>
              </a:rPr>
              <a:t> = (170+55(12))1.25=1,038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需求管理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預測的類型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需求的組成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時間序列分析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因果關係預測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質化預測方法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基於網路預測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協同規劃、預測與補貨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0" y="188640"/>
            <a:ext cx="9144000" cy="1224136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Agenda</a:t>
            </a:r>
            <a:endParaRPr lang="zh-CN" altLang="en-US" sz="7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3"/>
          <p:cNvGrpSpPr/>
          <p:nvPr/>
        </p:nvGrpSpPr>
        <p:grpSpPr>
          <a:xfrm>
            <a:off x="7020272" y="5157192"/>
            <a:ext cx="2664296" cy="2664296"/>
            <a:chOff x="925401" y="3148271"/>
            <a:chExt cx="2664296" cy="2664296"/>
          </a:xfrm>
        </p:grpSpPr>
        <p:sp>
          <p:nvSpPr>
            <p:cNvPr id="6" name="椭圆 14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15"/>
            <p:cNvSpPr/>
            <p:nvPr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最小平方迴歸分析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44824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找出此數列之趨勢、季節與週期等基本因素，計算出季節因子與週期因子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，再找出趨勢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因子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，並使用季節因子與周期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因子調整預測的結果。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zh-TW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拆解時間序列的各項因子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求出季節因子</a:t>
            </a: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去除需求的季節效應</a:t>
            </a: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找出趨勢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因子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預測每項因子的未來值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考量未來的趨勢因子</a:t>
            </a: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將趨勢因子乘上季節因子</a:t>
            </a:r>
          </a:p>
          <a:p>
            <a:pPr marL="514350" indent="-514350">
              <a:buNone/>
            </a:pP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91965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1016000"/>
                <a:gridCol w="2032000"/>
                <a:gridCol w="1016000"/>
                <a:gridCol w="1778000"/>
                <a:gridCol w="762000"/>
                <a:gridCol w="15240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(1)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(x)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(2)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季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(3)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實際需求</a:t>
                      </a:r>
                      <a:endParaRPr kumimoji="0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(y)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(4)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每年同季</a:t>
                      </a:r>
                      <a:endParaRPr kumimoji="0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之平均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(5)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季節因子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(6)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去除季節因素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(y</a:t>
                      </a:r>
                      <a:r>
                        <a:rPr kumimoji="0" lang="en-US" altLang="zh-TW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Col.(3)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÷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Col. (5)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(7)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x</a:t>
                      </a:r>
                      <a:r>
                        <a:rPr kumimoji="0" lang="en-US" altLang="zh-TW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(Col.1)</a:t>
                      </a:r>
                      <a:r>
                        <a:rPr kumimoji="0" lang="en-US" altLang="zh-TW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(8)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x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y</a:t>
                      </a:r>
                      <a:r>
                        <a:rPr kumimoji="0" lang="en-US" altLang="zh-TW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Col.(1)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Col. (6)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(600+2,400+3,800)/3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=2,266.7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0.82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735.7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735.7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1,550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(1,550+3,100+4,500)/3=3,050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1,412.4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2,824.7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III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1,500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(1,500+2,600+4,000)/3=2,700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0.97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1,544.0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4.631.9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IV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1,500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(1,500+2,900+4,900)/3=3,100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1,344.8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5,379.0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2,400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0.82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2,942.6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14,713.2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3,100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2,824.7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16,948.4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III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2,600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0.97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2,676.2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18,733.6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IV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2,900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2,599.9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20,798.9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3,800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0.82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4,659.2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41,932.7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4,500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4,100.4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41,004.1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III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0.97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4,117.3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121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45,290.1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IV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4.900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4,392.9 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52,714.5 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33,350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33,350.1*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650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265,706.9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331640" y="188640"/>
          <a:ext cx="2108200" cy="898525"/>
        </p:xfrm>
        <a:graphic>
          <a:graphicData uri="http://schemas.openxmlformats.org/presentationml/2006/ole">
            <p:oleObj spid="_x0000_s5122" name="Equation" r:id="rId3" imgW="799920" imgH="39348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714750" y="214313"/>
          <a:ext cx="4848225" cy="603250"/>
        </p:xfrm>
        <a:graphic>
          <a:graphicData uri="http://schemas.openxmlformats.org/presentationml/2006/ole">
            <p:oleObj spid="_x0000_s5123" name="方程式" r:id="rId4" imgW="1600200" imgH="2286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43000" y="2428875"/>
          <a:ext cx="6113463" cy="560388"/>
        </p:xfrm>
        <a:graphic>
          <a:graphicData uri="http://schemas.openxmlformats.org/presentationml/2006/ole">
            <p:oleObj spid="_x0000_s5124" name="Equation" r:id="rId5" imgW="2577960" imgH="22860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214438" y="3286125"/>
          <a:ext cx="5307012" cy="534988"/>
        </p:xfrm>
        <a:graphic>
          <a:graphicData uri="http://schemas.openxmlformats.org/presentationml/2006/ole">
            <p:oleObj spid="_x0000_s5125" name="Equation" r:id="rId6" imgW="1701720" imgH="177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1071563"/>
            <a:ext cx="6572250" cy="1023937"/>
            <a:chOff x="1056" y="1037"/>
            <a:chExt cx="3936" cy="465"/>
          </a:xfrm>
        </p:grpSpPr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1418" y="1037"/>
            <a:ext cx="3574" cy="465"/>
          </p:xfrm>
          <a:graphic>
            <a:graphicData uri="http://schemas.openxmlformats.org/presentationml/2006/ole">
              <p:oleObj spid="_x0000_s5126" name="方程式" r:id="rId7" imgW="3213000" imgH="482400" progId="Equation.3">
                <p:embed/>
              </p:oleObj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56" y="1104"/>
              <a:ext cx="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>
                  <a:latin typeface="Times New Roman" pitchFamily="18" charset="0"/>
                </a:rPr>
                <a:t>b =</a:t>
              </a:r>
              <a:endParaRPr lang="en-US" altLang="zh-TW" sz="3200">
                <a:latin typeface="Times New Roman" pitchFamily="18" charset="0"/>
              </a:endParaRPr>
            </a:p>
          </p:txBody>
        </p:sp>
      </p:grpSp>
      <p:graphicFrame>
        <p:nvGraphicFramePr>
          <p:cNvPr id="11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32581" y="4195911"/>
          <a:ext cx="8143875" cy="2257425"/>
        </p:xfrm>
        <a:graphic>
          <a:graphicData uri="http://schemas.openxmlformats.org/drawingml/2006/table">
            <a:tbl>
              <a:tblPr/>
              <a:tblGrid>
                <a:gridCol w="1628775"/>
                <a:gridCol w="1628775"/>
                <a:gridCol w="1628775"/>
                <a:gridCol w="1628775"/>
                <a:gridCol w="1628775"/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期數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季</a:t>
                      </a:r>
                      <a:endParaRPr kumimoji="0" 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</a:t>
                      </a:r>
                      <a:endParaRPr kumimoji="0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迴歸線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季節因素</a:t>
                      </a:r>
                      <a:endParaRPr kumimoji="0" 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預測</a:t>
                      </a:r>
                      <a:endParaRPr kumimoji="0" 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(Y*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季節因素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zh-TW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13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5,003.5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0.82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4,080.8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14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2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5,345.7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1.10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5,866.6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15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3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5,687.9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0.97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5,525.9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16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4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6,030.1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1.12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超研澤中楷" charset="-120"/>
                        </a:rPr>
                        <a:t>6,726.2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誤差範圍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756792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latin typeface="微軟正黑體" pitchFamily="34" charset="-120"/>
              </a:rPr>
              <a:t>產生誤差：</a:t>
            </a:r>
            <a:endParaRPr lang="en-US" altLang="zh-TW" dirty="0" smtClean="0">
              <a:latin typeface="微軟正黑體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樣本資料的標準差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使用錯誤迴歸所產生的誤差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39330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內容版面配置區 3" descr="圖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710" y="3953594"/>
            <a:ext cx="3179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67544" y="3717032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總誤差範圍等於兩條線與所有代表資料分布之直線的誤差，由圖可知誤差範圍將隨預測的期間越遠而擴大。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簡單移動平均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916832"/>
            <a:ext cx="8229600" cy="4637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使用時機：</a:t>
            </a:r>
          </a:p>
          <a:p>
            <a:pPr lvl="2">
              <a:buClr>
                <a:srgbClr val="DFDA0D"/>
              </a:buClr>
              <a:buFont typeface="Wingdings" pitchFamily="2" charset="2"/>
              <a:buChar char="n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產品的需求量並非快速的成長或下降</a:t>
            </a:r>
          </a:p>
          <a:p>
            <a:pPr lvl="2">
              <a:buClr>
                <a:srgbClr val="DFDA0D"/>
              </a:buClr>
              <a:buFont typeface="Wingdings" pitchFamily="2" charset="2"/>
              <a:buChar char="n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不受</a:t>
            </a: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季節因素的影響</a:t>
            </a: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有效去除不規律變異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對預測的影響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公式：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en-US" sz="2800" b="1" dirty="0" smtClean="0">
              <a:solidFill>
                <a:srgbClr val="000000"/>
              </a:solidFill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2987824" y="3933056"/>
          <a:ext cx="3503613" cy="708025"/>
        </p:xfrm>
        <a:graphic>
          <a:graphicData uri="http://schemas.openxmlformats.org/presentationml/2006/ole">
            <p:oleObj spid="_x0000_s6146" name="Microsoft 方程式編輯器 3.0" r:id="rId3" imgW="1714320" imgH="39348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3347864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en-US" altLang="en-US" sz="2400" i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Ft</a:t>
            </a:r>
            <a:r>
              <a:rPr lang="en-US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預測值</a:t>
            </a:r>
          </a:p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n=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期數</a:t>
            </a:r>
            <a:endParaRPr lang="zh-TW" altLang="en-US" sz="2400" i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en-US" altLang="zh-TW" sz="2400" i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At-1,At-2,….At-n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實際歷史資料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5576" y="332656"/>
          <a:ext cx="7488832" cy="599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週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需求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週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週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週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需求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週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zh-TW" altLang="en-US" b="1" dirty="0" smtClean="0">
                          <a:solidFill>
                            <a:srgbClr val="000000"/>
                          </a:solidFill>
                        </a:rPr>
                        <a:t>週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800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1700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2200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1400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2000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1000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2200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1067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1900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1900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1911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1300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2400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1967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1933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1300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1333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2400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2167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2011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1433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22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2600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2233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2111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1700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2000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2467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2144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1300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1600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24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2500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2111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1700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1600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1367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2600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2167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1700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1467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2200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2267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2200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2433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1633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1556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2500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2311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1833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1644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29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2400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2378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2000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2033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1733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zh-TW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2100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2367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2378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3528" y="908720"/>
          <a:ext cx="8151813" cy="4738687"/>
        </p:xfrm>
        <a:graphic>
          <a:graphicData uri="http://schemas.openxmlformats.org/presentationml/2006/ole">
            <p:oleObj spid="_x0000_s7170" name="Visio" r:id="rId3" imgW="4943856" imgH="220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簡單移動平均法的缺點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於預測時，它必需放棄一筆舊資料與加入一筆新的資料，再重新計算。這對預測三或六期的移動平均法影響不大。但對於以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天為期數，分別預測倉庫中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20,000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個貨品的需求時，就需要處理大量的資料。</a:t>
            </a:r>
          </a:p>
          <a:p>
            <a:pPr>
              <a:buFont typeface="Wingdings" pitchFamily="2" charset="2"/>
              <a:buChar char="p"/>
            </a:pP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加權移動平均法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賦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予每一個變數相對應的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權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重值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權重值的總和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等於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加權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值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的法則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：經驗法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試誤法</a:t>
            </a: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zh-TW" altLang="en-US" dirty="0" smtClean="0"/>
              <a:t>式</a:t>
            </a:r>
            <a:endParaRPr lang="zh-TW" alt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195736" y="3933056"/>
          <a:ext cx="6529387" cy="639762"/>
        </p:xfrm>
        <a:graphic>
          <a:graphicData uri="http://schemas.openxmlformats.org/presentationml/2006/ole">
            <p:oleObj spid="_x0000_s8194" name="Microsoft 方程式編輯器 3.0" r:id="rId3" imgW="2336760" imgH="241200" progId="Equation.3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1691680" y="4941168"/>
          <a:ext cx="1349375" cy="928688"/>
        </p:xfrm>
        <a:graphic>
          <a:graphicData uri="http://schemas.openxmlformats.org/presentationml/2006/ole">
            <p:oleObj spid="_x0000_s8195" name="Microsoft 方程式編輯器 3.0" r:id="rId4" imgW="583920" imgH="45720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3923928" y="50851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Wn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為第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t-n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期的比重</a:t>
            </a: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ｎ為預測的總期數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好處</a:t>
            </a:r>
          </a:p>
          <a:p>
            <a:pPr lvl="1">
              <a:lnSpc>
                <a:spcPct val="90000"/>
              </a:lnSpc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它可以改變過去每一資料點對未來的影響力</a:t>
            </a:r>
          </a:p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缺點</a:t>
            </a:r>
          </a:p>
          <a:p>
            <a:pPr lvl="1">
              <a:lnSpc>
                <a:spcPct val="90000"/>
              </a:lnSpc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麻煩且費時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39552" y="2420888"/>
          <a:ext cx="8302626" cy="1079500"/>
        </p:xfrm>
        <a:graphic>
          <a:graphicData uri="http://schemas.openxmlformats.org/presentationml/2006/ole">
            <p:oleObj spid="_x0000_s9218" name="方程式" r:id="rId3" imgW="2971800" imgH="406080" progId="Equation.3">
              <p:embed/>
            </p:oleObj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6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0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協調與控制球來源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需求來源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相依需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求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因其他產品或服務而衍生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機車之前輪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獨立需求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機車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sp>
          <p:nvSpPr>
            <p:cNvPr id="7" name="圓角矩形 6"/>
            <p:cNvSpPr/>
            <p:nvPr/>
          </p:nvSpPr>
          <p:spPr>
            <a:xfrm>
              <a:off x="0" y="692696"/>
              <a:ext cx="9361040" cy="14401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0" y="0"/>
              <a:ext cx="1979712" cy="1944216"/>
              <a:chOff x="925401" y="3148271"/>
              <a:chExt cx="2664296" cy="2664296"/>
            </a:xfrm>
          </p:grpSpPr>
          <p:sp>
            <p:nvSpPr>
              <p:cNvPr id="5" name="椭圆 14"/>
              <p:cNvSpPr/>
              <p:nvPr/>
            </p:nvSpPr>
            <p:spPr>
              <a:xfrm>
                <a:off x="925401" y="3148271"/>
                <a:ext cx="2664296" cy="26642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247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15"/>
              <p:cNvSpPr/>
              <p:nvPr/>
            </p:nvSpPr>
            <p:spPr>
              <a:xfrm>
                <a:off x="1069417" y="3292287"/>
                <a:ext cx="2376264" cy="2376264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395536" y="332656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endParaRPr lang="en-US" altLang="zh-TW" sz="4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指數平滑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指數平滑法只需要下列三項資料：</a:t>
            </a: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最近的預測結果</a:t>
            </a: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最近一期的實際需求</a:t>
            </a: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平滑常數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alpha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α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99592" y="4005064"/>
          <a:ext cx="3351213" cy="422275"/>
        </p:xfrm>
        <a:graphic>
          <a:graphicData uri="http://schemas.openxmlformats.org/presentationml/2006/ole">
            <p:oleObj spid="_x0000_s10242" name="方程式" r:id="rId3" imgW="1612800" imgH="203040" progId="Equation.3">
              <p:embed/>
            </p:oleObj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43608" y="4725144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(0</a:t>
            </a:r>
            <a:r>
              <a:rPr lang="en-US" altLang="zh-TW" sz="3200" dirty="0">
                <a:latin typeface="Times New Roman" pitchFamily="18" charset="0"/>
                <a:ea typeface="細明體" pitchFamily="49" charset="-120"/>
              </a:rPr>
              <a:t>≦</a:t>
            </a:r>
            <a:r>
              <a:rPr lang="en-US" altLang="zh-TW" sz="3600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altLang="zh-TW" sz="2400" dirty="0">
                <a:latin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ea typeface="細明體" pitchFamily="49" charset="-120"/>
              </a:rPr>
              <a:t>≦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1)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04048" y="4653136"/>
            <a:ext cx="388843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i="1" dirty="0">
                <a:latin typeface="微軟正黑體" pitchFamily="34" charset="-120"/>
                <a:ea typeface="微軟正黑體" pitchFamily="34" charset="-120"/>
              </a:rPr>
              <a:t>Ft</a:t>
            </a:r>
            <a:r>
              <a:rPr lang="en-US" altLang="en-US" sz="2400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i="1" dirty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期的預測值</a:t>
            </a:r>
          </a:p>
          <a:p>
            <a:r>
              <a:rPr lang="en-US" altLang="en-US" sz="2400" i="1" dirty="0">
                <a:latin typeface="微軟正黑體" pitchFamily="34" charset="-120"/>
                <a:ea typeface="微軟正黑體" pitchFamily="34" charset="-120"/>
              </a:rPr>
              <a:t>Ft </a:t>
            </a:r>
            <a:r>
              <a:rPr lang="en-US" altLang="zh-TW" sz="2400" i="1" dirty="0">
                <a:latin typeface="微軟正黑體" pitchFamily="34" charset="-120"/>
                <a:ea typeface="微軟正黑體" pitchFamily="34" charset="-120"/>
              </a:rPr>
              <a:t>-1</a:t>
            </a:r>
            <a:r>
              <a:rPr lang="en-US" altLang="en-US" sz="2400" i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en-US" sz="2400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i="1" dirty="0">
                <a:latin typeface="微軟正黑體" pitchFamily="34" charset="-120"/>
                <a:ea typeface="微軟正黑體" pitchFamily="34" charset="-120"/>
              </a:rPr>
              <a:t>t-1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期的預測值</a:t>
            </a:r>
          </a:p>
          <a:p>
            <a:r>
              <a:rPr lang="en-US" altLang="zh-TW" sz="2400" i="1" dirty="0">
                <a:latin typeface="微軟正黑體" pitchFamily="34" charset="-120"/>
                <a:ea typeface="微軟正黑體" pitchFamily="34" charset="-120"/>
              </a:rPr>
              <a:t>At-1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i="1" dirty="0">
                <a:latin typeface="微軟正黑體" pitchFamily="34" charset="-120"/>
                <a:ea typeface="微軟正黑體" pitchFamily="34" charset="-120"/>
              </a:rPr>
              <a:t>t-1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期的實際需求</a:t>
            </a:r>
          </a:p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α=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調整係數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060848"/>
            <a:ext cx="8229600" cy="4525963"/>
          </a:xfrm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p"/>
            </a:pPr>
            <a:r>
              <a:rPr kumimoji="0"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廣泛被接受的原因：</a:t>
            </a:r>
          </a:p>
          <a:p>
            <a:pPr marL="639763" lvl="1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準確</a:t>
            </a:r>
          </a:p>
          <a:p>
            <a:pPr marL="639763" lvl="1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建構指數平滑的公式簡單</a:t>
            </a:r>
          </a:p>
          <a:p>
            <a:pPr marL="639763" lvl="1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使用者可以理解它是如何運作，運算簡易</a:t>
            </a:r>
          </a:p>
          <a:p>
            <a:pPr marL="639763" lvl="1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僅使用少量的歷史資料，所以資料的儲存空間小</a:t>
            </a:r>
          </a:p>
          <a:p>
            <a:pPr marL="639763" lvl="1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驗證此法則的準確度也很簡單</a:t>
            </a: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未命名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7958137" cy="568007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051720" y="3284984"/>
            <a:ext cx="2143125" cy="21431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940152" y="1844824"/>
            <a:ext cx="2143125" cy="21431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趨勢效應與調整式預測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Symbol" pitchFamily="18" charset="2"/>
              </a:rPr>
              <a:t>為減低真實資料和預測資料間誤差，除調整外，可加入趨勢值加以修正</a:t>
            </a: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Symbol" pitchFamily="18" charset="2"/>
              </a:rPr>
              <a:t>趨勢值可基於合理的猜測或使用過去資料計算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Symbol" pitchFamily="18" charset="2"/>
              </a:rPr>
              <a:t>產生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sym typeface="Symbol" pitchFamily="18" charset="2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Symbol" pitchFamily="18" charset="2"/>
              </a:rPr>
              <a:t>趨勢因子公式</a:t>
            </a:r>
          </a:p>
          <a:p>
            <a:endParaRPr lang="zh-TW" altLang="en-US" dirty="0"/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971600" y="4852987"/>
          <a:ext cx="3739338" cy="2005013"/>
        </p:xfrm>
        <a:graphic>
          <a:graphicData uri="http://schemas.openxmlformats.org/presentationml/2006/ole">
            <p:oleObj spid="_x0000_s11266" name="方程式" r:id="rId3" imgW="1752480" imgH="939600" progId="Equation.3">
              <p:embed/>
            </p:oleObj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20072" y="3717032"/>
            <a:ext cx="3385121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Ft=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期的指數平滑預測</a:t>
            </a:r>
          </a:p>
          <a:p>
            <a:pPr>
              <a:spcBef>
                <a:spcPct val="50000"/>
              </a:spcBef>
            </a:pP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Tt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期的指數平滑趨勢</a:t>
            </a:r>
          </a:p>
          <a:p>
            <a:pPr>
              <a:spcBef>
                <a:spcPct val="50000"/>
              </a:spcBef>
            </a:pP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FITt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期的預測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趨勢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FITt-1=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t-1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期的預測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趨勢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At-1=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t-1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期的實際需求值</a:t>
            </a: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Symbol" pitchFamily="18" charset="2"/>
              </a:rPr>
              <a:t>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平滑常數</a:t>
            </a:r>
          </a:p>
          <a:p>
            <a:pPr>
              <a:spcBef>
                <a:spcPct val="50000"/>
              </a:spcBef>
            </a:pPr>
            <a:r>
              <a:rPr lang="el-GR" altLang="zh-TW" dirty="0">
                <a:latin typeface="微軟正黑體" pitchFamily="34" charset="-120"/>
                <a:ea typeface="微軟正黑體" pitchFamily="34" charset="-120"/>
                <a:sym typeface="Symbol" pitchFamily="18" charset="2"/>
              </a:rPr>
              <a:t>δ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平滑常數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7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預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測誤差</a:t>
            </a:r>
            <a:endParaRPr lang="zh-TW" altLang="en-US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誤差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預測值與實際值間的差異。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403648" y="2852936"/>
          <a:ext cx="52920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6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0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1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誤差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一般對迴歸線設一信賴區間，以讓非預期誤差降到最低，但有時誤差未必落在訂定的信賴區間中，則表示資料不符合預測。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11560" y="3933056"/>
          <a:ext cx="489654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5292080" y="4077072"/>
            <a:ext cx="309634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因固定的錯誤造成。</a:t>
            </a:r>
            <a:endParaRPr lang="en-US" altLang="zh-TW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例如</a:t>
            </a:r>
            <a: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採用錯誤的變數</a:t>
            </a:r>
            <a:endParaRPr lang="zh-TW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292080" y="5301208"/>
            <a:ext cx="309634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無法以正常的預設模式</a:t>
            </a:r>
            <a:endParaRPr lang="en-US" altLang="zh-TW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解釋的部份</a:t>
            </a:r>
            <a:endParaRPr lang="zh-TW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11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2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3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004864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衡量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誤差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平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均絕對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誤差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(MAD):</a:t>
            </a:r>
          </a:p>
          <a:p>
            <a:pPr lvl="1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預測資料誤差絕對值的平均，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可衡量預測值與觀察值差異的分布情況。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43608" y="4437112"/>
            <a:ext cx="7200800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endParaRPr lang="en-US" altLang="zh-TW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平均絕對誤差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(MAD)</a:t>
            </a:r>
          </a:p>
          <a:p>
            <a:pPr lvl="1">
              <a:buNone/>
            </a:pP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實際需求值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預測值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加總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÷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總期數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altLang="zh-TW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043608" y="5877272"/>
            <a:ext cx="720080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1MAD = 0.8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標準差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7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10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1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2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衡量誤差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平均絕對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誤差百分比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(MAP):</a:t>
            </a:r>
          </a:p>
          <a:p>
            <a:pPr lvl="1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衡量誤差相對於平均需求的比例，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可估計預測值可能的誤差大小。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43608" y="4077072"/>
            <a:ext cx="7200800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MAP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MAD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÷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平均需求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zh-TW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例如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MAD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是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單位，平均需求是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單位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則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MAP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誤差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為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10÷20=50%</a:t>
            </a:r>
          </a:p>
          <a:p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MAD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是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單位，平均需求是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1000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單位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則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MAP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誤差為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10÷1000=1%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6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0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1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04864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衡量誤差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追蹤訊號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(TS):</a:t>
            </a:r>
          </a:p>
          <a:p>
            <a:pPr lvl="1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衡量預測平均值是否與需求變化方向保持一致。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187624" y="3761656"/>
            <a:ext cx="7200800" cy="3096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</a:rPr>
              <a:t>追蹤訊號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預測誤差值總和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÷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MAD</a:t>
            </a:r>
          </a:p>
          <a:p>
            <a:pPr algn="ctr"/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追蹤訊號是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MAD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的倍數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altLang="zh-TW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例如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六月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的預測值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資料皆為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1000 </a:t>
            </a:r>
          </a:p>
          <a:p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絕對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差之和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為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400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，預測誤差值總和為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220</a:t>
            </a:r>
          </a:p>
          <a:p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MAD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400÷6 = 66.7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TS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= 220÷66.7 =3.3MADs</a:t>
            </a:r>
            <a:endParaRPr lang="en-US" altLang="zh-TW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6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0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1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時間序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列分析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因果關係預測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以自變數作為預測的基礎，當一變數引起另一變數產生變化，此稱為因果關係。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測量方法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最小平方迴歸分析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多元迴歸分析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考量所有具有影響作用的因素，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適用於許多因素影響單一目標變數的預測。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因果關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係預測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質化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主觀判斷 、估計與個人觀點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時間序列分析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透過歷史預測未來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因果關係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假設需求與環境中多項因素有關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模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擬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於假設的條件下，預測未來情境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sp>
          <p:nvSpPr>
            <p:cNvPr id="5" name="圓角矩形 4"/>
            <p:cNvSpPr/>
            <p:nvPr/>
          </p:nvSpPr>
          <p:spPr>
            <a:xfrm>
              <a:off x="0" y="692696"/>
              <a:ext cx="9361040" cy="14401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组合 13"/>
            <p:cNvGrpSpPr/>
            <p:nvPr/>
          </p:nvGrpSpPr>
          <p:grpSpPr>
            <a:xfrm>
              <a:off x="0" y="0"/>
              <a:ext cx="1979712" cy="1944216"/>
              <a:chOff x="925401" y="3148271"/>
              <a:chExt cx="2664296" cy="2664296"/>
            </a:xfrm>
          </p:grpSpPr>
          <p:sp>
            <p:nvSpPr>
              <p:cNvPr id="7" name="椭圆 14"/>
              <p:cNvSpPr/>
              <p:nvPr/>
            </p:nvSpPr>
            <p:spPr>
              <a:xfrm>
                <a:off x="925401" y="3148271"/>
                <a:ext cx="2664296" cy="26642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247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15"/>
              <p:cNvSpPr/>
              <p:nvPr/>
            </p:nvSpPr>
            <p:spPr>
              <a:xfrm>
                <a:off x="1069417" y="3292287"/>
                <a:ext cx="2376264" cy="2376264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79512" y="332656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預測的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類型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539552" y="1556792"/>
            <a:ext cx="8136904" cy="4896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Carpet City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地毯公司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認為只要得知該年度興建房屋的數目，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便可預測公司地毯的銷售量。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最小平方迴歸分析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err="1" smtClean="0">
                <a:solidFill>
                  <a:schemeClr val="accent1">
                    <a:lumMod val="50000"/>
                  </a:schemeClr>
                </a:solidFill>
              </a:rPr>
              <a:t>a+bx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興建房屋的核准數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地毯的銷售量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預測方程式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Y=7000+350x</a:t>
            </a: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假設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年允許興建房屋數為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25 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則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的銷售量預測等於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:7000+350x25 =15750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平方碼</a:t>
            </a:r>
            <a: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9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12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3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4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因果關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係預測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質化預測技術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基於專家知識，需要較多的人為判斷，並對人員參與預測的流程具有明確的定義。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適合運用於新產品或缺乏銷售經驗之新市場預測。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市場調查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歷史類推法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以現有或同類產品作為預測的模式。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:DVD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光碟與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DVD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播放器之互補關係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質化預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測技術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群體意見法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集合各種不同立場的人，經由開放式會議，由所有的  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參與人員交換意見產生。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缺點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低階員工不敢推翻高階主管意見。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buNone/>
            </a:pP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德爾菲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讓參與者以匿名方式進行，且每個人的意見有相同的權重。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選擇不同領域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參與的專家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</a:p>
          <a:p>
            <a:pPr lvl="1">
              <a:buNone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             經由問卷取得所有參與者的預測值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</a:p>
          <a:p>
            <a:pPr lvl="1">
              <a:buNone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             整理並找出合適的新問題，回饋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修正預測和條件。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質化預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測技術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608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協同規劃、預測與補貨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(CPFR)</a:t>
            </a: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透過網路協調需求預測、生產、採購規劃與補貨的工具。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可用於整合多階層供應鏈中所有的成員，進一步整合供應鏈上游的預測、生產與補貨計劃。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0291030102002.png"/>
          <p:cNvPicPr>
            <a:picLocks noChangeAspect="1"/>
          </p:cNvPicPr>
          <p:nvPr/>
        </p:nvPicPr>
        <p:blipFill>
          <a:blip r:embed="rId2" cstate="print"/>
          <a:srcRect b="23064"/>
          <a:stretch>
            <a:fillRect/>
          </a:stretch>
        </p:blipFill>
        <p:spPr>
          <a:xfrm>
            <a:off x="1475656" y="4860678"/>
            <a:ext cx="6624736" cy="199732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6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10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1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395536" y="404664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網路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預測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72816"/>
            <a:ext cx="8229600" cy="57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協同規劃、預測與補貨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(CPFR)</a:t>
            </a:r>
          </a:p>
          <a:p>
            <a:pPr lvl="1"/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>
              <a:buNone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1)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前端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夥伴協定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協同作業目的、資源需求、資訊分享信賴度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聯合企業規劃 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建立夥伴關係策略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3)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發展需求預測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4)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分享預測資訊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共享伺服器，公布最新產品預測資訊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5)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補貨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514350"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395536" y="404664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網路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預測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預測是所有規劃的基礎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長期預測方法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迴歸分析、多元迴歸分析等因果關係法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中短期預測方法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指數平滑法、調整式預測、季節指數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未來產業主流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連結各方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系統分享資訊，形成網路化協同預測系統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維持系統應變彈性</a:t>
            </a: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13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6" y="3292287"/>
                  <a:ext cx="2376264" cy="2376263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467544" y="620688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結論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229200"/>
          </a:xfrm>
          <a:prstGeom prst="rect">
            <a:avLst/>
          </a:prstGeom>
          <a:solidFill>
            <a:srgbClr val="CC532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/>
              <a:t>Thanks for Your Attention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六種元素</a:t>
            </a:r>
            <a:r>
              <a:rPr lang="en-US" altLang="zh-TW" sz="4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sz="4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每段時間的平均需求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趨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勢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季節因子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7344" r="18926" b="19657"/>
          <a:stretch>
            <a:fillRect/>
          </a:stretch>
        </p:blipFill>
        <p:spPr bwMode="auto">
          <a:xfrm>
            <a:off x="2555776" y="2852936"/>
            <a:ext cx="628494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4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7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8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15"/>
                <p:cNvSpPr/>
                <p:nvPr/>
              </p:nvSpPr>
              <p:spPr>
                <a:xfrm>
                  <a:off x="1069417" y="3292287"/>
                  <a:ext cx="2376264" cy="2376264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需求的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3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組成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sz="4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六種元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素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sz="4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週期因子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較難決定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時間的取間無法得知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受特別事件影響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隨機變異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偶發事件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p"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自我相關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事件持續性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grpSp>
          <p:nvGrpSpPr>
            <p:cNvPr id="5" name="群組 4"/>
            <p:cNvGrpSpPr/>
            <p:nvPr/>
          </p:nvGrpSpPr>
          <p:grpSpPr>
            <a:xfrm>
              <a:off x="0" y="0"/>
              <a:ext cx="9361040" cy="1944216"/>
              <a:chOff x="0" y="0"/>
              <a:chExt cx="9361040" cy="1944216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0" y="692696"/>
                <a:ext cx="9361040" cy="1440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" name="组合 13"/>
              <p:cNvGrpSpPr/>
              <p:nvPr/>
            </p:nvGrpSpPr>
            <p:grpSpPr>
              <a:xfrm>
                <a:off x="0" y="0"/>
                <a:ext cx="1979712" cy="1944216"/>
                <a:chOff x="925401" y="3148271"/>
                <a:chExt cx="2664296" cy="2664296"/>
              </a:xfrm>
            </p:grpSpPr>
            <p:sp>
              <p:nvSpPr>
                <p:cNvPr id="9" name="椭圆 14"/>
                <p:cNvSpPr/>
                <p:nvPr/>
              </p:nvSpPr>
              <p:spPr>
                <a:xfrm>
                  <a:off x="925401" y="3148271"/>
                  <a:ext cx="2664296" cy="266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247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15"/>
                <p:cNvSpPr/>
                <p:nvPr/>
              </p:nvSpPr>
              <p:spPr>
                <a:xfrm>
                  <a:off x="1069417" y="3292287"/>
                  <a:ext cx="2376264" cy="2376264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79512" y="404664"/>
              <a:ext cx="15696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需求的</a:t>
              </a:r>
              <a:endPara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3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組成</a:t>
              </a:r>
              <a:endPara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427" t="13360" r="28532" b="10272"/>
          <a:stretch>
            <a:fillRect/>
          </a:stretch>
        </p:blipFill>
        <p:spPr bwMode="auto">
          <a:xfrm>
            <a:off x="971600" y="692742"/>
            <a:ext cx="7290939" cy="58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基於過去資料預測未來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預測方法考量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預測的時間範圍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資料的可取得姓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需求的準確度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預測預算的多寡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是否有適合的人員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sp>
          <p:nvSpPr>
            <p:cNvPr id="6" name="圓角矩形 5"/>
            <p:cNvSpPr/>
            <p:nvPr/>
          </p:nvSpPr>
          <p:spPr>
            <a:xfrm>
              <a:off x="0" y="692696"/>
              <a:ext cx="9361040" cy="14401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组合 13"/>
            <p:cNvGrpSpPr/>
            <p:nvPr/>
          </p:nvGrpSpPr>
          <p:grpSpPr>
            <a:xfrm>
              <a:off x="0" y="0"/>
              <a:ext cx="1979712" cy="1944216"/>
              <a:chOff x="925401" y="3148271"/>
              <a:chExt cx="2664296" cy="2664296"/>
            </a:xfrm>
          </p:grpSpPr>
          <p:sp>
            <p:nvSpPr>
              <p:cNvPr id="8" name="椭圆 14"/>
              <p:cNvSpPr/>
              <p:nvPr/>
            </p:nvSpPr>
            <p:spPr>
              <a:xfrm>
                <a:off x="925401" y="3148271"/>
                <a:ext cx="2664296" cy="26642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247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15"/>
              <p:cNvSpPr/>
              <p:nvPr/>
            </p:nvSpPr>
            <p:spPr>
              <a:xfrm>
                <a:off x="1069417" y="3292287"/>
                <a:ext cx="2376264" cy="2376264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179512" y="404664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時間序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列分析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rLFfKB9LDRH4FDFEQ6eXFV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751"/>
          <a:stretch>
            <a:fillRect/>
          </a:stretch>
        </p:blipFill>
        <p:spPr>
          <a:xfrm>
            <a:off x="0" y="2060848"/>
            <a:ext cx="8867328" cy="4104456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0" y="0"/>
            <a:ext cx="9361040" cy="1944216"/>
            <a:chOff x="0" y="0"/>
            <a:chExt cx="9361040" cy="1944216"/>
          </a:xfrm>
        </p:grpSpPr>
        <p:sp>
          <p:nvSpPr>
            <p:cNvPr id="6" name="圓角矩形 5"/>
            <p:cNvSpPr/>
            <p:nvPr/>
          </p:nvSpPr>
          <p:spPr>
            <a:xfrm>
              <a:off x="0" y="692696"/>
              <a:ext cx="9361040" cy="14401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组合 13"/>
            <p:cNvGrpSpPr/>
            <p:nvPr/>
          </p:nvGrpSpPr>
          <p:grpSpPr>
            <a:xfrm>
              <a:off x="0" y="0"/>
              <a:ext cx="1979712" cy="1944216"/>
              <a:chOff x="925401" y="3148271"/>
              <a:chExt cx="2664296" cy="2664296"/>
            </a:xfrm>
          </p:grpSpPr>
          <p:sp>
            <p:nvSpPr>
              <p:cNvPr id="8" name="椭圆 14"/>
              <p:cNvSpPr/>
              <p:nvPr/>
            </p:nvSpPr>
            <p:spPr>
              <a:xfrm>
                <a:off x="925401" y="3148271"/>
                <a:ext cx="2664296" cy="26642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247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15"/>
              <p:cNvSpPr/>
              <p:nvPr/>
            </p:nvSpPr>
            <p:spPr>
              <a:xfrm>
                <a:off x="1069417" y="3292287"/>
                <a:ext cx="2376264" cy="2376264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179512" y="404664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時間序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列分析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3512</Words>
  <Application>Microsoft Office PowerPoint</Application>
  <PresentationFormat>如螢幕大小 (4:3)</PresentationFormat>
  <Paragraphs>709</Paragraphs>
  <Slides>46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Office 佈景主題</vt:lpstr>
      <vt:lpstr>VISIO</vt:lpstr>
      <vt:lpstr>Equation</vt:lpstr>
      <vt:lpstr>方程式</vt:lpstr>
      <vt:lpstr>Microsoft 方程式編輯器 3.0</vt:lpstr>
      <vt:lpstr>Visio</vt:lpstr>
      <vt:lpstr>Chapter 11    需求管理與預測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線性迴歸分析</vt:lpstr>
      <vt:lpstr>     最小平方法</vt:lpstr>
      <vt:lpstr>時間序列</vt:lpstr>
      <vt:lpstr>時間序列分解</vt:lpstr>
      <vt:lpstr>投影片 14</vt:lpstr>
      <vt:lpstr>投影片 15</vt:lpstr>
      <vt:lpstr>簡單等比例</vt:lpstr>
      <vt:lpstr>投影片 17</vt:lpstr>
      <vt:lpstr>目測預測模式</vt:lpstr>
      <vt:lpstr>投影片 19</vt:lpstr>
      <vt:lpstr>最小平方迴歸分析</vt:lpstr>
      <vt:lpstr>投影片 21</vt:lpstr>
      <vt:lpstr>投影片 22</vt:lpstr>
      <vt:lpstr>誤差範圍</vt:lpstr>
      <vt:lpstr>簡單移動平均</vt:lpstr>
      <vt:lpstr>投影片 25</vt:lpstr>
      <vt:lpstr>投影片 26</vt:lpstr>
      <vt:lpstr>簡單移動平均法的缺點</vt:lpstr>
      <vt:lpstr>加權移動平均法</vt:lpstr>
      <vt:lpstr>投影片 29</vt:lpstr>
      <vt:lpstr>指數平滑</vt:lpstr>
      <vt:lpstr>投影片 31</vt:lpstr>
      <vt:lpstr>投影片 32</vt:lpstr>
      <vt:lpstr>趨勢效應與調整式預測</vt:lpstr>
      <vt:lpstr>預測誤差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16</cp:revision>
  <dcterms:created xsi:type="dcterms:W3CDTF">2013-05-05T11:06:28Z</dcterms:created>
  <dcterms:modified xsi:type="dcterms:W3CDTF">2013-05-05T13:37:50Z</dcterms:modified>
</cp:coreProperties>
</file>