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75" r:id="rId5"/>
    <p:sldId id="276" r:id="rId6"/>
    <p:sldId id="277" r:id="rId7"/>
    <p:sldId id="280" r:id="rId8"/>
    <p:sldId id="281" r:id="rId9"/>
    <p:sldId id="282" r:id="rId10"/>
    <p:sldId id="283" r:id="rId11"/>
    <p:sldId id="284" r:id="rId12"/>
    <p:sldId id="278" r:id="rId13"/>
    <p:sldId id="285" r:id="rId14"/>
    <p:sldId id="286" r:id="rId15"/>
    <p:sldId id="287" r:id="rId16"/>
    <p:sldId id="259" r:id="rId17"/>
    <p:sldId id="260" r:id="rId18"/>
    <p:sldId id="261" r:id="rId19"/>
    <p:sldId id="262" r:id="rId20"/>
    <p:sldId id="263" r:id="rId21"/>
    <p:sldId id="266" r:id="rId22"/>
    <p:sldId id="265" r:id="rId23"/>
    <p:sldId id="264" r:id="rId24"/>
    <p:sldId id="267" r:id="rId25"/>
    <p:sldId id="268" r:id="rId26"/>
    <p:sldId id="269" r:id="rId27"/>
    <p:sldId id="270" r:id="rId28"/>
    <p:sldId id="271" r:id="rId29"/>
    <p:sldId id="272" r:id="rId30"/>
    <p:sldId id="274" r:id="rId31"/>
    <p:sldId id="273" r:id="rId32"/>
    <p:sldId id="288" r:id="rId33"/>
    <p:sldId id="289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009900"/>
    <a:srgbClr val="3333CC"/>
    <a:srgbClr val="777777"/>
    <a:srgbClr val="FF5050"/>
    <a:srgbClr val="422C16"/>
    <a:srgbClr val="0C788E"/>
    <a:srgbClr val="0066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5" autoAdjust="0"/>
    <p:restoredTop sz="90130" autoAdjust="0"/>
  </p:normalViewPr>
  <p:slideViewPr>
    <p:cSldViewPr>
      <p:cViewPr>
        <p:scale>
          <a:sx n="51" d="100"/>
          <a:sy n="51" d="100"/>
        </p:scale>
        <p:origin x="-103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21B3E-A1F6-40DF-8C9C-A42C616F729C}" type="doc">
      <dgm:prSet loTypeId="urn:microsoft.com/office/officeart/2005/8/layout/gear1" loCatId="process" qsTypeId="urn:microsoft.com/office/officeart/2005/8/quickstyle/simple2" qsCatId="simple" csTypeId="urn:microsoft.com/office/officeart/2005/8/colors/accent2_2" csCatId="accent2" phldr="1"/>
      <dgm:spPr/>
    </dgm:pt>
    <dgm:pt modelId="{DB50CE4D-0662-4734-8B75-E178206FB3A8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永續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26652B00-BF18-4439-A234-53F31776B4B2}" type="parTrans" cxnId="{E29050D2-05B1-41F2-9C8D-2B11C2A4722D}">
      <dgm:prSet/>
      <dgm:spPr/>
      <dgm:t>
        <a:bodyPr/>
        <a:lstStyle/>
        <a:p>
          <a:endParaRPr lang="zh-TW" altLang="en-US"/>
        </a:p>
      </dgm:t>
    </dgm:pt>
    <dgm:pt modelId="{78596514-F0CC-43F5-9747-B5122A3BB511}" type="sibTrans" cxnId="{E29050D2-05B1-41F2-9C8D-2B11C2A4722D}">
      <dgm:prSet/>
      <dgm:spPr/>
      <dgm:t>
        <a:bodyPr/>
        <a:lstStyle/>
        <a:p>
          <a:endParaRPr lang="zh-TW" altLang="en-US"/>
        </a:p>
      </dgm:t>
    </dgm:pt>
    <dgm:pt modelId="{57806EFA-794D-4C1E-AE3B-03BC4144375F}">
      <dgm:prSet phldrT="[文字]"/>
      <dgm:spPr>
        <a:solidFill>
          <a:srgbClr val="FF0066"/>
        </a:solidFill>
      </dgm:spPr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精實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29D6085C-89CB-4C7D-973B-6D077340AC42}" type="parTrans" cxnId="{36BC24C7-F470-470B-9162-724CD0A3B12C}">
      <dgm:prSet/>
      <dgm:spPr/>
      <dgm:t>
        <a:bodyPr/>
        <a:lstStyle/>
        <a:p>
          <a:endParaRPr lang="zh-TW" altLang="en-US"/>
        </a:p>
      </dgm:t>
    </dgm:pt>
    <dgm:pt modelId="{B43C6D67-F08D-4453-97E8-D094C501EE98}" type="sibTrans" cxnId="{36BC24C7-F470-470B-9162-724CD0A3B12C}">
      <dgm:prSet/>
      <dgm:spPr/>
      <dgm:t>
        <a:bodyPr/>
        <a:lstStyle/>
        <a:p>
          <a:endParaRPr lang="zh-TW" altLang="en-US"/>
        </a:p>
      </dgm:t>
    </dgm:pt>
    <dgm:pt modelId="{F672BD84-9A7D-4973-AE83-7D685DF74F1B}">
      <dgm:prSet phldrT="[文字]"/>
      <dgm:spPr>
        <a:solidFill>
          <a:srgbClr val="009900"/>
        </a:solidFill>
      </dgm:spPr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綠色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96D053E7-37F3-444A-9768-0FF1EF74A5DE}" type="parTrans" cxnId="{916D166A-72B6-45FB-B5AF-5C567437118A}">
      <dgm:prSet/>
      <dgm:spPr/>
      <dgm:t>
        <a:bodyPr/>
        <a:lstStyle/>
        <a:p>
          <a:endParaRPr lang="zh-TW" altLang="en-US"/>
        </a:p>
      </dgm:t>
    </dgm:pt>
    <dgm:pt modelId="{9FE68BF0-3C18-4E18-BC19-56428CA1FE4F}" type="sibTrans" cxnId="{916D166A-72B6-45FB-B5AF-5C567437118A}">
      <dgm:prSet/>
      <dgm:spPr/>
      <dgm:t>
        <a:bodyPr/>
        <a:lstStyle/>
        <a:p>
          <a:endParaRPr lang="zh-TW" altLang="en-US"/>
        </a:p>
      </dgm:t>
    </dgm:pt>
    <dgm:pt modelId="{BC1AA407-0CF6-4D84-B6B7-54D415199BA0}" type="pres">
      <dgm:prSet presAssocID="{26C21B3E-A1F6-40DF-8C9C-A42C616F729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385E1C9-1239-47E2-8FDF-478328BEC531}" type="pres">
      <dgm:prSet presAssocID="{DB50CE4D-0662-4734-8B75-E178206FB3A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ACBB35-778F-46C3-B8A2-4CFAF07F44B2}" type="pres">
      <dgm:prSet presAssocID="{DB50CE4D-0662-4734-8B75-E178206FB3A8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ADE127FE-E7F3-4398-A48B-271813DCC772}" type="pres">
      <dgm:prSet presAssocID="{DB50CE4D-0662-4734-8B75-E178206FB3A8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EC4A5B7E-6230-4BC5-BD22-432F3FD6A3C9}" type="pres">
      <dgm:prSet presAssocID="{57806EFA-794D-4C1E-AE3B-03BC4144375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BA152D-48AE-4E91-8B44-7D55EEB7FB4A}" type="pres">
      <dgm:prSet presAssocID="{57806EFA-794D-4C1E-AE3B-03BC4144375F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1F992C0E-9624-4EE0-A9A5-1D745FD2D005}" type="pres">
      <dgm:prSet presAssocID="{57806EFA-794D-4C1E-AE3B-03BC4144375F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971123EF-334B-4E2C-8716-F3BF26671961}" type="pres">
      <dgm:prSet presAssocID="{F672BD84-9A7D-4973-AE83-7D685DF74F1B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F39BF3B8-5528-4253-8B19-BFDEED08E1FE}" type="pres">
      <dgm:prSet presAssocID="{F672BD84-9A7D-4973-AE83-7D685DF74F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2F7F27-1C1B-4515-8F57-505D87D8B02F}" type="pres">
      <dgm:prSet presAssocID="{F672BD84-9A7D-4973-AE83-7D685DF74F1B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E888FDB0-A053-46B7-AD37-80CA3DF3B446}" type="pres">
      <dgm:prSet presAssocID="{F672BD84-9A7D-4973-AE83-7D685DF74F1B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592B0D14-1A2C-413E-A322-418CE9B47726}" type="pres">
      <dgm:prSet presAssocID="{78596514-F0CC-43F5-9747-B5122A3BB511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7D913018-9AB5-4A03-A6CE-45BD966DEB15}" type="pres">
      <dgm:prSet presAssocID="{B43C6D67-F08D-4453-97E8-D094C501EE98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B613616A-D5FC-43A6-8851-047C1295F05F}" type="pres">
      <dgm:prSet presAssocID="{9FE68BF0-3C18-4E18-BC19-56428CA1FE4F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42FED6FF-CA20-44EB-961A-FE2C2278E868}" type="presOf" srcId="{F672BD84-9A7D-4973-AE83-7D685DF74F1B}" destId="{971123EF-334B-4E2C-8716-F3BF26671961}" srcOrd="0" destOrd="0" presId="urn:microsoft.com/office/officeart/2005/8/layout/gear1"/>
    <dgm:cxn modelId="{3C24438C-D28A-4D41-8CE9-48E6979D98E1}" type="presOf" srcId="{9FE68BF0-3C18-4E18-BC19-56428CA1FE4F}" destId="{B613616A-D5FC-43A6-8851-047C1295F05F}" srcOrd="0" destOrd="0" presId="urn:microsoft.com/office/officeart/2005/8/layout/gear1"/>
    <dgm:cxn modelId="{36BC24C7-F470-470B-9162-724CD0A3B12C}" srcId="{26C21B3E-A1F6-40DF-8C9C-A42C616F729C}" destId="{57806EFA-794D-4C1E-AE3B-03BC4144375F}" srcOrd="1" destOrd="0" parTransId="{29D6085C-89CB-4C7D-973B-6D077340AC42}" sibTransId="{B43C6D67-F08D-4453-97E8-D094C501EE98}"/>
    <dgm:cxn modelId="{B7F0EDDF-3880-46B9-817E-BC42AD425916}" type="presOf" srcId="{DB50CE4D-0662-4734-8B75-E178206FB3A8}" destId="{A385E1C9-1239-47E2-8FDF-478328BEC531}" srcOrd="0" destOrd="0" presId="urn:microsoft.com/office/officeart/2005/8/layout/gear1"/>
    <dgm:cxn modelId="{7B70A342-CEB6-47A5-93D2-CDFB7D6A201E}" type="presOf" srcId="{26C21B3E-A1F6-40DF-8C9C-A42C616F729C}" destId="{BC1AA407-0CF6-4D84-B6B7-54D415199BA0}" srcOrd="0" destOrd="0" presId="urn:microsoft.com/office/officeart/2005/8/layout/gear1"/>
    <dgm:cxn modelId="{E29050D2-05B1-41F2-9C8D-2B11C2A4722D}" srcId="{26C21B3E-A1F6-40DF-8C9C-A42C616F729C}" destId="{DB50CE4D-0662-4734-8B75-E178206FB3A8}" srcOrd="0" destOrd="0" parTransId="{26652B00-BF18-4439-A234-53F31776B4B2}" sibTransId="{78596514-F0CC-43F5-9747-B5122A3BB511}"/>
    <dgm:cxn modelId="{CE882DBA-335B-462F-BB91-A278D119CA70}" type="presOf" srcId="{57806EFA-794D-4C1E-AE3B-03BC4144375F}" destId="{1F992C0E-9624-4EE0-A9A5-1D745FD2D005}" srcOrd="2" destOrd="0" presId="urn:microsoft.com/office/officeart/2005/8/layout/gear1"/>
    <dgm:cxn modelId="{62FDABB6-2C6C-4AEF-A2BC-1DF369E1CADC}" type="presOf" srcId="{F672BD84-9A7D-4973-AE83-7D685DF74F1B}" destId="{F39BF3B8-5528-4253-8B19-BFDEED08E1FE}" srcOrd="1" destOrd="0" presId="urn:microsoft.com/office/officeart/2005/8/layout/gear1"/>
    <dgm:cxn modelId="{83217F4E-1970-4C31-A975-C4DB7D675D01}" type="presOf" srcId="{DB50CE4D-0662-4734-8B75-E178206FB3A8}" destId="{B7ACBB35-778F-46C3-B8A2-4CFAF07F44B2}" srcOrd="1" destOrd="0" presId="urn:microsoft.com/office/officeart/2005/8/layout/gear1"/>
    <dgm:cxn modelId="{916D166A-72B6-45FB-B5AF-5C567437118A}" srcId="{26C21B3E-A1F6-40DF-8C9C-A42C616F729C}" destId="{F672BD84-9A7D-4973-AE83-7D685DF74F1B}" srcOrd="2" destOrd="0" parTransId="{96D053E7-37F3-444A-9768-0FF1EF74A5DE}" sibTransId="{9FE68BF0-3C18-4E18-BC19-56428CA1FE4F}"/>
    <dgm:cxn modelId="{8280CCE9-B2A9-48A0-94D4-2567DD7ED225}" type="presOf" srcId="{57806EFA-794D-4C1E-AE3B-03BC4144375F}" destId="{EEBA152D-48AE-4E91-8B44-7D55EEB7FB4A}" srcOrd="1" destOrd="0" presId="urn:microsoft.com/office/officeart/2005/8/layout/gear1"/>
    <dgm:cxn modelId="{180C7B77-8F1A-4A27-92F0-321A06BE3AB1}" type="presOf" srcId="{57806EFA-794D-4C1E-AE3B-03BC4144375F}" destId="{EC4A5B7E-6230-4BC5-BD22-432F3FD6A3C9}" srcOrd="0" destOrd="0" presId="urn:microsoft.com/office/officeart/2005/8/layout/gear1"/>
    <dgm:cxn modelId="{E315791D-1289-4D1B-939B-FD08C484DDC2}" type="presOf" srcId="{F672BD84-9A7D-4973-AE83-7D685DF74F1B}" destId="{C62F7F27-1C1B-4515-8F57-505D87D8B02F}" srcOrd="2" destOrd="0" presId="urn:microsoft.com/office/officeart/2005/8/layout/gear1"/>
    <dgm:cxn modelId="{1A2FADE7-591B-494F-B4E9-5C78F1A01ACE}" type="presOf" srcId="{F672BD84-9A7D-4973-AE83-7D685DF74F1B}" destId="{E888FDB0-A053-46B7-AD37-80CA3DF3B446}" srcOrd="3" destOrd="0" presId="urn:microsoft.com/office/officeart/2005/8/layout/gear1"/>
    <dgm:cxn modelId="{46D91270-E4D5-4BF8-B8F4-DD6E2443E87E}" type="presOf" srcId="{B43C6D67-F08D-4453-97E8-D094C501EE98}" destId="{7D913018-9AB5-4A03-A6CE-45BD966DEB15}" srcOrd="0" destOrd="0" presId="urn:microsoft.com/office/officeart/2005/8/layout/gear1"/>
    <dgm:cxn modelId="{EC5863B7-861C-4793-952F-47434B8678FE}" type="presOf" srcId="{DB50CE4D-0662-4734-8B75-E178206FB3A8}" destId="{ADE127FE-E7F3-4398-A48B-271813DCC772}" srcOrd="2" destOrd="0" presId="urn:microsoft.com/office/officeart/2005/8/layout/gear1"/>
    <dgm:cxn modelId="{D4B81710-8B30-4501-9C6C-C1ABB170F5F2}" type="presOf" srcId="{78596514-F0CC-43F5-9747-B5122A3BB511}" destId="{592B0D14-1A2C-413E-A322-418CE9B47726}" srcOrd="0" destOrd="0" presId="urn:microsoft.com/office/officeart/2005/8/layout/gear1"/>
    <dgm:cxn modelId="{D184C548-6905-4AA6-8EE0-2009B5BBA8DE}" type="presParOf" srcId="{BC1AA407-0CF6-4D84-B6B7-54D415199BA0}" destId="{A385E1C9-1239-47E2-8FDF-478328BEC531}" srcOrd="0" destOrd="0" presId="urn:microsoft.com/office/officeart/2005/8/layout/gear1"/>
    <dgm:cxn modelId="{2CFDCD59-DF07-4819-B737-E4BC2E7B4D80}" type="presParOf" srcId="{BC1AA407-0CF6-4D84-B6B7-54D415199BA0}" destId="{B7ACBB35-778F-46C3-B8A2-4CFAF07F44B2}" srcOrd="1" destOrd="0" presId="urn:microsoft.com/office/officeart/2005/8/layout/gear1"/>
    <dgm:cxn modelId="{B3DD7A02-F79F-40B8-83FD-74B12D82B31F}" type="presParOf" srcId="{BC1AA407-0CF6-4D84-B6B7-54D415199BA0}" destId="{ADE127FE-E7F3-4398-A48B-271813DCC772}" srcOrd="2" destOrd="0" presId="urn:microsoft.com/office/officeart/2005/8/layout/gear1"/>
    <dgm:cxn modelId="{0A198C1F-A105-4240-8ED6-585335907D90}" type="presParOf" srcId="{BC1AA407-0CF6-4D84-B6B7-54D415199BA0}" destId="{EC4A5B7E-6230-4BC5-BD22-432F3FD6A3C9}" srcOrd="3" destOrd="0" presId="urn:microsoft.com/office/officeart/2005/8/layout/gear1"/>
    <dgm:cxn modelId="{929B9881-D7A1-462A-A70B-702D8BCB8C98}" type="presParOf" srcId="{BC1AA407-0CF6-4D84-B6B7-54D415199BA0}" destId="{EEBA152D-48AE-4E91-8B44-7D55EEB7FB4A}" srcOrd="4" destOrd="0" presId="urn:microsoft.com/office/officeart/2005/8/layout/gear1"/>
    <dgm:cxn modelId="{CDAA7014-336C-4EDD-84D8-9F86FD050D9B}" type="presParOf" srcId="{BC1AA407-0CF6-4D84-B6B7-54D415199BA0}" destId="{1F992C0E-9624-4EE0-A9A5-1D745FD2D005}" srcOrd="5" destOrd="0" presId="urn:microsoft.com/office/officeart/2005/8/layout/gear1"/>
    <dgm:cxn modelId="{773F4892-5694-40F2-87EE-E9EFB9B0D9E5}" type="presParOf" srcId="{BC1AA407-0CF6-4D84-B6B7-54D415199BA0}" destId="{971123EF-334B-4E2C-8716-F3BF26671961}" srcOrd="6" destOrd="0" presId="urn:microsoft.com/office/officeart/2005/8/layout/gear1"/>
    <dgm:cxn modelId="{A6E7B989-4650-4676-A20B-C51B23A11257}" type="presParOf" srcId="{BC1AA407-0CF6-4D84-B6B7-54D415199BA0}" destId="{F39BF3B8-5528-4253-8B19-BFDEED08E1FE}" srcOrd="7" destOrd="0" presId="urn:microsoft.com/office/officeart/2005/8/layout/gear1"/>
    <dgm:cxn modelId="{E63C44E1-EF2D-4149-9ECD-F02E66C0084F}" type="presParOf" srcId="{BC1AA407-0CF6-4D84-B6B7-54D415199BA0}" destId="{C62F7F27-1C1B-4515-8F57-505D87D8B02F}" srcOrd="8" destOrd="0" presId="urn:microsoft.com/office/officeart/2005/8/layout/gear1"/>
    <dgm:cxn modelId="{CCCDA07B-43CC-4A7E-8819-BBED2CF3E6DD}" type="presParOf" srcId="{BC1AA407-0CF6-4D84-B6B7-54D415199BA0}" destId="{E888FDB0-A053-46B7-AD37-80CA3DF3B446}" srcOrd="9" destOrd="0" presId="urn:microsoft.com/office/officeart/2005/8/layout/gear1"/>
    <dgm:cxn modelId="{A873CB02-6CA1-4FAD-BBF2-73DB37982378}" type="presParOf" srcId="{BC1AA407-0CF6-4D84-B6B7-54D415199BA0}" destId="{592B0D14-1A2C-413E-A322-418CE9B47726}" srcOrd="10" destOrd="0" presId="urn:microsoft.com/office/officeart/2005/8/layout/gear1"/>
    <dgm:cxn modelId="{75AD4826-7C97-4230-B399-4E4A2122F684}" type="presParOf" srcId="{BC1AA407-0CF6-4D84-B6B7-54D415199BA0}" destId="{7D913018-9AB5-4A03-A6CE-45BD966DEB15}" srcOrd="11" destOrd="0" presId="urn:microsoft.com/office/officeart/2005/8/layout/gear1"/>
    <dgm:cxn modelId="{88E0E4F0-9F4F-452F-B445-C560DC7BC2D2}" type="presParOf" srcId="{BC1AA407-0CF6-4D84-B6B7-54D415199BA0}" destId="{B613616A-D5FC-43A6-8851-047C1295F05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5E1C9-1239-47E2-8FDF-478328BEC531}">
      <dsp:nvSpPr>
        <dsp:cNvPr id="0" name=""/>
        <dsp:cNvSpPr/>
      </dsp:nvSpPr>
      <dsp:spPr>
        <a:xfrm>
          <a:off x="2401950" y="1601974"/>
          <a:ext cx="1957969" cy="1957969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微軟正黑體" pitchFamily="34" charset="-120"/>
              <a:ea typeface="微軟正黑體" pitchFamily="34" charset="-120"/>
            </a:rPr>
            <a:t>永續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95589" y="2060619"/>
        <a:ext cx="1170691" cy="1006436"/>
      </dsp:txXfrm>
    </dsp:sp>
    <dsp:sp modelId="{EC4A5B7E-6230-4BC5-BD22-432F3FD6A3C9}">
      <dsp:nvSpPr>
        <dsp:cNvPr id="0" name=""/>
        <dsp:cNvSpPr/>
      </dsp:nvSpPr>
      <dsp:spPr>
        <a:xfrm>
          <a:off x="1262768" y="1139182"/>
          <a:ext cx="1423977" cy="1423977"/>
        </a:xfrm>
        <a:prstGeom prst="gear6">
          <a:avLst/>
        </a:prstGeom>
        <a:solidFill>
          <a:srgbClr val="FF00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微軟正黑體" pitchFamily="34" charset="-120"/>
              <a:ea typeface="微軟正黑體" pitchFamily="34" charset="-120"/>
            </a:rPr>
            <a:t>精實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621258" y="1499839"/>
        <a:ext cx="706997" cy="702663"/>
      </dsp:txXfrm>
    </dsp:sp>
    <dsp:sp modelId="{971123EF-334B-4E2C-8716-F3BF26671961}">
      <dsp:nvSpPr>
        <dsp:cNvPr id="0" name=""/>
        <dsp:cNvSpPr/>
      </dsp:nvSpPr>
      <dsp:spPr>
        <a:xfrm rot="20700000">
          <a:off x="2060341" y="156782"/>
          <a:ext cx="1395207" cy="1395207"/>
        </a:xfrm>
        <a:prstGeom prst="gear6">
          <a:avLst/>
        </a:prstGeom>
        <a:solidFill>
          <a:srgbClr val="00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>
              <a:latin typeface="微軟正黑體" pitchFamily="34" charset="-120"/>
              <a:ea typeface="微軟正黑體" pitchFamily="34" charset="-120"/>
            </a:rPr>
            <a:t>綠色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 rot="-20700000">
        <a:off x="2366351" y="462792"/>
        <a:ext cx="783187" cy="783187"/>
      </dsp:txXfrm>
    </dsp:sp>
    <dsp:sp modelId="{592B0D14-1A2C-413E-A322-418CE9B47726}">
      <dsp:nvSpPr>
        <dsp:cNvPr id="0" name=""/>
        <dsp:cNvSpPr/>
      </dsp:nvSpPr>
      <dsp:spPr>
        <a:xfrm>
          <a:off x="2244556" y="1310390"/>
          <a:ext cx="2506200" cy="2506200"/>
        </a:xfrm>
        <a:prstGeom prst="circularArrow">
          <a:avLst>
            <a:gd name="adj1" fmla="val 4687"/>
            <a:gd name="adj2" fmla="val 299029"/>
            <a:gd name="adj3" fmla="val 2498993"/>
            <a:gd name="adj4" fmla="val 15898778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913018-9AB5-4A03-A6CE-45BD966DEB15}">
      <dsp:nvSpPr>
        <dsp:cNvPr id="0" name=""/>
        <dsp:cNvSpPr/>
      </dsp:nvSpPr>
      <dsp:spPr>
        <a:xfrm>
          <a:off x="1010585" y="826832"/>
          <a:ext cx="1820911" cy="182091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13616A-D5FC-43A6-8851-047C1295F05F}">
      <dsp:nvSpPr>
        <dsp:cNvPr id="0" name=""/>
        <dsp:cNvSpPr/>
      </dsp:nvSpPr>
      <dsp:spPr>
        <a:xfrm>
          <a:off x="1737615" y="-146097"/>
          <a:ext cx="1963309" cy="19633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8D938-0DC3-4174-ACC0-50D811168667}" type="datetimeFigureOut">
              <a:rPr lang="zh-TW" altLang="en-US" smtClean="0"/>
              <a:t>2013/3/24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45E7-0877-4D1E-B24B-8D3E904341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22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前置時間縮短</a:t>
            </a:r>
            <a:r>
              <a:rPr lang="en-US" altLang="zh-TW" dirty="0" smtClean="0"/>
              <a:t>85% = (1- (34-5)/34)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effectLst/>
              </a:rPr>
              <a:t>精實生產五大原則：特定產品精密地確定其價值</a:t>
            </a:r>
            <a:r>
              <a:rPr lang="en-US" altLang="zh-TW" dirty="0" smtClean="0">
                <a:effectLst/>
              </a:rPr>
              <a:t>(value)</a:t>
            </a:r>
            <a:r>
              <a:rPr lang="zh-TW" altLang="en-US" dirty="0" smtClean="0">
                <a:effectLst/>
              </a:rPr>
              <a:t>，確認每一個產品的價值溪流</a:t>
            </a:r>
            <a:r>
              <a:rPr lang="en-US" altLang="zh-TW" dirty="0" smtClean="0">
                <a:effectLst/>
              </a:rPr>
              <a:t>(value stream)</a:t>
            </a:r>
            <a:r>
              <a:rPr lang="zh-TW" altLang="en-US" dirty="0" smtClean="0">
                <a:effectLst/>
              </a:rPr>
              <a:t>，使價值暢流無阻</a:t>
            </a:r>
            <a:r>
              <a:rPr lang="en-US" altLang="zh-TW" dirty="0" smtClean="0">
                <a:effectLst/>
              </a:rPr>
              <a:t>(flow)</a:t>
            </a:r>
            <a:r>
              <a:rPr lang="zh-TW" altLang="en-US" dirty="0" smtClean="0">
                <a:effectLst/>
              </a:rPr>
              <a:t>，由顧客向生產者施拉力</a:t>
            </a:r>
            <a:r>
              <a:rPr lang="en-US" altLang="zh-TW" dirty="0" smtClean="0">
                <a:effectLst/>
              </a:rPr>
              <a:t>(pull)</a:t>
            </a:r>
            <a:r>
              <a:rPr lang="zh-TW" altLang="en-US" dirty="0" smtClean="0">
                <a:effectLst/>
              </a:rPr>
              <a:t>，以及追求完善</a:t>
            </a:r>
            <a:r>
              <a:rPr lang="en-US" altLang="zh-TW" dirty="0" smtClean="0">
                <a:effectLst/>
              </a:rPr>
              <a:t>(perfect)</a:t>
            </a:r>
            <a:r>
              <a:rPr lang="zh-TW" altLang="en-US" dirty="0" smtClean="0">
                <a:effectLst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45E7-0877-4D1E-B24B-8D3E904341D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29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45E7-0877-4D1E-B24B-8D3E904341D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33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低、超產能利用率</a:t>
            </a:r>
            <a:r>
              <a:rPr lang="en-US" altLang="zh-TW" dirty="0" smtClean="0"/>
              <a:t>: </a:t>
            </a:r>
            <a:r>
              <a:rPr lang="zh-TW" altLang="en-US" dirty="0" smtClean="0"/>
              <a:t>傳統上是以安全存量來規避品質不良、機器故障、非預期瓶頸等生產問題的風險。因為有存貨可以支援，所以可以不要求問題改善。</a:t>
            </a:r>
            <a:endParaRPr lang="en-US" altLang="zh-TW" dirty="0" smtClean="0"/>
          </a:p>
          <a:p>
            <a:r>
              <a:rPr lang="zh-TW" altLang="en-US" dirty="0" smtClean="0"/>
              <a:t>精實生產，採有需求才生產，不可生產過量便存貨，最終形成呆帳。且存貨的價值隨時間會降低，再利用率小。所以，解決的方法乃從增加人員、機器、設備、加班作業來滿足生產數量上的需求。人、機器是可以移動與再利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045E7-0877-4D1E-B24B-8D3E904341D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57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4C694-5797-4831-9F0C-65708AE925B5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74356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54C2-508A-4132-9750-EEEE0D456DF1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38428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7F8F-94EB-484F-B86A-C746839271B5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98192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 userDrawn="1"/>
        </p:nvSpPr>
        <p:spPr bwMode="auto">
          <a:xfrm>
            <a:off x="0" y="1125538"/>
            <a:ext cx="9144000" cy="539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5" name="矩形 7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>
            <a:lvl1pPr>
              <a:defRPr baseline="0">
                <a:solidFill>
                  <a:srgbClr val="FFFF00"/>
                </a:solidFill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ea typeface="微軟正黑體" pitchFamily="34" charset="-120"/>
              </a:defRPr>
            </a:lvl1pPr>
            <a:lvl2pPr>
              <a:defRPr baseline="0">
                <a:ea typeface="微軟正黑體" pitchFamily="34" charset="-120"/>
              </a:defRPr>
            </a:lvl2pPr>
            <a:lvl3pPr>
              <a:defRPr baseline="0">
                <a:ea typeface="微軟正黑體" pitchFamily="34" charset="-120"/>
              </a:defRPr>
            </a:lvl3pPr>
            <a:lvl4pPr>
              <a:defRPr baseline="0">
                <a:ea typeface="微軟正黑體" pitchFamily="34" charset="-120"/>
              </a:defRPr>
            </a:lvl4pPr>
            <a:lvl5pPr>
              <a:defRPr baseline="0"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FA9967-0EEC-4D62-8586-1C40EECFAB7D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73091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4891A-550D-44C8-AC88-52D4B572692E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69679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CDD7-DBA2-427B-B2D3-1D016981BF2E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52756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B20DA-EE0E-496E-8C65-B7962A965B16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97200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10D7-4696-4726-BBE7-9DC68D025EA0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13613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D484D-551B-4EEC-9EA0-E46B3B53D9FC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20775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6E8ED-1C14-4F45-A18C-C28220CBA00E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75514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9FB3-3D0D-48CB-8C30-A95D50299C2E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84855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新細明體" charset="-120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新細明體" charset="-120"/>
              </a:defRPr>
            </a:lvl1pPr>
          </a:lstStyle>
          <a:p>
            <a:pPr>
              <a:defRPr/>
            </a:pPr>
            <a:endParaRPr lang="es-E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新細明體" charset="-120"/>
              </a:defRPr>
            </a:lvl1pPr>
          </a:lstStyle>
          <a:p>
            <a:pPr>
              <a:defRPr/>
            </a:pPr>
            <a:fld id="{E9981552-E4B2-49FA-84B1-43C641075773}" type="slidenum">
              <a:rPr lang="es-ES" altLang="zh-TW"/>
              <a:pPr>
                <a:defRPr/>
              </a:pPr>
              <a:t>‹#›</a:t>
            </a:fld>
            <a:endParaRPr lang="es-E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oA_YSyBkhiM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youtube.com/watch?v=wfsRAZUnon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7632700" cy="647700"/>
          </a:xfrm>
        </p:spPr>
        <p:txBody>
          <a:bodyPr/>
          <a:lstStyle/>
          <a:p>
            <a:pPr algn="l" eaLnBrk="1" hangingPunct="1"/>
            <a:r>
              <a:rPr lang="es-UY" altLang="zh-TW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Ch09 </a:t>
            </a:r>
            <a:r>
              <a:rPr lang="zh-TW" altLang="en-US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精實與永續供應鏈</a:t>
            </a:r>
            <a:endParaRPr lang="es-ES" altLang="zh-TW" b="1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5" name="Rectangle 174"/>
          <p:cNvSpPr>
            <a:spLocks noChangeArrowheads="1"/>
          </p:cNvSpPr>
          <p:nvPr/>
        </p:nvSpPr>
        <p:spPr bwMode="auto">
          <a:xfrm>
            <a:off x="611188" y="5445125"/>
            <a:ext cx="705643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指導教授</a:t>
            </a:r>
            <a:r>
              <a:rPr lang="en-US" altLang="zh-TW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盧淵源 博士</a:t>
            </a:r>
            <a:endParaRPr lang="en-US" altLang="zh-TW" sz="2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lang="en-US" altLang="zh-TW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: M004012007 </a:t>
            </a:r>
            <a:r>
              <a:rPr lang="zh-TW" altLang="en-US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藍元坤 </a:t>
            </a:r>
            <a:r>
              <a:rPr lang="en-US" altLang="zh-TW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M004012011 </a:t>
            </a:r>
            <a:r>
              <a:rPr lang="zh-TW" altLang="en-US" sz="2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胡湘萍</a:t>
            </a:r>
            <a:endParaRPr lang="es-ES" altLang="zh-TW" sz="2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en-US" altLang="zh-TW" sz="4000" b="1" dirty="0" smtClean="0"/>
              <a:t>9.2</a:t>
            </a:r>
            <a:r>
              <a:rPr lang="zh-TW" altLang="en-US" sz="4000" b="1" dirty="0" smtClean="0"/>
              <a:t> 精實的邏輯與精實的供應鏈</a:t>
            </a:r>
            <a:r>
              <a:rPr lang="en-US" altLang="zh-TW" sz="4000" b="1" dirty="0" smtClean="0"/>
              <a:t>_5/6</a:t>
            </a:r>
            <a:endParaRPr lang="zh-TW" altLang="en-US" sz="4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26876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Porsche</a:t>
            </a:r>
            <a:r>
              <a:rPr lang="zh-TW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萊比錫全新</a:t>
            </a:r>
            <a:r>
              <a:rPr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生產線</a:t>
            </a: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5879013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資料來源 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U-CAR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80" y="1287450"/>
            <a:ext cx="3238500" cy="5021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51520" y="2366878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Cayenne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</a:rPr>
              <a:t>Panamera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兩個車系引擎皆由卡車從位於祖文豪森的工廠運至萊比錫廠房。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Cayenne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的車體與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</a:rPr>
              <a:t>Panamera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的車體經由鐵路分別從布拉提拉瓦與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Volkswagen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位於漢諾威的工廠送往萊比錫。採獨立進行的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Cayenne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</a:rPr>
              <a:t>Panamera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車體產線完成至相同進度後，</a:t>
            </a:r>
            <a:r>
              <a:rPr lang="zh-TW" altLang="en-US" sz="2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兩車將進入產線合一階段，進行底盤傳動系統的組裝，最後到完成所有組裝程序。</a:t>
            </a:r>
          </a:p>
        </p:txBody>
      </p:sp>
    </p:spTree>
    <p:extLst>
      <p:ext uri="{BB962C8B-B14F-4D97-AF65-F5344CB8AC3E}">
        <p14:creationId xmlns:p14="http://schemas.microsoft.com/office/powerpoint/2010/main" val="39084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en-US" altLang="zh-TW" sz="4000" b="1" dirty="0" smtClean="0"/>
              <a:t>9.2</a:t>
            </a:r>
            <a:r>
              <a:rPr lang="zh-TW" altLang="en-US" sz="4000" b="1" dirty="0" smtClean="0"/>
              <a:t> 精實的邏輯與精實的供應鏈</a:t>
            </a:r>
            <a:r>
              <a:rPr lang="en-US" altLang="zh-TW" sz="4000" b="1" dirty="0" smtClean="0"/>
              <a:t>_6/6</a:t>
            </a:r>
            <a:endParaRPr lang="zh-TW" altLang="en-US" sz="4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26876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Porsche</a:t>
            </a:r>
            <a:r>
              <a:rPr lang="zh-TW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萊比錫全新</a:t>
            </a:r>
            <a:r>
              <a:rPr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生產線</a:t>
            </a: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5879013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資料來源 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U-CAR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80" y="1464270"/>
            <a:ext cx="3238500" cy="484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251520" y="2690336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2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高效能的混裝生產線，需要堅強的物流管理與組裝品質控管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，顯然，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Porsche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Panamera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上市前陸續釋出萊比錫產線相關消息，就是要展現對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Panamera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產品實力的絕對信心。</a:t>
            </a:r>
          </a:p>
        </p:txBody>
      </p:sp>
    </p:spTree>
    <p:extLst>
      <p:ext uri="{BB962C8B-B14F-4D97-AF65-F5344CB8AC3E}">
        <p14:creationId xmlns:p14="http://schemas.microsoft.com/office/powerpoint/2010/main" val="24964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9.3</a:t>
            </a:r>
            <a:r>
              <a:rPr lang="zh-TW" altLang="en-US" b="1" dirty="0" smtClean="0"/>
              <a:t> 豐田精實生產系統</a:t>
            </a:r>
            <a:r>
              <a:rPr lang="en-US" altLang="zh-TW" b="1" dirty="0" smtClean="0"/>
              <a:t>_1/4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3" y="1221257"/>
            <a:ext cx="8690465" cy="4367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51520" y="5879013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資料來源 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U-CAR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9.3</a:t>
            </a:r>
            <a:r>
              <a:rPr lang="zh-TW" altLang="en-US" b="1" dirty="0" smtClean="0"/>
              <a:t> 豐田精實生產系統</a:t>
            </a:r>
            <a:r>
              <a:rPr lang="en-US" altLang="zh-TW" b="1" dirty="0" smtClean="0"/>
              <a:t>-1/4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251520" y="5879013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資料來源 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U-CAR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48" y="1556792"/>
            <a:ext cx="3741632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28927" y="12687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豐田生產系統是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Toyota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副總裁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Taiichi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err="1">
                <a:latin typeface="微軟正黑體" pitchFamily="34" charset="-120"/>
                <a:ea typeface="微軟正黑體" pitchFamily="34" charset="-120"/>
              </a:rPr>
              <a:t>Ohno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大野耐一所建立的生產管理模式，結合了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JIT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即時管理系統與看板管理，也是讓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Toyota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汽車成為世界第一的重要關鍵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/>
            <a:endParaRPr lang="en-US" altLang="zh-TW" sz="2400" dirty="0">
              <a:effectLst/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2400" b="1" dirty="0">
                <a:solidFill>
                  <a:srgbClr val="FF0066"/>
                </a:solidFill>
              </a:rPr>
              <a:t>單</a:t>
            </a:r>
            <a:r>
              <a:rPr lang="en-US" altLang="zh-TW" sz="2400" b="1" dirty="0">
                <a:solidFill>
                  <a:srgbClr val="FF0066"/>
                </a:solidFill>
              </a:rPr>
              <a:t>1</a:t>
            </a:r>
            <a:r>
              <a:rPr lang="zh-TW" altLang="en-US" sz="2400" b="1" dirty="0">
                <a:solidFill>
                  <a:srgbClr val="FF0066"/>
                </a:solidFill>
              </a:rPr>
              <a:t>目標，</a:t>
            </a:r>
            <a:r>
              <a:rPr lang="en-US" altLang="zh-TW" sz="2400" b="1" dirty="0">
                <a:solidFill>
                  <a:srgbClr val="FF0066"/>
                </a:solidFill>
              </a:rPr>
              <a:t>2</a:t>
            </a:r>
            <a:r>
              <a:rPr lang="zh-TW" altLang="en-US" sz="2400" b="1" dirty="0">
                <a:solidFill>
                  <a:srgbClr val="FF0066"/>
                </a:solidFill>
              </a:rPr>
              <a:t>大</a:t>
            </a:r>
            <a:r>
              <a:rPr lang="zh-TW" altLang="en-US" sz="2400" b="1" dirty="0" smtClean="0">
                <a:solidFill>
                  <a:srgbClr val="FF0066"/>
                </a:solidFill>
              </a:rPr>
              <a:t>基礎</a:t>
            </a:r>
            <a:endParaRPr lang="en-US" altLang="zh-TW" sz="2400" b="1" dirty="0" smtClean="0">
              <a:solidFill>
                <a:srgbClr val="FF0066"/>
              </a:solidFill>
            </a:endParaRPr>
          </a:p>
          <a:p>
            <a:pPr algn="just"/>
            <a:endParaRPr lang="en-US" altLang="zh-TW" sz="2400" b="1" dirty="0">
              <a:solidFill>
                <a:srgbClr val="FF0066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buFont typeface="Wingdings" pitchFamily="2" charset="2"/>
              <a:buChar char="n"/>
            </a:pPr>
            <a:r>
              <a:rPr lang="en-US" altLang="zh-TW" sz="2400" dirty="0"/>
              <a:t>Just in Time</a:t>
            </a:r>
            <a:r>
              <a:rPr lang="zh-TW" altLang="en-US" sz="2400" dirty="0"/>
              <a:t>（簡稱</a:t>
            </a:r>
            <a:r>
              <a:rPr lang="en-US" altLang="zh-TW" sz="2400" dirty="0"/>
              <a:t>JIT</a:t>
            </a:r>
            <a:r>
              <a:rPr lang="zh-TW" altLang="en-US" sz="2400" dirty="0"/>
              <a:t>）即時管理</a:t>
            </a:r>
            <a:r>
              <a:rPr lang="zh-TW" altLang="en-US" sz="2400" dirty="0" smtClean="0"/>
              <a:t>系統</a:t>
            </a:r>
            <a:endParaRPr lang="en-US" altLang="zh-TW" sz="2400" dirty="0" smtClean="0"/>
          </a:p>
          <a:p>
            <a:pPr marL="342900" indent="-342900" algn="just">
              <a:buFont typeface="Wingdings" pitchFamily="2" charset="2"/>
              <a:buChar char="n"/>
            </a:pPr>
            <a:r>
              <a:rPr lang="en-US" altLang="zh-TW" sz="2400" dirty="0" err="1" smtClean="0"/>
              <a:t>Kanban</a:t>
            </a:r>
            <a:r>
              <a:rPr lang="zh-TW" altLang="en-US" sz="2400" dirty="0"/>
              <a:t>看板管理兩大系統</a:t>
            </a:r>
            <a:endParaRPr lang="zh-TW" altLang="en-US" sz="2400" b="1" dirty="0">
              <a:solidFill>
                <a:srgbClr val="FF0066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34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9.3</a:t>
            </a:r>
            <a:r>
              <a:rPr lang="zh-TW" altLang="en-US" b="1" dirty="0" smtClean="0"/>
              <a:t> 豐田精實生產系統</a:t>
            </a:r>
            <a:r>
              <a:rPr lang="en-US" altLang="zh-TW" b="1" dirty="0" smtClean="0"/>
              <a:t>_1/4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251520" y="5879013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資料來源 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U-CAR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41" y="1340768"/>
            <a:ext cx="6805435" cy="450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187623" y="4399944"/>
            <a:ext cx="6805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豐田生產系統除了能夠協助管理階層更輕鬆地掌握成本，由於生產線上的員工也被賦予了「自主管理」的任務，所以只要發現產品品質或機械與「看板」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圖中央上方吊掛的紙張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所記載的內容不同時，都可以立即決定停機、排除故障，以避免生產出瑕疵品、造成成本的浪費。</a:t>
            </a:r>
          </a:p>
        </p:txBody>
      </p:sp>
    </p:spTree>
    <p:extLst>
      <p:ext uri="{BB962C8B-B14F-4D97-AF65-F5344CB8AC3E}">
        <p14:creationId xmlns:p14="http://schemas.microsoft.com/office/powerpoint/2010/main" val="7010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9.3</a:t>
            </a:r>
            <a:r>
              <a:rPr lang="zh-TW" altLang="en-US" b="1" dirty="0" smtClean="0"/>
              <a:t> 豐田精實生產系統</a:t>
            </a:r>
            <a:r>
              <a:rPr lang="en-US" altLang="zh-TW" b="1" dirty="0" smtClean="0"/>
              <a:t>_1/4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251520" y="5879013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資料來源 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U-CAR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87623" y="4399944"/>
            <a:ext cx="68054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豐田生產系統除了能夠協助管理階層更輕鬆地掌握成本，由於生產線上的員工也被賦予了「自主管理」的任務，所以只要發現產品品質或機械與「看板」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圖中央上方吊掛的紙張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所記載的內容不同時，都可以立即決定停機、排除故障，以避免生產出瑕疵品、造成成本的浪費。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92" y="1371594"/>
            <a:ext cx="6362215" cy="4433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420025" y="5158933"/>
            <a:ext cx="6333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拜貫徹豐田生產系統所賜，今天的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Toyota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汽車，不但已是全球最知名、生產量最大的汽車品牌之一</a:t>
            </a:r>
          </a:p>
        </p:txBody>
      </p:sp>
    </p:spTree>
    <p:extLst>
      <p:ext uri="{BB962C8B-B14F-4D97-AF65-F5344CB8AC3E}">
        <p14:creationId xmlns:p14="http://schemas.microsoft.com/office/powerpoint/2010/main" val="15704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TW" dirty="0" smtClean="0"/>
              <a:t>9.5 </a:t>
            </a:r>
            <a:r>
              <a:rPr lang="zh-TW" altLang="en-US" dirty="0" smtClean="0"/>
              <a:t>價值流分析</a:t>
            </a:r>
            <a:r>
              <a:rPr lang="en-US" altLang="zh-TW" dirty="0" smtClean="0"/>
              <a:t>(1)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Lean </a:t>
            </a:r>
            <a:r>
              <a:rPr lang="zh-TW" altLang="en-US" sz="3200" dirty="0" smtClean="0"/>
              <a:t>的基本思維</a:t>
            </a:r>
            <a:r>
              <a:rPr lang="en-US" altLang="zh-TW" sz="3200" dirty="0" smtClean="0"/>
              <a:t> </a:t>
            </a:r>
            <a:endParaRPr lang="zh-TW" altLang="en-US" sz="3200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Lean </a:t>
            </a:r>
            <a:r>
              <a:rPr lang="zh-TW" altLang="en-US" dirty="0" smtClean="0"/>
              <a:t>的基本思維</a:t>
            </a:r>
            <a:r>
              <a:rPr lang="en-US" altLang="zh-TW" dirty="0" smtClean="0"/>
              <a:t>: </a:t>
            </a:r>
            <a:r>
              <a:rPr lang="zh-TW" altLang="en-US" dirty="0" smtClean="0"/>
              <a:t>徹底消除浪費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製造太多的浪費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等候的浪費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輸送的浪費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庫存的浪費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動作不當的浪費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製造不良的浪費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製程不良的浪費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78935"/>
            <a:ext cx="2736304" cy="16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3992910" cy="19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69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9.5 </a:t>
            </a:r>
            <a:r>
              <a:rPr lang="zh-TW" altLang="en-US" dirty="0"/>
              <a:t>價值流</a:t>
            </a:r>
            <a:r>
              <a:rPr lang="zh-TW" altLang="en-US" dirty="0" smtClean="0"/>
              <a:t>分析</a:t>
            </a:r>
            <a:r>
              <a:rPr lang="en-US" altLang="zh-TW" dirty="0" smtClean="0"/>
              <a:t>(2)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 smtClean="0"/>
              <a:t>價值流 </a:t>
            </a:r>
            <a:r>
              <a:rPr lang="en-US" altLang="zh-TW" sz="3200" dirty="0" smtClean="0"/>
              <a:t>Value Stream Mapping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有無附加價值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從原料進入工廠至產品交付給顧客的整個過程之中，可使用價值流分析法判別流程中有無附加價值的活動。</a:t>
            </a:r>
            <a:endParaRPr lang="en-US" altLang="zh-TW" dirty="0" smtClean="0"/>
          </a:p>
          <a:p>
            <a:r>
              <a:rPr lang="zh-TW" altLang="en-US" dirty="0" smtClean="0"/>
              <a:t>價值流分析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是一</a:t>
            </a:r>
            <a:r>
              <a:rPr lang="zh-TW" altLang="en-US" dirty="0"/>
              <a:t>項用於發展精實流程的流程圖工具，具體呈現產品流程的各項處理</a:t>
            </a:r>
            <a:r>
              <a:rPr lang="zh-TW" altLang="en-US" dirty="0" smtClean="0"/>
              <a:t>步驟，亦可顯示流程包含的資訊以及控制流程所需的資訊。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32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9.5 </a:t>
            </a:r>
            <a:r>
              <a:rPr lang="zh-TW" altLang="en-US" dirty="0"/>
              <a:t>價值流分析</a:t>
            </a:r>
            <a:r>
              <a:rPr lang="en-US" altLang="zh-TW" dirty="0" smtClean="0"/>
              <a:t>(3)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 smtClean="0"/>
              <a:t>Effect </a:t>
            </a:r>
            <a:r>
              <a:rPr lang="zh-TW" altLang="en-US" sz="3200" dirty="0" smtClean="0"/>
              <a:t>效果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 bwMode="auto">
          <a:xfrm>
            <a:off x="323528" y="1340768"/>
            <a:ext cx="2664296" cy="916779"/>
          </a:xfrm>
          <a:prstGeom prst="rect">
            <a:avLst/>
          </a:prstGeom>
          <a:solidFill>
            <a:srgbClr val="33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6" name="五邊形 5"/>
          <p:cNvSpPr/>
          <p:nvPr/>
        </p:nvSpPr>
        <p:spPr bwMode="auto">
          <a:xfrm rot="5400000">
            <a:off x="-334207" y="3059297"/>
            <a:ext cx="3979765" cy="2664296"/>
          </a:xfrm>
          <a:prstGeom prst="homePlate">
            <a:avLst>
              <a:gd name="adj" fmla="val 18800"/>
            </a:avLst>
          </a:prstGeom>
          <a:noFill/>
          <a:ln w="38100" cap="flat" cmpd="sng" algn="ctr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203848" y="1340768"/>
            <a:ext cx="2664296" cy="91677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五邊形 7"/>
          <p:cNvSpPr/>
          <p:nvPr/>
        </p:nvSpPr>
        <p:spPr bwMode="auto">
          <a:xfrm rot="5400000">
            <a:off x="2546113" y="3059297"/>
            <a:ext cx="3979765" cy="2664296"/>
          </a:xfrm>
          <a:prstGeom prst="homePlate">
            <a:avLst>
              <a:gd name="adj" fmla="val 18800"/>
            </a:avLst>
          </a:prstGeom>
          <a:noFill/>
          <a:ln w="38100" cap="flat" cmpd="sng" algn="ctr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084168" y="1340768"/>
            <a:ext cx="2664296" cy="916779"/>
          </a:xfrm>
          <a:prstGeom prst="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五邊形 9"/>
          <p:cNvSpPr/>
          <p:nvPr/>
        </p:nvSpPr>
        <p:spPr bwMode="auto">
          <a:xfrm rot="5400000">
            <a:off x="5426433" y="3059297"/>
            <a:ext cx="3979765" cy="2664296"/>
          </a:xfrm>
          <a:prstGeom prst="homePlate">
            <a:avLst>
              <a:gd name="adj" fmla="val 18800"/>
            </a:avLst>
          </a:prstGeom>
          <a:noFill/>
          <a:ln w="38100" cap="flat" cmpd="sng" algn="ctr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7544" y="147607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整體</a:t>
            </a:r>
            <a:endParaRPr lang="zh-TW" altLang="en-US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347864" y="14847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溝通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28184" y="148478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聚焦</a:t>
            </a:r>
            <a:endParaRPr lang="zh-TW" altLang="en-US" sz="3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95536" y="2564904"/>
            <a:ext cx="2520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整體流程，非單一程序。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從顧客角度看流程。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上、下游關係的工序影響。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顯示物料與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資訊流之間的關聯。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跨單位、跨部門之間的問題，更能掌握。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203848" y="2564904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便於實際作業人員參考。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顯示所有資訊。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易於進行有效溝通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156176" y="2564904"/>
            <a:ext cx="2520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關注流程。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關注系統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專注問題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改進正確的區域。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39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54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Agenda</a:t>
            </a:r>
            <a:endParaRPr lang="zh-TW" altLang="zh-TW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9.1 </a:t>
            </a:r>
            <a:r>
              <a:rPr lang="zh-TW" altLang="en-US" dirty="0" smtClean="0"/>
              <a:t>精實生產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9.2 </a:t>
            </a:r>
            <a:r>
              <a:rPr lang="zh-TW" altLang="en-US" dirty="0" smtClean="0"/>
              <a:t>精實的邏輯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9.3 </a:t>
            </a:r>
            <a:r>
              <a:rPr lang="zh-TW" altLang="en-US" dirty="0" smtClean="0"/>
              <a:t>豐田式生產系統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9.4 </a:t>
            </a:r>
            <a:r>
              <a:rPr lang="zh-TW" altLang="en-US" dirty="0" smtClean="0"/>
              <a:t>精實供應鏈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9.5 </a:t>
            </a:r>
            <a:r>
              <a:rPr lang="zh-TW" altLang="en-US" dirty="0" smtClean="0"/>
              <a:t>價值流分析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9.6 </a:t>
            </a:r>
            <a:r>
              <a:rPr lang="zh-TW" altLang="en-US" dirty="0" smtClean="0"/>
              <a:t>精實供應鏈設計原則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9.7 </a:t>
            </a:r>
            <a:r>
              <a:rPr lang="zh-TW" altLang="en-US" dirty="0" smtClean="0"/>
              <a:t>精實服務</a:t>
            </a:r>
            <a:endParaRPr lang="en-US" altLang="zh-TW" dirty="0" smtClean="0"/>
          </a:p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9.5 </a:t>
            </a:r>
            <a:r>
              <a:rPr lang="zh-TW" altLang="en-US" dirty="0"/>
              <a:t>價值流分析</a:t>
            </a:r>
            <a:r>
              <a:rPr lang="en-US" altLang="zh-TW" dirty="0" smtClean="0"/>
              <a:t>(4)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>價值流</a:t>
            </a:r>
            <a:r>
              <a:rPr lang="zh-TW" altLang="en-US" sz="3200" dirty="0" smtClean="0"/>
              <a:t>圖 </a:t>
            </a:r>
            <a:r>
              <a:rPr lang="en-US" altLang="zh-TW" sz="3200" dirty="0" smtClean="0"/>
              <a:t>Activity </a:t>
            </a:r>
            <a:endParaRPr lang="zh-TW" altLang="en-US" dirty="0"/>
          </a:p>
        </p:txBody>
      </p:sp>
      <p:sp>
        <p:nvSpPr>
          <p:cNvPr id="4" name="五邊形 3"/>
          <p:cNvSpPr/>
          <p:nvPr/>
        </p:nvSpPr>
        <p:spPr bwMode="auto">
          <a:xfrm>
            <a:off x="539552" y="1779565"/>
            <a:ext cx="3888432" cy="2232248"/>
          </a:xfrm>
          <a:prstGeom prst="homePlate">
            <a:avLst>
              <a:gd name="adj" fmla="val 16485"/>
            </a:avLst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＞形箭號 4"/>
          <p:cNvSpPr/>
          <p:nvPr/>
        </p:nvSpPr>
        <p:spPr bwMode="auto">
          <a:xfrm>
            <a:off x="4427984" y="1772816"/>
            <a:ext cx="4032447" cy="2232248"/>
          </a:xfrm>
          <a:prstGeom prst="chevron">
            <a:avLst>
              <a:gd name="adj" fmla="val 22071"/>
            </a:avLst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38872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現狀圖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04047" y="238872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未來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051720" y="4869160"/>
            <a:ext cx="4752528" cy="936104"/>
          </a:xfrm>
          <a:prstGeom prst="rect">
            <a:avLst/>
          </a:prstGeom>
          <a:noFill/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123728" y="494290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規劃新流程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>
            <a:off x="2987824" y="4011813"/>
            <a:ext cx="0" cy="8573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單箭頭接點 12"/>
          <p:cNvCxnSpPr/>
          <p:nvPr/>
        </p:nvCxnSpPr>
        <p:spPr bwMode="auto">
          <a:xfrm flipV="1">
            <a:off x="6012160" y="4011813"/>
            <a:ext cx="0" cy="8573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2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8820472" cy="671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/>
          <p:nvPr/>
        </p:nvCxnSpPr>
        <p:spPr bwMode="auto">
          <a:xfrm flipV="1">
            <a:off x="0" y="3789040"/>
            <a:ext cx="8927976" cy="2160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群組 11"/>
          <p:cNvGrpSpPr/>
          <p:nvPr/>
        </p:nvGrpSpPr>
        <p:grpSpPr>
          <a:xfrm>
            <a:off x="791580" y="44624"/>
            <a:ext cx="3960440" cy="960975"/>
            <a:chOff x="791580" y="44624"/>
            <a:chExt cx="3960440" cy="960975"/>
          </a:xfrm>
        </p:grpSpPr>
        <p:sp>
          <p:nvSpPr>
            <p:cNvPr id="10" name="向左箭號 9"/>
            <p:cNvSpPr/>
            <p:nvPr/>
          </p:nvSpPr>
          <p:spPr bwMode="auto">
            <a:xfrm>
              <a:off x="791580" y="44624"/>
              <a:ext cx="3960440" cy="960975"/>
            </a:xfrm>
            <a:prstGeom prst="leftArrow">
              <a:avLst/>
            </a:prstGeom>
            <a:noFill/>
            <a:ln w="571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403648" y="152636"/>
              <a:ext cx="2736304" cy="756084"/>
            </a:xfrm>
            <a:prstGeom prst="rect">
              <a:avLst/>
            </a:prstGeom>
            <a:solidFill>
              <a:srgbClr val="FFFF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4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情報流</a:t>
              </a:r>
              <a:endPara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752020" y="5625244"/>
            <a:ext cx="3924436" cy="972108"/>
            <a:chOff x="4752020" y="5625244"/>
            <a:chExt cx="3924436" cy="972108"/>
          </a:xfrm>
        </p:grpSpPr>
        <p:sp>
          <p:nvSpPr>
            <p:cNvPr id="11" name="向右箭號 10"/>
            <p:cNvSpPr/>
            <p:nvPr/>
          </p:nvSpPr>
          <p:spPr bwMode="auto">
            <a:xfrm>
              <a:off x="4752020" y="5625244"/>
              <a:ext cx="3924436" cy="972108"/>
            </a:xfrm>
            <a:prstGeom prst="rightArrow">
              <a:avLst/>
            </a:prstGeom>
            <a:noFill/>
            <a:ln w="571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5131412" y="5733256"/>
              <a:ext cx="2752956" cy="756084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40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實物流</a:t>
              </a:r>
              <a:endParaRPr kumimoji="0" lang="zh-TW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8820472" cy="671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395536" y="188640"/>
            <a:ext cx="2448272" cy="648072"/>
          </a:xfrm>
          <a:prstGeom prst="rect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24148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現狀圖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95536" y="5661248"/>
            <a:ext cx="8208912" cy="720080"/>
            <a:chOff x="395536" y="5661248"/>
            <a:chExt cx="8208912" cy="720080"/>
          </a:xfrm>
        </p:grpSpPr>
        <p:sp>
          <p:nvSpPr>
            <p:cNvPr id="4" name="橢圓 3"/>
            <p:cNvSpPr/>
            <p:nvPr/>
          </p:nvSpPr>
          <p:spPr bwMode="auto">
            <a:xfrm>
              <a:off x="395536" y="5877272"/>
              <a:ext cx="576064" cy="504056"/>
            </a:xfrm>
            <a:prstGeom prst="ellips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橢圓 7"/>
            <p:cNvSpPr/>
            <p:nvPr/>
          </p:nvSpPr>
          <p:spPr bwMode="auto">
            <a:xfrm>
              <a:off x="1763688" y="5877272"/>
              <a:ext cx="576064" cy="504056"/>
            </a:xfrm>
            <a:prstGeom prst="ellips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橢圓 8"/>
            <p:cNvSpPr/>
            <p:nvPr/>
          </p:nvSpPr>
          <p:spPr bwMode="auto">
            <a:xfrm>
              <a:off x="3347864" y="5805264"/>
              <a:ext cx="576064" cy="504056"/>
            </a:xfrm>
            <a:prstGeom prst="ellips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橢圓 9"/>
            <p:cNvSpPr/>
            <p:nvPr/>
          </p:nvSpPr>
          <p:spPr bwMode="auto">
            <a:xfrm>
              <a:off x="4932040" y="5733256"/>
              <a:ext cx="576064" cy="504056"/>
            </a:xfrm>
            <a:prstGeom prst="ellips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橢圓 10"/>
            <p:cNvSpPr/>
            <p:nvPr/>
          </p:nvSpPr>
          <p:spPr bwMode="auto">
            <a:xfrm>
              <a:off x="6516216" y="5733256"/>
              <a:ext cx="576064" cy="504056"/>
            </a:xfrm>
            <a:prstGeom prst="ellips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橢圓 11"/>
            <p:cNvSpPr/>
            <p:nvPr/>
          </p:nvSpPr>
          <p:spPr bwMode="auto">
            <a:xfrm>
              <a:off x="8028384" y="5661248"/>
              <a:ext cx="576064" cy="504056"/>
            </a:xfrm>
            <a:prstGeom prst="ellipse">
              <a:avLst/>
            </a:prstGeom>
            <a:noFill/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3" name="矩形 12"/>
          <p:cNvSpPr/>
          <p:nvPr/>
        </p:nvSpPr>
        <p:spPr bwMode="auto">
          <a:xfrm>
            <a:off x="1763688" y="2276872"/>
            <a:ext cx="2088232" cy="93610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" y="0"/>
            <a:ext cx="8858200" cy="668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395536" y="188640"/>
            <a:ext cx="2448272" cy="648072"/>
          </a:xfrm>
          <a:prstGeom prst="rect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24148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未來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580112" y="4725144"/>
            <a:ext cx="2088232" cy="1152128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dash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107504" y="2420887"/>
            <a:ext cx="2808312" cy="309634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088365" y="2420887"/>
            <a:ext cx="2952328" cy="309634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228184" y="2420887"/>
            <a:ext cx="2664296" cy="309634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9.6 </a:t>
            </a:r>
            <a:r>
              <a:rPr lang="zh-TW" altLang="en-US" dirty="0" smtClean="0"/>
              <a:t>精實供應鏈設計原則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>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1176" y="2536304"/>
            <a:ext cx="2530624" cy="2980928"/>
          </a:xfrm>
        </p:spPr>
        <p:txBody>
          <a:bodyPr/>
          <a:lstStyle/>
          <a:p>
            <a:r>
              <a:rPr lang="zh-TW" altLang="en-US" sz="2400" b="1" dirty="0">
                <a:solidFill>
                  <a:srgbClr val="FF6600"/>
                </a:solidFill>
                <a:latin typeface="微軟正黑體" pitchFamily="34" charset="-120"/>
              </a:rPr>
              <a:t>精</a:t>
            </a:r>
            <a:r>
              <a:rPr lang="zh-TW" altLang="en-US" sz="2400" b="1" dirty="0" smtClean="0">
                <a:solidFill>
                  <a:srgbClr val="FF6600"/>
                </a:solidFill>
                <a:latin typeface="微軟正黑體" pitchFamily="34" charset="-120"/>
              </a:rPr>
              <a:t>實佈置</a:t>
            </a:r>
            <a:endParaRPr lang="en-US" altLang="zh-TW" sz="2400" b="1" dirty="0" smtClean="0">
              <a:solidFill>
                <a:srgbClr val="FF6600"/>
              </a:solidFill>
              <a:latin typeface="微軟正黑體" pitchFamily="34" charset="-120"/>
            </a:endParaRPr>
          </a:p>
          <a:p>
            <a:pPr lvl="1"/>
            <a:r>
              <a:rPr lang="zh-TW" altLang="en-US" sz="2000" dirty="0" smtClean="0">
                <a:latin typeface="微軟正黑體" pitchFamily="34" charset="-120"/>
              </a:rPr>
              <a:t>群組技術</a:t>
            </a:r>
            <a:endParaRPr lang="en-US" altLang="zh-TW" sz="2000" dirty="0" smtClean="0">
              <a:latin typeface="微軟正黑體" pitchFamily="34" charset="-120"/>
            </a:endParaRPr>
          </a:p>
          <a:p>
            <a:pPr lvl="1"/>
            <a:r>
              <a:rPr lang="zh-TW" altLang="en-US" sz="2000" dirty="0" smtClean="0">
                <a:latin typeface="微軟正黑體" pitchFamily="34" charset="-120"/>
              </a:rPr>
              <a:t>源流品質</a:t>
            </a:r>
            <a:endParaRPr lang="en-US" altLang="zh-TW" sz="2000" dirty="0" smtClean="0">
              <a:latin typeface="微軟正黑體" pitchFamily="34" charset="-120"/>
            </a:endParaRPr>
          </a:p>
          <a:p>
            <a:pPr lvl="1"/>
            <a:r>
              <a:rPr lang="en-US" altLang="zh-TW" sz="2000" dirty="0" smtClean="0">
                <a:latin typeface="微軟正黑體" pitchFamily="34" charset="-120"/>
              </a:rPr>
              <a:t>JIT </a:t>
            </a:r>
            <a:r>
              <a:rPr lang="zh-TW" altLang="en-US" sz="2000" dirty="0" smtClean="0">
                <a:latin typeface="微軟正黑體" pitchFamily="34" charset="-120"/>
              </a:rPr>
              <a:t>生產</a:t>
            </a:r>
            <a:endParaRPr lang="en-US" altLang="zh-TW" sz="2000" dirty="0" smtClean="0">
              <a:latin typeface="微軟正黑體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3031299" y="2492896"/>
            <a:ext cx="2836845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zh-TW" altLang="en-US" sz="2400" kern="0" dirty="0" smtClean="0">
                <a:solidFill>
                  <a:srgbClr val="FF0000"/>
                </a:solidFill>
                <a:latin typeface="微軟正黑體" pitchFamily="34" charset="-120"/>
              </a:rPr>
              <a:t>精實生產排程</a:t>
            </a:r>
            <a:endParaRPr lang="en-US" altLang="zh-TW" sz="2400" kern="0" dirty="0" smtClean="0">
              <a:solidFill>
                <a:srgbClr val="FF0000"/>
              </a:solidFill>
              <a:latin typeface="微軟正黑體" pitchFamily="34" charset="-120"/>
            </a:endParaRPr>
          </a:p>
          <a:p>
            <a:pPr lvl="1"/>
            <a:r>
              <a:rPr lang="zh-TW" altLang="en-US" sz="2000" kern="0" dirty="0" smtClean="0">
                <a:latin typeface="微軟正黑體" pitchFamily="34" charset="-120"/>
              </a:rPr>
              <a:t>均衡生產負荷</a:t>
            </a:r>
            <a:endParaRPr lang="en-US" altLang="zh-TW" sz="2000" kern="0" dirty="0" smtClean="0">
              <a:latin typeface="微軟正黑體" pitchFamily="34" charset="-120"/>
            </a:endParaRPr>
          </a:p>
          <a:p>
            <a:pPr lvl="1"/>
            <a:r>
              <a:rPr lang="zh-TW" altLang="en-US" sz="2000" kern="0" dirty="0" smtClean="0">
                <a:latin typeface="微軟正黑體" pitchFamily="34" charset="-120"/>
              </a:rPr>
              <a:t>看板生產控制系統</a:t>
            </a:r>
            <a:endParaRPr lang="en-US" altLang="zh-TW" sz="2000" kern="0" dirty="0" smtClean="0">
              <a:latin typeface="微軟正黑體" pitchFamily="34" charset="-120"/>
            </a:endParaRPr>
          </a:p>
          <a:p>
            <a:pPr lvl="1"/>
            <a:r>
              <a:rPr lang="zh-TW" altLang="en-US" sz="2000" kern="0" dirty="0" smtClean="0">
                <a:latin typeface="微軟正黑體" pitchFamily="34" charset="-120"/>
              </a:rPr>
              <a:t>決定看板的數目</a:t>
            </a:r>
            <a:endParaRPr lang="en-US" altLang="zh-TW" sz="2000" kern="0" dirty="0" smtClean="0">
              <a:latin typeface="微軟正黑體" pitchFamily="34" charset="-120"/>
            </a:endParaRPr>
          </a:p>
          <a:p>
            <a:pPr lvl="1"/>
            <a:r>
              <a:rPr lang="zh-TW" altLang="en-US" sz="2000" kern="0" dirty="0" smtClean="0">
                <a:latin typeface="微軟正黑體" pitchFamily="34" charset="-120"/>
              </a:rPr>
              <a:t>最小化整備時間</a:t>
            </a:r>
            <a:endParaRPr lang="en-US" altLang="zh-TW" sz="2000" kern="0" dirty="0" smtClean="0">
              <a:latin typeface="微軟正黑體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6228183" y="2420887"/>
            <a:ext cx="2664297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aseline="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aseline="0">
                <a:solidFill>
                  <a:schemeClr val="tx1"/>
                </a:solidFill>
                <a:latin typeface="+mn-lt"/>
                <a:ea typeface="微軟正黑體" pitchFamily="34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zh-TW" altLang="en-US" sz="2400" kern="0" dirty="0" smtClean="0">
                <a:solidFill>
                  <a:srgbClr val="FF0000"/>
                </a:solidFill>
                <a:latin typeface="微軟正黑體" pitchFamily="34" charset="-120"/>
              </a:rPr>
              <a:t>精實供應鏈</a:t>
            </a:r>
            <a:endParaRPr lang="en-US" altLang="zh-TW" sz="2400" kern="0" dirty="0" smtClean="0">
              <a:solidFill>
                <a:srgbClr val="FF0000"/>
              </a:solidFill>
              <a:latin typeface="微軟正黑體" pitchFamily="34" charset="-120"/>
            </a:endParaRPr>
          </a:p>
          <a:p>
            <a:pPr lvl="1"/>
            <a:r>
              <a:rPr lang="zh-TW" altLang="en-US" sz="2000" kern="0" dirty="0" smtClean="0">
                <a:latin typeface="微軟正黑體" pitchFamily="34" charset="-120"/>
              </a:rPr>
              <a:t>專業工廠的網絡</a:t>
            </a:r>
            <a:endParaRPr lang="en-US" altLang="zh-TW" sz="2000" kern="0" dirty="0" smtClean="0">
              <a:latin typeface="微軟正黑體" pitchFamily="34" charset="-120"/>
            </a:endParaRPr>
          </a:p>
          <a:p>
            <a:pPr lvl="1"/>
            <a:r>
              <a:rPr lang="zh-TW" altLang="en-US" sz="2000" kern="0" dirty="0" smtClean="0">
                <a:latin typeface="微軟正黑體" pitchFamily="34" charset="-120"/>
              </a:rPr>
              <a:t>與功應商合</a:t>
            </a:r>
            <a:r>
              <a:rPr lang="zh-TW" altLang="en-US" sz="2000" kern="0" dirty="0">
                <a:latin typeface="微軟正黑體" pitchFamily="34" charset="-120"/>
              </a:rPr>
              <a:t>作</a:t>
            </a:r>
            <a:endParaRPr lang="en-US" altLang="zh-TW" sz="2000" kern="0" dirty="0" smtClean="0">
              <a:latin typeface="微軟正黑體" pitchFamily="34" charset="-120"/>
            </a:endParaRPr>
          </a:p>
          <a:p>
            <a:pPr lvl="1"/>
            <a:r>
              <a:rPr lang="zh-TW" altLang="en-US" sz="2000" kern="0" dirty="0" smtClean="0">
                <a:latin typeface="微軟正黑體" pitchFamily="34" charset="-120"/>
              </a:rPr>
              <a:t>建立精實供應鏈</a:t>
            </a:r>
            <a:endParaRPr lang="en-US" altLang="zh-TW" sz="2000" kern="0" dirty="0" smtClean="0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31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9.6 </a:t>
            </a:r>
            <a:r>
              <a:rPr lang="zh-TW" altLang="en-US" dirty="0"/>
              <a:t>精實供應鏈設計原則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 smtClean="0"/>
              <a:t>精實佈</a:t>
            </a:r>
            <a:r>
              <a:rPr lang="zh-TW" altLang="en-US" sz="3200" dirty="0"/>
              <a:t>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036712"/>
          </a:xfrm>
        </p:spPr>
        <p:txBody>
          <a:bodyPr/>
          <a:lstStyle/>
          <a:p>
            <a:r>
              <a:rPr lang="zh-TW" altLang="en-US" sz="2800" dirty="0" smtClean="0"/>
              <a:t>廠房佈置的設計是要確保工作流程的平衡與最少的在製品存貨。</a:t>
            </a:r>
            <a:endParaRPr lang="zh-TW" altLang="en-US" sz="2800" dirty="0"/>
          </a:p>
        </p:txBody>
      </p:sp>
      <p:sp>
        <p:nvSpPr>
          <p:cNvPr id="4" name="橢圓 3"/>
          <p:cNvSpPr/>
          <p:nvPr/>
        </p:nvSpPr>
        <p:spPr bwMode="auto">
          <a:xfrm>
            <a:off x="3275856" y="2060848"/>
            <a:ext cx="2520280" cy="2511896"/>
          </a:xfrm>
          <a:prstGeom prst="ellipse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2339752" y="3509392"/>
            <a:ext cx="2520280" cy="2511896"/>
          </a:xfrm>
          <a:prstGeom prst="ellipse">
            <a:avLst/>
          </a:prstGeom>
          <a:noFill/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4203643" y="3509392"/>
            <a:ext cx="2520280" cy="2511896"/>
          </a:xfrm>
          <a:prstGeom prst="ellips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27884" y="276937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預防性維護</a:t>
            </a:r>
            <a:endParaRPr lang="zh-TW" altLang="en-US" sz="2800" b="1" dirty="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35996" y="45727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群組技術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497021" y="457348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rPr>
              <a:t>源流品質</a:t>
            </a:r>
            <a:endParaRPr lang="zh-TW" altLang="en-US" sz="2800" b="1" dirty="0">
              <a:solidFill>
                <a:srgbClr val="33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683568" y="2368887"/>
            <a:ext cx="2448272" cy="1231742"/>
            <a:chOff x="683568" y="2368887"/>
            <a:chExt cx="2448272" cy="1231742"/>
          </a:xfrm>
        </p:grpSpPr>
        <p:sp>
          <p:nvSpPr>
            <p:cNvPr id="11" name="五邊形 10"/>
            <p:cNvSpPr/>
            <p:nvPr/>
          </p:nvSpPr>
          <p:spPr bwMode="auto">
            <a:xfrm>
              <a:off x="683568" y="2368887"/>
              <a:ext cx="2448272" cy="1231742"/>
            </a:xfrm>
            <a:prstGeom prst="homePlate">
              <a:avLst>
                <a:gd name="adj" fmla="val 21719"/>
              </a:avLst>
            </a:prstGeom>
            <a:noFill/>
            <a:ln w="2857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827584" y="2485345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0066"/>
                  </a:solidFill>
                  <a:latin typeface="微軟正黑體" pitchFamily="34" charset="-120"/>
                  <a:ea typeface="微軟正黑體" pitchFamily="34" charset="-120"/>
                </a:rPr>
                <a:t>定期</a:t>
              </a:r>
              <a:r>
                <a:rPr lang="zh-TW" altLang="en-US" sz="2000" b="1" dirty="0" smtClean="0">
                  <a:solidFill>
                    <a:srgbClr val="FF0066"/>
                  </a:solidFill>
                  <a:latin typeface="微軟正黑體" pitchFamily="34" charset="-120"/>
                  <a:ea typeface="微軟正黑體" pitchFamily="34" charset="-120"/>
                </a:rPr>
                <a:t>檢查</a:t>
              </a:r>
              <a:r>
                <a:rPr lang="zh-TW" altLang="en-US" sz="2000" b="1" dirty="0">
                  <a:solidFill>
                    <a:srgbClr val="FF0066"/>
                  </a:solidFill>
                  <a:latin typeface="微軟正黑體" pitchFamily="34" charset="-120"/>
                  <a:ea typeface="微軟正黑體" pitchFamily="34" charset="-120"/>
                </a:rPr>
                <a:t>與</a:t>
              </a:r>
              <a:r>
                <a:rPr lang="zh-TW" altLang="en-US" sz="2000" b="1" dirty="0" smtClean="0">
                  <a:solidFill>
                    <a:srgbClr val="FF0066"/>
                  </a:solidFill>
                  <a:latin typeface="微軟正黑體" pitchFamily="34" charset="-120"/>
                  <a:ea typeface="微軟正黑體" pitchFamily="34" charset="-120"/>
                </a:rPr>
                <a:t>維修設計，以保持機器的穩定。</a:t>
              </a:r>
              <a:endParaRPr lang="zh-TW" altLang="en-US" sz="2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79033" y="4675032"/>
            <a:ext cx="2448272" cy="1516351"/>
            <a:chOff x="379033" y="4675032"/>
            <a:chExt cx="2448272" cy="1516351"/>
          </a:xfrm>
        </p:grpSpPr>
        <p:sp>
          <p:nvSpPr>
            <p:cNvPr id="15" name="五邊形 14"/>
            <p:cNvSpPr/>
            <p:nvPr/>
          </p:nvSpPr>
          <p:spPr bwMode="auto">
            <a:xfrm rot="20893607">
              <a:off x="379033" y="4675032"/>
              <a:ext cx="2448272" cy="1393510"/>
            </a:xfrm>
            <a:prstGeom prst="homePlate">
              <a:avLst>
                <a:gd name="adj" fmla="val 21719"/>
              </a:avLst>
            </a:prstGeom>
            <a:noFill/>
            <a:ln w="28575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1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 rot="20893607">
              <a:off x="513967" y="4694133"/>
              <a:ext cx="2016224" cy="1497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3333CC"/>
                  </a:solidFill>
                  <a:latin typeface="微軟正黑體" pitchFamily="34" charset="-120"/>
                  <a:ea typeface="微軟正黑體" pitchFamily="34" charset="-120"/>
                </a:rPr>
                <a:t>第一次就正確完成工作，發生錯誤立即停止製造或裝配線。</a:t>
              </a:r>
              <a:endParaRPr lang="zh-TW" altLang="en-US" sz="2000" b="1" dirty="0">
                <a:solidFill>
                  <a:srgbClr val="3333CC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414348" y="4570306"/>
            <a:ext cx="2448272" cy="1393510"/>
            <a:chOff x="6414348" y="4570306"/>
            <a:chExt cx="2448272" cy="1393510"/>
          </a:xfrm>
        </p:grpSpPr>
        <p:sp>
          <p:nvSpPr>
            <p:cNvPr id="20" name="五邊形 19"/>
            <p:cNvSpPr/>
            <p:nvPr/>
          </p:nvSpPr>
          <p:spPr bwMode="auto">
            <a:xfrm rot="12158336">
              <a:off x="6414348" y="4570306"/>
              <a:ext cx="2448272" cy="1393510"/>
            </a:xfrm>
            <a:prstGeom prst="homePlate">
              <a:avLst>
                <a:gd name="adj" fmla="val 21719"/>
              </a:avLst>
            </a:prstGeom>
            <a:noFill/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1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 rot="1296585">
              <a:off x="6711543" y="4605341"/>
              <a:ext cx="20162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09900"/>
                  </a:solidFill>
                  <a:latin typeface="微軟正黑體" pitchFamily="34" charset="-120"/>
                  <a:ea typeface="微軟正黑體" pitchFamily="34" charset="-120"/>
                </a:rPr>
                <a:t>類似零件組成一群組，並將這群安排在特定的區域。</a:t>
              </a:r>
              <a:endParaRPr lang="zh-TW" altLang="en-US" sz="2000" b="1" dirty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7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9.6 </a:t>
            </a:r>
            <a:r>
              <a:rPr lang="zh-TW" altLang="en-US" dirty="0"/>
              <a:t>精實供應鏈設計原則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 smtClean="0"/>
              <a:t>JIT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368152"/>
          </a:xfrm>
        </p:spPr>
        <p:txBody>
          <a:bodyPr/>
          <a:lstStyle/>
          <a:p>
            <a:r>
              <a:rPr lang="en-US" altLang="zh-TW" sz="2400" dirty="0" smtClean="0"/>
              <a:t>JIT </a:t>
            </a:r>
            <a:r>
              <a:rPr lang="zh-TW" altLang="en-US" sz="2400" dirty="0" smtClean="0"/>
              <a:t>生產</a:t>
            </a:r>
            <a:r>
              <a:rPr lang="en-US" altLang="zh-TW" sz="2400" dirty="0" smtClean="0"/>
              <a:t>: </a:t>
            </a:r>
            <a:r>
              <a:rPr lang="zh-TW" altLang="en-US" sz="2400" dirty="0" smtClean="0"/>
              <a:t>指需求出現時，即立刻生產所需物品且不超過需求的數量。</a:t>
            </a:r>
            <a:endParaRPr lang="en-US" altLang="zh-TW" sz="2400" dirty="0" smtClean="0"/>
          </a:p>
          <a:p>
            <a:r>
              <a:rPr lang="en-US" altLang="zh-TW" sz="2400" dirty="0" smtClean="0"/>
              <a:t>JIT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生產有助於找出潛藏在過量存貨與員工背後的問題。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79" y="2707973"/>
            <a:ext cx="6048672" cy="383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9.6 </a:t>
            </a:r>
            <a:r>
              <a:rPr lang="zh-TW" altLang="en-US" dirty="0"/>
              <a:t>精實供應鏈設計原則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>精</a:t>
            </a:r>
            <a:r>
              <a:rPr lang="zh-TW" altLang="en-US" sz="3200" dirty="0" smtClean="0"/>
              <a:t>實</a:t>
            </a:r>
            <a:r>
              <a:rPr lang="zh-TW" altLang="en-US" sz="3200" dirty="0"/>
              <a:t>生產排程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實施精實作業需具有長時間穩定的排程，這可藉由平準化排程、凍結時窗及低產能利用率來達成。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平準化排程</a:t>
            </a:r>
            <a:r>
              <a:rPr lang="en-US" altLang="zh-TW" dirty="0"/>
              <a:t>: </a:t>
            </a:r>
            <a:r>
              <a:rPr lang="zh-TW" altLang="en-US" dirty="0"/>
              <a:t>指將需要的物料以規律的數量拉取至最終裝配</a:t>
            </a:r>
            <a:r>
              <a:rPr lang="zh-TW" altLang="en-US" dirty="0" smtClean="0"/>
              <a:t>處，讓生產線上各個單位平順地回應此拉取的訊號。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35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9.6 </a:t>
            </a:r>
            <a:r>
              <a:rPr lang="zh-TW" altLang="en-US" dirty="0"/>
              <a:t>精實供應鏈設計原則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>凍結時窗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凍結時窗</a:t>
            </a:r>
            <a:r>
              <a:rPr lang="en-US" altLang="zh-TW" dirty="0"/>
              <a:t>: </a:t>
            </a:r>
            <a:r>
              <a:rPr lang="zh-TW" altLang="en-US" dirty="0" smtClean="0"/>
              <a:t>將某段時間內的排程固定，不允許改變。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均衡生產負荷</a:t>
            </a:r>
            <a:r>
              <a:rPr lang="en-US" altLang="zh-TW" dirty="0" smtClean="0"/>
              <a:t>:</a:t>
            </a:r>
            <a:r>
              <a:rPr lang="zh-TW" altLang="en-US" dirty="0" smtClean="0"/>
              <a:t> 指平準化生產量，以減少緩排程變動產生的波動。</a:t>
            </a:r>
            <a:endParaRPr lang="en-US" altLang="zh-TW" dirty="0" smtClean="0"/>
          </a:p>
          <a:p>
            <a:pPr lvl="1"/>
            <a:r>
              <a:rPr lang="zh-TW" altLang="en-US" dirty="0"/>
              <a:t>數量變大、變多，稍微變動產生的影響層面較</a:t>
            </a:r>
            <a:r>
              <a:rPr lang="zh-TW" altLang="en-US" dirty="0" smtClean="0"/>
              <a:t>大；少量、固定相對容易控制。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17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9.6 </a:t>
            </a:r>
            <a:r>
              <a:rPr lang="zh-TW" altLang="en-US" dirty="0"/>
              <a:t>精實供應鏈設計原則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>看板生產控制</a:t>
            </a:r>
            <a:r>
              <a:rPr lang="zh-TW" altLang="en-US" sz="3200" dirty="0" smtClean="0"/>
              <a:t>系統 </a:t>
            </a:r>
            <a:r>
              <a:rPr lang="en-US" altLang="zh-TW" sz="3200" dirty="0" smtClean="0"/>
              <a:t>/ </a:t>
            </a:r>
            <a:r>
              <a:rPr lang="zh-TW" altLang="en-US" sz="3200" dirty="0" smtClean="0"/>
              <a:t>決定看板數目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224137"/>
          </a:xfrm>
        </p:spPr>
        <p:txBody>
          <a:bodyPr/>
          <a:lstStyle/>
          <a:p>
            <a:r>
              <a:rPr lang="zh-TW" altLang="en-US" dirty="0" smtClean="0"/>
              <a:t>一種訊息裝置，來通知該生產哪一項產品及多少數量。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1339"/>
            <a:ext cx="7961717" cy="39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zh-TW" altLang="en-US" b="1" dirty="0" smtClean="0"/>
              <a:t>本章學習重點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綠色與精實的互補性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拉式生產系統的運作原理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豐田式生產系統的概念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精實供應鏈的重要特性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應用價值流分析供應鏈流程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設計供應鏈的原則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9.6 </a:t>
            </a:r>
            <a:r>
              <a:rPr lang="zh-TW" altLang="en-US" dirty="0"/>
              <a:t>精實供應鏈設計原則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 smtClean="0"/>
              <a:t>最小整備時間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224137"/>
          </a:xfrm>
        </p:spPr>
        <p:txBody>
          <a:bodyPr/>
          <a:lstStyle/>
          <a:p>
            <a:r>
              <a:rPr lang="zh-TW" altLang="en-US" sz="2800" dirty="0" smtClean="0"/>
              <a:t>因為看板制度下，整備成本變為可控制的變數；不在像傳統觀念下，把整備成本視為常數。</a:t>
            </a:r>
            <a:endParaRPr lang="zh-TW" altLang="en-US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41357"/>
            <a:ext cx="6780970" cy="4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9.6 </a:t>
            </a:r>
            <a:r>
              <a:rPr lang="zh-TW" altLang="en-US" dirty="0"/>
              <a:t>精實供應鏈設計原則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>精實供應</a:t>
            </a:r>
            <a:r>
              <a:rPr lang="zh-TW" altLang="en-US" sz="3200" dirty="0" smtClean="0"/>
              <a:t>鏈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準則</a:t>
            </a:r>
            <a:endParaRPr lang="en-US" altLang="zh-TW" dirty="0" smtClean="0"/>
          </a:p>
          <a:p>
            <a:pPr lvl="1"/>
            <a:r>
              <a:rPr lang="zh-TW" altLang="en-US" dirty="0"/>
              <a:t>依顧客的認知，定義每個產品群的價值與目標成本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價值流中各公司要能</a:t>
            </a:r>
            <a:r>
              <a:rPr lang="zh-TW" altLang="en-US" dirty="0" smtClean="0"/>
              <a:t>定位自己</a:t>
            </a:r>
            <a:r>
              <a:rPr lang="zh-TW" altLang="en-US" dirty="0"/>
              <a:t>的</a:t>
            </a:r>
            <a:r>
              <a:rPr lang="zh-TW" altLang="en-US" dirty="0" smtClean="0"/>
              <a:t>價值，確認所做的投資能帶來合理的收益。</a:t>
            </a:r>
            <a:endParaRPr lang="en-US" altLang="zh-TW" dirty="0" smtClean="0"/>
          </a:p>
          <a:p>
            <a:pPr lvl="1"/>
            <a:r>
              <a:rPr lang="zh-TW" altLang="en-US" dirty="0"/>
              <a:t>一旦</a:t>
            </a:r>
            <a:r>
              <a:rPr lang="zh-TW" altLang="en-US" dirty="0" smtClean="0"/>
              <a:t>達到目標成本，</a:t>
            </a:r>
            <a:r>
              <a:rPr lang="zh-TW" altLang="en-US" dirty="0"/>
              <a:t>價值流</a:t>
            </a:r>
            <a:r>
              <a:rPr lang="zh-TW" altLang="en-US" dirty="0" smtClean="0"/>
              <a:t>中的公司皆能迅速定義新目標及須進一步消除浪費。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參與的成員皆有權討論任何價值流活動的相關議題，共同尋求消除浪費的機會。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4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latin typeface="微軟正黑體" pitchFamily="34" charset="-120"/>
              </a:rPr>
              <a:t>9.7 </a:t>
            </a:r>
            <a:r>
              <a:rPr lang="zh-TW" altLang="en-US" b="1" dirty="0" smtClean="0">
                <a:latin typeface="微軟正黑體" pitchFamily="34" charset="-120"/>
              </a:rPr>
              <a:t>精實服務</a:t>
            </a:r>
            <a:endParaRPr lang="zh-TW" altLang="en-US" sz="3200" b="1" dirty="0">
              <a:latin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09136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字方塊 5"/>
          <p:cNvSpPr txBox="1"/>
          <p:nvPr/>
        </p:nvSpPr>
        <p:spPr>
          <a:xfrm>
            <a:off x="323528" y="1988840"/>
            <a:ext cx="49685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品質提升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更整潔的工作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環境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以麥當勞為例</a:t>
            </a:r>
            <a:endParaRPr lang="zh-TW" altLang="en-US" sz="4000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59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" y="1340768"/>
            <a:ext cx="7508855" cy="513889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1520" y="2567226"/>
            <a:ext cx="4310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latin typeface="Algerian" pitchFamily="82" charset="0"/>
              </a:rPr>
              <a:t>Thank you</a:t>
            </a:r>
            <a:endParaRPr lang="zh-TW" altLang="en-US" sz="5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 smtClean="0"/>
              <a:t>個案分享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0" y="1268760"/>
            <a:ext cx="3600400" cy="676672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rgbClr val="009900"/>
                </a:solidFill>
                <a:latin typeface="微軟正黑體" pitchFamily="34" charset="-120"/>
              </a:rPr>
              <a:t>「綠色」蔚為風潮</a:t>
            </a:r>
            <a:endParaRPr lang="zh-TW" altLang="en-US" b="1" dirty="0">
              <a:solidFill>
                <a:srgbClr val="009900"/>
              </a:solidFill>
              <a:latin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1988840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人類面臨氣候變遷等諸多環境上的挑戰，迎戰這些挑戰的綠色事業將成為二十一世紀最龐大的商機。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320480" cy="4965203"/>
          </a:xfrm>
          <a:prstGeom prst="rect">
            <a:avLst/>
          </a:prstGeom>
        </p:spPr>
      </p:pic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755760507"/>
              </p:ext>
            </p:extLst>
          </p:nvPr>
        </p:nvGraphicFramePr>
        <p:xfrm>
          <a:off x="3923928" y="2852936"/>
          <a:ext cx="5159896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33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en-US" altLang="zh-TW" b="1" dirty="0" smtClean="0"/>
              <a:t>9.1</a:t>
            </a:r>
            <a:r>
              <a:rPr lang="zh-TW" altLang="en-US" b="1" dirty="0" smtClean="0"/>
              <a:t> 精實生產</a:t>
            </a:r>
            <a:endParaRPr lang="zh-TW" altLang="en-US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2947211" cy="299059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67744" y="270020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何謂精實生產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32040" y="1485939"/>
            <a:ext cx="41044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zh-TW" alt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對供應鏈而言 </a:t>
            </a:r>
            <a:r>
              <a:rPr lang="en-US" altLang="zh-TW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消除供應鏈不必要之移動或處理步驟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，以消除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浪費</a:t>
            </a: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為重點。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對價值鏈而言 </a:t>
            </a:r>
            <a:r>
              <a:rPr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 </a:t>
            </a:r>
          </a:p>
          <a:p>
            <a:pPr marL="285750" indent="-285750">
              <a:buFont typeface="Wingdings" pitchFamily="2" charset="2"/>
              <a:buChar char="n"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企業應檢視供應鏈中提供給顧客的附加價值，並強化附加價值的步驟。</a:t>
            </a:r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豐田汽車</a:t>
            </a:r>
            <a:r>
              <a:rPr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_JIT</a:t>
            </a:r>
            <a:r>
              <a:rPr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生產概念</a:t>
            </a:r>
            <a:endParaRPr lang="en-US" altLang="zh-TW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60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en-US" altLang="zh-TW" sz="4000" b="1" dirty="0" smtClean="0"/>
              <a:t>9.2</a:t>
            </a:r>
            <a:r>
              <a:rPr lang="zh-TW" altLang="en-US" sz="4000" b="1" dirty="0" smtClean="0"/>
              <a:t> 精實的邏輯與精實的供應鏈</a:t>
            </a:r>
            <a:r>
              <a:rPr lang="en-US" altLang="zh-TW" sz="4000" b="1" dirty="0" smtClean="0"/>
              <a:t>_1/6</a:t>
            </a:r>
            <a:endParaRPr lang="zh-TW" altLang="en-US" sz="4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268760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概念 </a:t>
            </a:r>
            <a:r>
              <a:rPr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endParaRPr lang="en-US" altLang="zh-TW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用最少的原料、在製品與製成品存貨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零件「及時」送往下一個工作站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不生產不需要的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東西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90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51520" y="1268760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Porsche</a:t>
            </a:r>
            <a:r>
              <a:rPr lang="zh-TW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萊比錫全新生產線</a:t>
            </a:r>
            <a:endParaRPr lang="en-US" altLang="zh-TW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760640" cy="4292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691680" y="5241974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Porsche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萊比錫廠房目前約有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600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名員工，而為了讓生產效能達到最大化，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Porsche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位於萊比錫涵蓋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300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公頃的廠區已陸續新增許多建設。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7504" y="59492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 </a:t>
            </a:r>
            <a:r>
              <a:rPr lang="en-US" altLang="zh-TW" dirty="0" smtClean="0"/>
              <a:t>: </a:t>
            </a:r>
          </a:p>
          <a:p>
            <a:r>
              <a:rPr lang="en-US" altLang="zh-TW" dirty="0" smtClean="0"/>
              <a:t>U-CAR</a:t>
            </a:r>
            <a:endParaRPr lang="zh-TW" alt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 b="1" dirty="0" smtClean="0"/>
              <a:t>9.2</a:t>
            </a:r>
            <a:r>
              <a:rPr lang="zh-TW" altLang="en-US" sz="4000" b="1" dirty="0" smtClean="0"/>
              <a:t> 精實的邏輯與精實的供應鏈</a:t>
            </a:r>
            <a:r>
              <a:rPr lang="en-US" altLang="zh-TW" sz="4000" b="1" dirty="0" smtClean="0"/>
              <a:t>_2/6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732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en-US" altLang="zh-TW" sz="4000" b="1" dirty="0" smtClean="0"/>
              <a:t>9.2</a:t>
            </a:r>
            <a:r>
              <a:rPr lang="zh-TW" altLang="en-US" sz="4000" b="1" dirty="0" smtClean="0"/>
              <a:t> 精實的邏輯與精實的供應鏈</a:t>
            </a:r>
            <a:r>
              <a:rPr lang="en-US" altLang="zh-TW" sz="4000" b="1" dirty="0" smtClean="0"/>
              <a:t>-3/6</a:t>
            </a:r>
            <a:endParaRPr lang="zh-TW" altLang="en-US" sz="4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26876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Porsche</a:t>
            </a:r>
            <a:r>
              <a:rPr lang="zh-TW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萊比錫全新</a:t>
            </a:r>
            <a:r>
              <a:rPr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生產線</a:t>
            </a: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238500" cy="424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107504" y="59492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資料來源 </a:t>
            </a:r>
            <a:r>
              <a:rPr lang="en-US" altLang="zh-TW" dirty="0" smtClean="0"/>
              <a:t>: </a:t>
            </a:r>
          </a:p>
          <a:p>
            <a:r>
              <a:rPr lang="en-US" altLang="zh-TW" dirty="0" smtClean="0"/>
              <a:t>U-CAR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2708920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負責保時捷生產與物流的董事會成員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Michael </a:t>
            </a:r>
            <a:r>
              <a:rPr lang="en-US" altLang="zh-TW" sz="2000" dirty="0" err="1">
                <a:latin typeface="微軟正黑體" pitchFamily="34" charset="-120"/>
                <a:ea typeface="微軟正黑體" pitchFamily="34" charset="-120"/>
              </a:rPr>
              <a:t>Macht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表示，全世界沒有任何一家工廠如同保時捷萊比錫廠房一般，一直以來皆將</a:t>
            </a:r>
            <a:r>
              <a:rPr lang="zh-TW" altLang="en-US" sz="24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精簡化流程的生產概念奉為準則且徹底執行。</a:t>
            </a:r>
          </a:p>
        </p:txBody>
      </p:sp>
    </p:spTree>
    <p:extLst>
      <p:ext uri="{BB962C8B-B14F-4D97-AF65-F5344CB8AC3E}">
        <p14:creationId xmlns:p14="http://schemas.microsoft.com/office/powerpoint/2010/main" val="37678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/>
          <a:lstStyle/>
          <a:p>
            <a:pPr algn="l"/>
            <a:r>
              <a:rPr lang="en-US" altLang="zh-TW" sz="4000" b="1" dirty="0" smtClean="0"/>
              <a:t>9.2</a:t>
            </a:r>
            <a:r>
              <a:rPr lang="zh-TW" altLang="en-US" sz="4000" b="1" dirty="0" smtClean="0"/>
              <a:t> 精實的邏輯與精實的供應鏈</a:t>
            </a:r>
            <a:r>
              <a:rPr lang="en-US" altLang="zh-TW" sz="4000" b="1" dirty="0" smtClean="0"/>
              <a:t>-4/6</a:t>
            </a:r>
            <a:endParaRPr lang="zh-TW" altLang="en-US" sz="4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26876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Porsche</a:t>
            </a:r>
            <a:r>
              <a:rPr lang="zh-TW" alt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萊比錫全新</a:t>
            </a:r>
            <a:r>
              <a:rPr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生產線</a:t>
            </a:r>
            <a:endParaRPr lang="zh-TW" altLang="en-US" sz="2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988840"/>
            <a:ext cx="5939730" cy="3948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251520" y="5879013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資料來源 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U-CAR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8853" y="41020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這套全新的物流概念可定出精確的生產排程與計畫，讓供應商們可密切合作，所有零件皆可精確的於使用「前一小時」抵達生產線，以獲得最大的生產效能與降低倉儲成本。</a:t>
            </a:r>
          </a:p>
        </p:txBody>
      </p:sp>
    </p:spTree>
    <p:extLst>
      <p:ext uri="{BB962C8B-B14F-4D97-AF65-F5344CB8AC3E}">
        <p14:creationId xmlns:p14="http://schemas.microsoft.com/office/powerpoint/2010/main" val="18626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6038</TotalTime>
  <Words>1781</Words>
  <Application>Microsoft Office PowerPoint</Application>
  <PresentationFormat>如螢幕大小 (4:3)</PresentationFormat>
  <Paragraphs>191</Paragraphs>
  <Slides>33</Slides>
  <Notes>3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Diseño predeterminado</vt:lpstr>
      <vt:lpstr>Ch09 精實與永續供應鏈</vt:lpstr>
      <vt:lpstr>Agenda</vt:lpstr>
      <vt:lpstr>本章學習重點</vt:lpstr>
      <vt:lpstr>個案分享</vt:lpstr>
      <vt:lpstr>9.1 精實生產</vt:lpstr>
      <vt:lpstr>9.2 精實的邏輯與精實的供應鏈_1/6</vt:lpstr>
      <vt:lpstr>9.2 精實的邏輯與精實的供應鏈_2/6</vt:lpstr>
      <vt:lpstr>9.2 精實的邏輯與精實的供應鏈-3/6</vt:lpstr>
      <vt:lpstr>9.2 精實的邏輯與精實的供應鏈-4/6</vt:lpstr>
      <vt:lpstr>9.2 精實的邏輯與精實的供應鏈_5/6</vt:lpstr>
      <vt:lpstr>9.2 精實的邏輯與精實的供應鏈_6/6</vt:lpstr>
      <vt:lpstr>9.3 豐田精實生產系統_1/4</vt:lpstr>
      <vt:lpstr>9.3 豐田精實生產系統-1/4</vt:lpstr>
      <vt:lpstr>9.3 豐田精實生產系統_1/4</vt:lpstr>
      <vt:lpstr>9.3 豐田精實生產系統_1/4</vt:lpstr>
      <vt:lpstr>9.5 價值流分析(1) Lean 的基本思維 </vt:lpstr>
      <vt:lpstr>Lean</vt:lpstr>
      <vt:lpstr>9.5 價值流分析(2) 價值流 Value Stream Mapping</vt:lpstr>
      <vt:lpstr>9.5 價值流分析(3) Effect 效果</vt:lpstr>
      <vt:lpstr>9.5 價值流分析(4) 價值流圖 Activity </vt:lpstr>
      <vt:lpstr>PowerPoint 簡報</vt:lpstr>
      <vt:lpstr>PowerPoint 簡報</vt:lpstr>
      <vt:lpstr>PowerPoint 簡報</vt:lpstr>
      <vt:lpstr>9.6 精實供應鏈設計原則 原則</vt:lpstr>
      <vt:lpstr>9.6 精實供應鏈設計原則 精實佈置</vt:lpstr>
      <vt:lpstr>9.6 精實供應鏈設計原則 JIT</vt:lpstr>
      <vt:lpstr>9.6 精實供應鏈設計原則 精實生產排程</vt:lpstr>
      <vt:lpstr>9.6 精實供應鏈設計原則 凍結時窗</vt:lpstr>
      <vt:lpstr>9.6 精實供應鏈設計原則 看板生產控制系統 / 決定看板數目</vt:lpstr>
      <vt:lpstr>9.6 精實供應鏈設計原則 最小整備時間</vt:lpstr>
      <vt:lpstr>9.6 精實供應鏈設計原則 精實供應鏈</vt:lpstr>
      <vt:lpstr>9.7 精實服務</vt:lpstr>
      <vt:lpstr>PowerPoint 簡報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Valued Acer Customer</cp:lastModifiedBy>
  <cp:revision>787</cp:revision>
  <dcterms:created xsi:type="dcterms:W3CDTF">2010-05-23T14:28:12Z</dcterms:created>
  <dcterms:modified xsi:type="dcterms:W3CDTF">2013-03-24T09:11:38Z</dcterms:modified>
</cp:coreProperties>
</file>