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7" r:id="rId2"/>
    <p:sldId id="257" r:id="rId3"/>
    <p:sldId id="262" r:id="rId4"/>
    <p:sldId id="268" r:id="rId5"/>
    <p:sldId id="269" r:id="rId6"/>
    <p:sldId id="270" r:id="rId7"/>
    <p:sldId id="271" r:id="rId8"/>
    <p:sldId id="263" r:id="rId9"/>
    <p:sldId id="272" r:id="rId10"/>
    <p:sldId id="260" r:id="rId11"/>
    <p:sldId id="261" r:id="rId12"/>
    <p:sldId id="273" r:id="rId13"/>
    <p:sldId id="274" r:id="rId14"/>
    <p:sldId id="275" r:id="rId15"/>
    <p:sldId id="266" r:id="rId16"/>
    <p:sldId id="265" r:id="rId17"/>
    <p:sldId id="277" r:id="rId18"/>
    <p:sldId id="276" r:id="rId19"/>
    <p:sldId id="278" r:id="rId20"/>
    <p:sldId id="283" r:id="rId21"/>
    <p:sldId id="284" r:id="rId22"/>
    <p:sldId id="285" r:id="rId23"/>
    <p:sldId id="286" r:id="rId24"/>
    <p:sldId id="287" r:id="rId25"/>
    <p:sldId id="288" r:id="rId26"/>
    <p:sldId id="289" r:id="rId27"/>
    <p:sldId id="290" r:id="rId28"/>
    <p:sldId id="291" r:id="rId29"/>
    <p:sldId id="279" r:id="rId30"/>
    <p:sldId id="292" r:id="rId31"/>
    <p:sldId id="293" r:id="rId32"/>
    <p:sldId id="294" r:id="rId33"/>
    <p:sldId id="295" r:id="rId34"/>
    <p:sldId id="296" r:id="rId35"/>
    <p:sldId id="297" r:id="rId36"/>
    <p:sldId id="298" r:id="rId37"/>
    <p:sldId id="280"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281" r:id="rId56"/>
    <p:sldId id="316" r:id="rId57"/>
    <p:sldId id="282" r:id="rId5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p:cViewPr varScale="1">
        <p:scale>
          <a:sx n="72" d="100"/>
          <a:sy n="72" d="100"/>
        </p:scale>
        <p:origin x="-8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omas\Desktop\&#26032;&#22686;%20Microsoft%20Office%20Excel%20&#24037;&#20316;&#3492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4"/>
  <c:chart>
    <c:title>
      <c:layout/>
      <c:txPr>
        <a:bodyPr/>
        <a:lstStyle/>
        <a:p>
          <a: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pPr>
          <a:endParaRPr lang="zh-TW"/>
        </a:p>
      </c:txPr>
    </c:title>
    <c:plotArea>
      <c:layout>
        <c:manualLayout>
          <c:layoutTarget val="inner"/>
          <c:xMode val="edge"/>
          <c:yMode val="edge"/>
          <c:x val="9.5703320087725044E-2"/>
          <c:y val="0.15033582741502821"/>
          <c:w val="0.73423899275472471"/>
          <c:h val="0.71573943698161324"/>
        </c:manualLayout>
      </c:layout>
      <c:lineChart>
        <c:grouping val="standard"/>
        <c:ser>
          <c:idx val="0"/>
          <c:order val="0"/>
          <c:tx>
            <c:strRef>
              <c:f>成本分析!$A$30</c:f>
              <c:strCache>
                <c:ptCount val="1"/>
                <c:pt idx="0">
                  <c:v>單位成本</c:v>
                </c:pt>
              </c:strCache>
            </c:strRef>
          </c:tx>
          <c:cat>
            <c:numRef>
              <c:f>成本分析!$C$19:$E$19</c:f>
              <c:numCache>
                <c:formatCode>General</c:formatCode>
                <c:ptCount val="3"/>
                <c:pt idx="0">
                  <c:v>6000</c:v>
                </c:pt>
                <c:pt idx="1">
                  <c:v>10000</c:v>
                </c:pt>
                <c:pt idx="2">
                  <c:v>18000</c:v>
                </c:pt>
              </c:numCache>
            </c:numRef>
          </c:cat>
          <c:val>
            <c:numRef>
              <c:f>成本分析!$C$30:$E$30</c:f>
              <c:numCache>
                <c:formatCode>General</c:formatCode>
                <c:ptCount val="3"/>
                <c:pt idx="0">
                  <c:v>1.1116666666666666</c:v>
                </c:pt>
                <c:pt idx="1">
                  <c:v>1.0349999999999988</c:v>
                </c:pt>
                <c:pt idx="2">
                  <c:v>0.98388888888888892</c:v>
                </c:pt>
              </c:numCache>
            </c:numRef>
          </c:val>
        </c:ser>
        <c:marker val="1"/>
        <c:axId val="90218880"/>
        <c:axId val="90220416"/>
      </c:lineChart>
      <c:catAx>
        <c:axId val="90218880"/>
        <c:scaling>
          <c:orientation val="minMax"/>
        </c:scaling>
        <c:axPos val="b"/>
        <c:numFmt formatCode="General" sourceLinked="1"/>
        <c:tickLblPos val="nextTo"/>
        <c:txPr>
          <a:bodyPr/>
          <a:lstStyle/>
          <a:p>
            <a:pPr>
              <a:defRPr sz="1200" b="1">
                <a:latin typeface="微軟正黑體" pitchFamily="34" charset="-120"/>
                <a:ea typeface="微軟正黑體" pitchFamily="34" charset="-120"/>
              </a:defRPr>
            </a:pPr>
            <a:endParaRPr lang="zh-TW"/>
          </a:p>
        </c:txPr>
        <c:crossAx val="90220416"/>
        <c:crosses val="autoZero"/>
        <c:auto val="1"/>
        <c:lblAlgn val="ctr"/>
        <c:lblOffset val="100"/>
      </c:catAx>
      <c:valAx>
        <c:axId val="90220416"/>
        <c:scaling>
          <c:orientation val="minMax"/>
        </c:scaling>
        <c:axPos val="l"/>
        <c:majorGridlines/>
        <c:numFmt formatCode="General" sourceLinked="1"/>
        <c:tickLblPos val="nextTo"/>
        <c:spPr>
          <a:noFill/>
          <a:ln w="9525" cap="flat" cmpd="sng" algn="ctr">
            <a:solidFill>
              <a:schemeClr val="accent1">
                <a:shade val="95000"/>
                <a:satMod val="105000"/>
              </a:schemeClr>
            </a:solidFill>
            <a:prstDash val="solid"/>
          </a:ln>
          <a:effectLst/>
        </c:spPr>
        <c:txPr>
          <a:bodyPr/>
          <a:lstStyle/>
          <a:p>
            <a:pPr>
              <a:defRPr>
                <a:solidFill>
                  <a:schemeClr val="tx1"/>
                </a:solidFill>
                <a:latin typeface="+mn-lt"/>
                <a:ea typeface="+mn-ea"/>
                <a:cs typeface="+mn-cs"/>
              </a:defRPr>
            </a:pPr>
            <a:endParaRPr lang="zh-TW"/>
          </a:p>
        </c:txPr>
        <c:crossAx val="90218880"/>
        <c:crosses val="autoZero"/>
        <c:crossBetween val="between"/>
      </c:valAx>
      <c:spPr>
        <a:solidFill>
          <a:schemeClr val="lt1"/>
        </a:solidFill>
        <a:ln w="25400" cap="flat" cmpd="sng" algn="ctr">
          <a:solidFill>
            <a:schemeClr val="accent5"/>
          </a:solidFill>
          <a:prstDash val="solid"/>
        </a:ln>
        <a:effectLst/>
      </c:spPr>
    </c:plotArea>
    <c:legend>
      <c:legendPos val="r"/>
      <c:layout/>
    </c:legend>
    <c:plotVisOnly val="1"/>
  </c:chart>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09EFC-4AC8-40FA-BA24-271C2935BF17}"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zh-TW" altLang="en-US"/>
        </a:p>
      </dgm:t>
    </dgm:pt>
    <dgm:pt modelId="{FFBED5D3-88D8-47CD-871A-1E88C250726E}">
      <dgm:prSet custT="1"/>
      <dgm:spPr/>
      <dgm:t>
        <a:bodyPr/>
        <a:lstStyle/>
        <a:p>
          <a:pPr rtl="0"/>
          <a:r>
            <a:rPr lang="en-US" altLang="zh-TW" sz="3600" b="1" dirty="0" smtClean="0">
              <a:latin typeface="微軟正黑體" pitchFamily="34" charset="-120"/>
              <a:ea typeface="微軟正黑體" pitchFamily="34" charset="-120"/>
            </a:rPr>
            <a:t>       5-1.</a:t>
          </a:r>
          <a:r>
            <a:rPr lang="zh-TW" sz="3600" b="1" dirty="0" smtClean="0">
              <a:latin typeface="微軟正黑體" pitchFamily="34" charset="-120"/>
              <a:ea typeface="微軟正黑體" pitchFamily="34" charset="-120"/>
            </a:rPr>
            <a:t>生產流程</a:t>
          </a:r>
          <a:endParaRPr lang="en-US" sz="3600" b="1" dirty="0">
            <a:latin typeface="微軟正黑體" pitchFamily="34" charset="-120"/>
            <a:ea typeface="微軟正黑體" pitchFamily="34" charset="-120"/>
          </a:endParaRPr>
        </a:p>
      </dgm:t>
    </dgm:pt>
    <dgm:pt modelId="{70412F8D-C971-4BB1-8086-FBDCA6EC0963}" type="parTrans" cxnId="{DDBB20EB-FCFE-44DD-932D-2F5286529E3F}">
      <dgm:prSet/>
      <dgm:spPr/>
      <dgm:t>
        <a:bodyPr/>
        <a:lstStyle/>
        <a:p>
          <a:endParaRPr lang="zh-TW" altLang="en-US"/>
        </a:p>
      </dgm:t>
    </dgm:pt>
    <dgm:pt modelId="{8EDA5F21-066B-4D5A-8309-B35EED12851C}" type="sibTrans" cxnId="{DDBB20EB-FCFE-44DD-932D-2F5286529E3F}">
      <dgm:prSet/>
      <dgm:spPr/>
      <dgm:t>
        <a:bodyPr/>
        <a:lstStyle/>
        <a:p>
          <a:endParaRPr lang="zh-TW" altLang="en-US"/>
        </a:p>
      </dgm:t>
    </dgm:pt>
    <dgm:pt modelId="{D6D1C26F-16B1-480A-A2D8-C5B8DC5BE754}">
      <dgm:prSet custT="1"/>
      <dgm:spPr/>
      <dgm:t>
        <a:bodyPr/>
        <a:lstStyle/>
        <a:p>
          <a:pPr rtl="0"/>
          <a:r>
            <a:rPr lang="en-US" altLang="zh-TW" sz="3600" b="1" dirty="0" smtClean="0">
              <a:latin typeface="微軟正黑體" pitchFamily="34" charset="-120"/>
              <a:ea typeface="微軟正黑體" pitchFamily="34" charset="-120"/>
            </a:rPr>
            <a:t>       5-2.</a:t>
          </a:r>
          <a:r>
            <a:rPr lang="zh-TW" sz="3600" b="1" dirty="0" smtClean="0">
              <a:latin typeface="微軟正黑體" pitchFamily="34" charset="-120"/>
              <a:ea typeface="微軟正黑體" pitchFamily="34" charset="-120"/>
            </a:rPr>
            <a:t>生產流程的結構類型</a:t>
          </a:r>
          <a:endParaRPr lang="en-US" sz="3600" b="1" dirty="0" smtClean="0">
            <a:latin typeface="微軟正黑體" pitchFamily="34" charset="-120"/>
            <a:ea typeface="微軟正黑體" pitchFamily="34" charset="-120"/>
          </a:endParaRPr>
        </a:p>
      </dgm:t>
    </dgm:pt>
    <dgm:pt modelId="{848A2B49-C1F2-4C2B-9F37-58EF7720F05F}" type="parTrans" cxnId="{10D8AC49-8C90-461E-97FE-88D49E35D15A}">
      <dgm:prSet/>
      <dgm:spPr/>
      <dgm:t>
        <a:bodyPr/>
        <a:lstStyle/>
        <a:p>
          <a:endParaRPr lang="zh-TW" altLang="en-US"/>
        </a:p>
      </dgm:t>
    </dgm:pt>
    <dgm:pt modelId="{3798586D-127A-46D3-8EAF-1DDA36E1D2E3}" type="sibTrans" cxnId="{10D8AC49-8C90-461E-97FE-88D49E35D15A}">
      <dgm:prSet/>
      <dgm:spPr/>
      <dgm:t>
        <a:bodyPr/>
        <a:lstStyle/>
        <a:p>
          <a:endParaRPr lang="zh-TW" altLang="en-US"/>
        </a:p>
      </dgm:t>
    </dgm:pt>
    <dgm:pt modelId="{FD1D862E-C552-4FDE-84FE-8D650A6A651F}">
      <dgm:prSet custT="1"/>
      <dgm:spPr/>
      <dgm:t>
        <a:bodyPr/>
        <a:lstStyle/>
        <a:p>
          <a:pPr rtl="0"/>
          <a:r>
            <a:rPr lang="en-US" altLang="zh-TW" sz="3600" b="1" dirty="0" smtClean="0">
              <a:latin typeface="微軟正黑體" pitchFamily="34" charset="-120"/>
              <a:ea typeface="微軟正黑體" pitchFamily="34" charset="-120"/>
            </a:rPr>
            <a:t>       5-3.</a:t>
          </a:r>
          <a:r>
            <a:rPr lang="zh-TW" sz="3600" b="1" dirty="0" smtClean="0">
              <a:latin typeface="微軟正黑體" pitchFamily="34" charset="-120"/>
              <a:ea typeface="微軟正黑體" pitchFamily="34" charset="-120"/>
            </a:rPr>
            <a:t>損益平衡分析</a:t>
          </a:r>
          <a:endParaRPr lang="en-US" sz="3600" b="1" dirty="0" smtClean="0">
            <a:latin typeface="微軟正黑體" pitchFamily="34" charset="-120"/>
            <a:ea typeface="微軟正黑體" pitchFamily="34" charset="-120"/>
          </a:endParaRPr>
        </a:p>
      </dgm:t>
    </dgm:pt>
    <dgm:pt modelId="{4FEE6D5D-5A77-4102-A572-42F84CB5B74A}" type="parTrans" cxnId="{0760A60A-8EA1-4D9D-8AB9-01E6A7AAA885}">
      <dgm:prSet/>
      <dgm:spPr/>
      <dgm:t>
        <a:bodyPr/>
        <a:lstStyle/>
        <a:p>
          <a:endParaRPr lang="zh-TW" altLang="en-US"/>
        </a:p>
      </dgm:t>
    </dgm:pt>
    <dgm:pt modelId="{D1D89876-4AD8-41F4-B5B2-EE69DF9029F3}" type="sibTrans" cxnId="{0760A60A-8EA1-4D9D-8AB9-01E6A7AAA885}">
      <dgm:prSet/>
      <dgm:spPr/>
      <dgm:t>
        <a:bodyPr/>
        <a:lstStyle/>
        <a:p>
          <a:endParaRPr lang="zh-TW" altLang="en-US"/>
        </a:p>
      </dgm:t>
    </dgm:pt>
    <dgm:pt modelId="{B8A262D3-92A6-49B0-B9DF-46A192825143}">
      <dgm:prSet custT="1"/>
      <dgm:spPr/>
      <dgm:t>
        <a:bodyPr/>
        <a:lstStyle/>
        <a:p>
          <a:pPr rtl="0"/>
          <a:r>
            <a:rPr lang="en-US" altLang="zh-TW" sz="3600" b="1" dirty="0" smtClean="0">
              <a:latin typeface="微軟正黑體" pitchFamily="34" charset="-120"/>
              <a:ea typeface="微軟正黑體" pitchFamily="34" charset="-120"/>
            </a:rPr>
            <a:t>       5-4.</a:t>
          </a:r>
          <a:r>
            <a:rPr lang="zh-TW" sz="3600" b="1" dirty="0" smtClean="0">
              <a:latin typeface="微軟正黑體" pitchFamily="34" charset="-120"/>
              <a:ea typeface="微軟正黑體" pitchFamily="34" charset="-120"/>
            </a:rPr>
            <a:t>生產系統設計</a:t>
          </a:r>
          <a:endParaRPr lang="en-US" sz="3600" b="1" dirty="0" smtClean="0">
            <a:latin typeface="微軟正黑體" pitchFamily="34" charset="-120"/>
            <a:ea typeface="微軟正黑體" pitchFamily="34" charset="-120"/>
          </a:endParaRPr>
        </a:p>
      </dgm:t>
    </dgm:pt>
    <dgm:pt modelId="{EBA79BD9-5E0B-4979-A714-5501D3BDE486}" type="parTrans" cxnId="{E346BD22-D54E-42EC-A253-5AD34827E7A6}">
      <dgm:prSet/>
      <dgm:spPr/>
      <dgm:t>
        <a:bodyPr/>
        <a:lstStyle/>
        <a:p>
          <a:endParaRPr lang="zh-TW" altLang="en-US"/>
        </a:p>
      </dgm:t>
    </dgm:pt>
    <dgm:pt modelId="{7723E9BD-432A-469F-8367-31918550EC9F}" type="sibTrans" cxnId="{E346BD22-D54E-42EC-A253-5AD34827E7A6}">
      <dgm:prSet/>
      <dgm:spPr/>
      <dgm:t>
        <a:bodyPr/>
        <a:lstStyle/>
        <a:p>
          <a:endParaRPr lang="zh-TW" altLang="en-US"/>
        </a:p>
      </dgm:t>
    </dgm:pt>
    <dgm:pt modelId="{83F8A540-1A15-4F4B-809B-F1F254E4499A}">
      <dgm:prSet custT="1"/>
      <dgm:spPr/>
      <dgm:t>
        <a:bodyPr/>
        <a:lstStyle/>
        <a:p>
          <a:pPr rtl="0"/>
          <a:r>
            <a:rPr lang="en-US" altLang="zh-TW" sz="3600" b="1" dirty="0" smtClean="0">
              <a:latin typeface="微軟正黑體" pitchFamily="34" charset="-120"/>
              <a:ea typeface="微軟正黑體" pitchFamily="34" charset="-120"/>
            </a:rPr>
            <a:t>       5-5.</a:t>
          </a:r>
          <a:r>
            <a:rPr lang="zh-TW" sz="3600" b="1" dirty="0" smtClean="0">
              <a:latin typeface="微軟正黑體" pitchFamily="34" charset="-120"/>
              <a:ea typeface="微軟正黑體" pitchFamily="34" charset="-120"/>
            </a:rPr>
            <a:t>製造流程設計</a:t>
          </a:r>
          <a:endParaRPr lang="en-US" sz="3600" b="1" dirty="0" smtClean="0">
            <a:latin typeface="微軟正黑體" pitchFamily="34" charset="-120"/>
            <a:ea typeface="微軟正黑體" pitchFamily="34" charset="-120"/>
          </a:endParaRPr>
        </a:p>
      </dgm:t>
    </dgm:pt>
    <dgm:pt modelId="{3449B2C5-0DDF-4D0A-B82D-2D3887C34DF7}" type="parTrans" cxnId="{3F918A86-17C5-4EEA-9ACE-4DCD52BDA205}">
      <dgm:prSet/>
      <dgm:spPr/>
      <dgm:t>
        <a:bodyPr/>
        <a:lstStyle/>
        <a:p>
          <a:endParaRPr lang="zh-TW" altLang="en-US"/>
        </a:p>
      </dgm:t>
    </dgm:pt>
    <dgm:pt modelId="{FCF7F6A7-8491-4940-ACBA-404651F0E106}" type="sibTrans" cxnId="{3F918A86-17C5-4EEA-9ACE-4DCD52BDA205}">
      <dgm:prSet/>
      <dgm:spPr/>
      <dgm:t>
        <a:bodyPr/>
        <a:lstStyle/>
        <a:p>
          <a:endParaRPr lang="zh-TW" altLang="en-US"/>
        </a:p>
      </dgm:t>
    </dgm:pt>
    <dgm:pt modelId="{AF5AE4CC-2F53-46EE-9C0A-04884FC0B858}">
      <dgm:prSet custT="1"/>
      <dgm:spPr/>
      <dgm:t>
        <a:bodyPr/>
        <a:lstStyle/>
        <a:p>
          <a:pPr rtl="0"/>
          <a:r>
            <a:rPr lang="en-US" altLang="zh-TW" sz="3600" b="1" dirty="0" smtClean="0">
              <a:latin typeface="微軟正黑體" pitchFamily="34" charset="-120"/>
              <a:ea typeface="微軟正黑體" pitchFamily="34" charset="-120"/>
            </a:rPr>
            <a:t>       5-6.</a:t>
          </a:r>
          <a:r>
            <a:rPr lang="zh-TW" sz="3600" b="1" dirty="0" smtClean="0">
              <a:latin typeface="微軟正黑體" pitchFamily="34" charset="-120"/>
              <a:ea typeface="微軟正黑體" pitchFamily="34" charset="-120"/>
            </a:rPr>
            <a:t>結論</a:t>
          </a:r>
          <a:endParaRPr lang="fr-CA" sz="3600" b="1" dirty="0" smtClean="0">
            <a:latin typeface="微軟正黑體" pitchFamily="34" charset="-120"/>
            <a:ea typeface="微軟正黑體" pitchFamily="34" charset="-120"/>
          </a:endParaRPr>
        </a:p>
      </dgm:t>
    </dgm:pt>
    <dgm:pt modelId="{A7CB85E4-BD49-4274-B575-97E9F17C3D32}" type="parTrans" cxnId="{789155D7-E4F0-4ED5-9879-82EFAD65E5DB}">
      <dgm:prSet/>
      <dgm:spPr/>
      <dgm:t>
        <a:bodyPr/>
        <a:lstStyle/>
        <a:p>
          <a:endParaRPr lang="zh-TW" altLang="en-US"/>
        </a:p>
      </dgm:t>
    </dgm:pt>
    <dgm:pt modelId="{C26019B7-DD43-45B8-B534-9F065E4FB4C2}" type="sibTrans" cxnId="{789155D7-E4F0-4ED5-9879-82EFAD65E5DB}">
      <dgm:prSet/>
      <dgm:spPr/>
      <dgm:t>
        <a:bodyPr/>
        <a:lstStyle/>
        <a:p>
          <a:endParaRPr lang="zh-TW" altLang="en-US"/>
        </a:p>
      </dgm:t>
    </dgm:pt>
    <dgm:pt modelId="{08F6850B-2729-4435-B100-98A824290611}" type="pres">
      <dgm:prSet presAssocID="{C9309EFC-4AC8-40FA-BA24-271C2935BF17}" presName="linear" presStyleCnt="0">
        <dgm:presLayoutVars>
          <dgm:animLvl val="lvl"/>
          <dgm:resizeHandles val="exact"/>
        </dgm:presLayoutVars>
      </dgm:prSet>
      <dgm:spPr/>
      <dgm:t>
        <a:bodyPr/>
        <a:lstStyle/>
        <a:p>
          <a:endParaRPr lang="zh-TW" altLang="en-US"/>
        </a:p>
      </dgm:t>
    </dgm:pt>
    <dgm:pt modelId="{B47680F0-54E8-4469-9C17-2B3AA52E8070}" type="pres">
      <dgm:prSet presAssocID="{FFBED5D3-88D8-47CD-871A-1E88C250726E}" presName="parentText" presStyleLbl="node1" presStyleIdx="0" presStyleCnt="6">
        <dgm:presLayoutVars>
          <dgm:chMax val="0"/>
          <dgm:bulletEnabled val="1"/>
        </dgm:presLayoutVars>
      </dgm:prSet>
      <dgm:spPr/>
      <dgm:t>
        <a:bodyPr/>
        <a:lstStyle/>
        <a:p>
          <a:endParaRPr lang="zh-TW" altLang="en-US"/>
        </a:p>
      </dgm:t>
    </dgm:pt>
    <dgm:pt modelId="{E3FAE20A-C426-4EFE-A324-18B20D520FA4}" type="pres">
      <dgm:prSet presAssocID="{8EDA5F21-066B-4D5A-8309-B35EED12851C}" presName="spacer" presStyleCnt="0"/>
      <dgm:spPr/>
    </dgm:pt>
    <dgm:pt modelId="{7E54AF4B-F622-4AA7-B46F-47F558BA11D2}" type="pres">
      <dgm:prSet presAssocID="{D6D1C26F-16B1-480A-A2D8-C5B8DC5BE754}" presName="parentText" presStyleLbl="node1" presStyleIdx="1" presStyleCnt="6">
        <dgm:presLayoutVars>
          <dgm:chMax val="0"/>
          <dgm:bulletEnabled val="1"/>
        </dgm:presLayoutVars>
      </dgm:prSet>
      <dgm:spPr/>
      <dgm:t>
        <a:bodyPr/>
        <a:lstStyle/>
        <a:p>
          <a:endParaRPr lang="zh-TW" altLang="en-US"/>
        </a:p>
      </dgm:t>
    </dgm:pt>
    <dgm:pt modelId="{32CA78DD-3F32-45E1-B01E-33C9551A7E0F}" type="pres">
      <dgm:prSet presAssocID="{3798586D-127A-46D3-8EAF-1DDA36E1D2E3}" presName="spacer" presStyleCnt="0"/>
      <dgm:spPr/>
    </dgm:pt>
    <dgm:pt modelId="{CE2A62A2-5074-49D8-8B4C-97582B532D50}" type="pres">
      <dgm:prSet presAssocID="{FD1D862E-C552-4FDE-84FE-8D650A6A651F}" presName="parentText" presStyleLbl="node1" presStyleIdx="2" presStyleCnt="6">
        <dgm:presLayoutVars>
          <dgm:chMax val="0"/>
          <dgm:bulletEnabled val="1"/>
        </dgm:presLayoutVars>
      </dgm:prSet>
      <dgm:spPr/>
      <dgm:t>
        <a:bodyPr/>
        <a:lstStyle/>
        <a:p>
          <a:endParaRPr lang="zh-TW" altLang="en-US"/>
        </a:p>
      </dgm:t>
    </dgm:pt>
    <dgm:pt modelId="{83931D0F-60FF-4A2B-A263-E3064F78AE77}" type="pres">
      <dgm:prSet presAssocID="{D1D89876-4AD8-41F4-B5B2-EE69DF9029F3}" presName="spacer" presStyleCnt="0"/>
      <dgm:spPr/>
    </dgm:pt>
    <dgm:pt modelId="{0230359C-43CD-41EE-AEFF-9AD10485DC51}" type="pres">
      <dgm:prSet presAssocID="{B8A262D3-92A6-49B0-B9DF-46A192825143}" presName="parentText" presStyleLbl="node1" presStyleIdx="3" presStyleCnt="6" custLinFactY="1129" custLinFactNeighborX="-3348" custLinFactNeighborY="100000">
        <dgm:presLayoutVars>
          <dgm:chMax val="0"/>
          <dgm:bulletEnabled val="1"/>
        </dgm:presLayoutVars>
      </dgm:prSet>
      <dgm:spPr/>
      <dgm:t>
        <a:bodyPr/>
        <a:lstStyle/>
        <a:p>
          <a:endParaRPr lang="zh-TW" altLang="en-US"/>
        </a:p>
      </dgm:t>
    </dgm:pt>
    <dgm:pt modelId="{DF7C6CCA-4618-4FB3-B020-4C31520E0222}" type="pres">
      <dgm:prSet presAssocID="{7723E9BD-432A-469F-8367-31918550EC9F}" presName="spacer" presStyleCnt="0"/>
      <dgm:spPr/>
    </dgm:pt>
    <dgm:pt modelId="{202E92F9-DE4B-4CD4-BB66-A8603629F098}" type="pres">
      <dgm:prSet presAssocID="{83F8A540-1A15-4F4B-809B-F1F254E4499A}" presName="parentText" presStyleLbl="node1" presStyleIdx="4" presStyleCnt="6">
        <dgm:presLayoutVars>
          <dgm:chMax val="0"/>
          <dgm:bulletEnabled val="1"/>
        </dgm:presLayoutVars>
      </dgm:prSet>
      <dgm:spPr/>
      <dgm:t>
        <a:bodyPr/>
        <a:lstStyle/>
        <a:p>
          <a:endParaRPr lang="zh-TW" altLang="en-US"/>
        </a:p>
      </dgm:t>
    </dgm:pt>
    <dgm:pt modelId="{0C7165C1-60A9-48E0-98FC-6429396E8C8D}" type="pres">
      <dgm:prSet presAssocID="{FCF7F6A7-8491-4940-ACBA-404651F0E106}" presName="spacer" presStyleCnt="0"/>
      <dgm:spPr/>
    </dgm:pt>
    <dgm:pt modelId="{AAA171DE-ADEC-4E83-B98E-D939E436F802}" type="pres">
      <dgm:prSet presAssocID="{AF5AE4CC-2F53-46EE-9C0A-04884FC0B858}" presName="parentText" presStyleLbl="node1" presStyleIdx="5" presStyleCnt="6">
        <dgm:presLayoutVars>
          <dgm:chMax val="0"/>
          <dgm:bulletEnabled val="1"/>
        </dgm:presLayoutVars>
      </dgm:prSet>
      <dgm:spPr/>
      <dgm:t>
        <a:bodyPr/>
        <a:lstStyle/>
        <a:p>
          <a:endParaRPr lang="zh-TW" altLang="en-US"/>
        </a:p>
      </dgm:t>
    </dgm:pt>
  </dgm:ptLst>
  <dgm:cxnLst>
    <dgm:cxn modelId="{32B8275E-D145-4090-A1F8-E7A36F4B6D32}" type="presOf" srcId="{FD1D862E-C552-4FDE-84FE-8D650A6A651F}" destId="{CE2A62A2-5074-49D8-8B4C-97582B532D50}" srcOrd="0" destOrd="0" presId="urn:microsoft.com/office/officeart/2005/8/layout/vList2"/>
    <dgm:cxn modelId="{3F918A86-17C5-4EEA-9ACE-4DCD52BDA205}" srcId="{C9309EFC-4AC8-40FA-BA24-271C2935BF17}" destId="{83F8A540-1A15-4F4B-809B-F1F254E4499A}" srcOrd="4" destOrd="0" parTransId="{3449B2C5-0DDF-4D0A-B82D-2D3887C34DF7}" sibTransId="{FCF7F6A7-8491-4940-ACBA-404651F0E106}"/>
    <dgm:cxn modelId="{E346BD22-D54E-42EC-A253-5AD34827E7A6}" srcId="{C9309EFC-4AC8-40FA-BA24-271C2935BF17}" destId="{B8A262D3-92A6-49B0-B9DF-46A192825143}" srcOrd="3" destOrd="0" parTransId="{EBA79BD9-5E0B-4979-A714-5501D3BDE486}" sibTransId="{7723E9BD-432A-469F-8367-31918550EC9F}"/>
    <dgm:cxn modelId="{CD895160-8488-4130-B21C-48F6F9B211E1}" type="presOf" srcId="{FFBED5D3-88D8-47CD-871A-1E88C250726E}" destId="{B47680F0-54E8-4469-9C17-2B3AA52E8070}" srcOrd="0" destOrd="0" presId="urn:microsoft.com/office/officeart/2005/8/layout/vList2"/>
    <dgm:cxn modelId="{4C239DCC-1334-4F5D-A7AD-49A1DC230DBD}" type="presOf" srcId="{83F8A540-1A15-4F4B-809B-F1F254E4499A}" destId="{202E92F9-DE4B-4CD4-BB66-A8603629F098}" srcOrd="0" destOrd="0" presId="urn:microsoft.com/office/officeart/2005/8/layout/vList2"/>
    <dgm:cxn modelId="{79187E22-78D3-44D8-8240-66B4445ABADF}" type="presOf" srcId="{AF5AE4CC-2F53-46EE-9C0A-04884FC0B858}" destId="{AAA171DE-ADEC-4E83-B98E-D939E436F802}" srcOrd="0" destOrd="0" presId="urn:microsoft.com/office/officeart/2005/8/layout/vList2"/>
    <dgm:cxn modelId="{B071B5CA-2FF7-4FAC-998C-B33BF4072FD6}" type="presOf" srcId="{C9309EFC-4AC8-40FA-BA24-271C2935BF17}" destId="{08F6850B-2729-4435-B100-98A824290611}" srcOrd="0" destOrd="0" presId="urn:microsoft.com/office/officeart/2005/8/layout/vList2"/>
    <dgm:cxn modelId="{789155D7-E4F0-4ED5-9879-82EFAD65E5DB}" srcId="{C9309EFC-4AC8-40FA-BA24-271C2935BF17}" destId="{AF5AE4CC-2F53-46EE-9C0A-04884FC0B858}" srcOrd="5" destOrd="0" parTransId="{A7CB85E4-BD49-4274-B575-97E9F17C3D32}" sibTransId="{C26019B7-DD43-45B8-B534-9F065E4FB4C2}"/>
    <dgm:cxn modelId="{7BE76917-E37F-41B1-9D0F-EE6C5CC849CE}" type="presOf" srcId="{D6D1C26F-16B1-480A-A2D8-C5B8DC5BE754}" destId="{7E54AF4B-F622-4AA7-B46F-47F558BA11D2}" srcOrd="0" destOrd="0" presId="urn:microsoft.com/office/officeart/2005/8/layout/vList2"/>
    <dgm:cxn modelId="{0760A60A-8EA1-4D9D-8AB9-01E6A7AAA885}" srcId="{C9309EFC-4AC8-40FA-BA24-271C2935BF17}" destId="{FD1D862E-C552-4FDE-84FE-8D650A6A651F}" srcOrd="2" destOrd="0" parTransId="{4FEE6D5D-5A77-4102-A572-42F84CB5B74A}" sibTransId="{D1D89876-4AD8-41F4-B5B2-EE69DF9029F3}"/>
    <dgm:cxn modelId="{D2D49FF4-09ED-4288-A503-C9C79870DE89}" type="presOf" srcId="{B8A262D3-92A6-49B0-B9DF-46A192825143}" destId="{0230359C-43CD-41EE-AEFF-9AD10485DC51}" srcOrd="0" destOrd="0" presId="urn:microsoft.com/office/officeart/2005/8/layout/vList2"/>
    <dgm:cxn modelId="{10D8AC49-8C90-461E-97FE-88D49E35D15A}" srcId="{C9309EFC-4AC8-40FA-BA24-271C2935BF17}" destId="{D6D1C26F-16B1-480A-A2D8-C5B8DC5BE754}" srcOrd="1" destOrd="0" parTransId="{848A2B49-C1F2-4C2B-9F37-58EF7720F05F}" sibTransId="{3798586D-127A-46D3-8EAF-1DDA36E1D2E3}"/>
    <dgm:cxn modelId="{DDBB20EB-FCFE-44DD-932D-2F5286529E3F}" srcId="{C9309EFC-4AC8-40FA-BA24-271C2935BF17}" destId="{FFBED5D3-88D8-47CD-871A-1E88C250726E}" srcOrd="0" destOrd="0" parTransId="{70412F8D-C971-4BB1-8086-FBDCA6EC0963}" sibTransId="{8EDA5F21-066B-4D5A-8309-B35EED12851C}"/>
    <dgm:cxn modelId="{4C8A4A8A-842E-4EB9-A0C8-3BEDD0458E56}" type="presParOf" srcId="{08F6850B-2729-4435-B100-98A824290611}" destId="{B47680F0-54E8-4469-9C17-2B3AA52E8070}" srcOrd="0" destOrd="0" presId="urn:microsoft.com/office/officeart/2005/8/layout/vList2"/>
    <dgm:cxn modelId="{3FFE854C-9A52-4EF2-A78F-911639565770}" type="presParOf" srcId="{08F6850B-2729-4435-B100-98A824290611}" destId="{E3FAE20A-C426-4EFE-A324-18B20D520FA4}" srcOrd="1" destOrd="0" presId="urn:microsoft.com/office/officeart/2005/8/layout/vList2"/>
    <dgm:cxn modelId="{F286E55E-E439-48E9-8305-A346120FC82C}" type="presParOf" srcId="{08F6850B-2729-4435-B100-98A824290611}" destId="{7E54AF4B-F622-4AA7-B46F-47F558BA11D2}" srcOrd="2" destOrd="0" presId="urn:microsoft.com/office/officeart/2005/8/layout/vList2"/>
    <dgm:cxn modelId="{6DF474BF-4A74-4BD3-BB38-30FD44E95518}" type="presParOf" srcId="{08F6850B-2729-4435-B100-98A824290611}" destId="{32CA78DD-3F32-45E1-B01E-33C9551A7E0F}" srcOrd="3" destOrd="0" presId="urn:microsoft.com/office/officeart/2005/8/layout/vList2"/>
    <dgm:cxn modelId="{07B10628-21B0-47EB-A0C7-5568BF25D27F}" type="presParOf" srcId="{08F6850B-2729-4435-B100-98A824290611}" destId="{CE2A62A2-5074-49D8-8B4C-97582B532D50}" srcOrd="4" destOrd="0" presId="urn:microsoft.com/office/officeart/2005/8/layout/vList2"/>
    <dgm:cxn modelId="{E0AED8BE-E847-4612-9DF6-E2A6030C85A9}" type="presParOf" srcId="{08F6850B-2729-4435-B100-98A824290611}" destId="{83931D0F-60FF-4A2B-A263-E3064F78AE77}" srcOrd="5" destOrd="0" presId="urn:microsoft.com/office/officeart/2005/8/layout/vList2"/>
    <dgm:cxn modelId="{5D925616-D2CF-4439-9808-8E1148043FF1}" type="presParOf" srcId="{08F6850B-2729-4435-B100-98A824290611}" destId="{0230359C-43CD-41EE-AEFF-9AD10485DC51}" srcOrd="6" destOrd="0" presId="urn:microsoft.com/office/officeart/2005/8/layout/vList2"/>
    <dgm:cxn modelId="{CB600B73-3284-455E-9721-F6AE9EE6532E}" type="presParOf" srcId="{08F6850B-2729-4435-B100-98A824290611}" destId="{DF7C6CCA-4618-4FB3-B020-4C31520E0222}" srcOrd="7" destOrd="0" presId="urn:microsoft.com/office/officeart/2005/8/layout/vList2"/>
    <dgm:cxn modelId="{04157735-E63D-4BD7-A30B-A25DBAA9AB91}" type="presParOf" srcId="{08F6850B-2729-4435-B100-98A824290611}" destId="{202E92F9-DE4B-4CD4-BB66-A8603629F098}" srcOrd="8" destOrd="0" presId="urn:microsoft.com/office/officeart/2005/8/layout/vList2"/>
    <dgm:cxn modelId="{CFD57104-341B-4584-90F0-37D10B3FBA71}" type="presParOf" srcId="{08F6850B-2729-4435-B100-98A824290611}" destId="{0C7165C1-60A9-48E0-98FC-6429396E8C8D}" srcOrd="9" destOrd="0" presId="urn:microsoft.com/office/officeart/2005/8/layout/vList2"/>
    <dgm:cxn modelId="{AD65F94C-F90D-4858-9F9B-DFF85AE0E127}" type="presParOf" srcId="{08F6850B-2729-4435-B100-98A824290611}" destId="{AAA171DE-ADEC-4E83-B98E-D939E436F802}" srcOrd="1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ADEDDC-A46E-405D-BF50-C149751E295B}"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zh-TW" altLang="en-US"/>
        </a:p>
      </dgm:t>
    </dgm:pt>
    <dgm:pt modelId="{0AEB8E4B-7509-4009-B98E-11AEAF9F4535}">
      <dgm:prSet phldrT="[文字]" custT="1"/>
      <dgm:spPr/>
      <dgm:t>
        <a:bodyPr/>
        <a:lstStyle/>
        <a:p>
          <a:pPr algn="ctr"/>
          <a:r>
            <a:rPr lang="zh-TW" altLang="en-US" sz="2800" b="1" dirty="0" smtClean="0">
              <a:latin typeface="微軟正黑體" pitchFamily="34" charset="-120"/>
              <a:ea typeface="微軟正黑體" pitchFamily="34" charset="-120"/>
            </a:rPr>
            <a:t>製造單元</a:t>
          </a:r>
          <a:r>
            <a:rPr lang="en-US" altLang="zh-TW" sz="2800" b="1" dirty="0" smtClean="0">
              <a:latin typeface="微軟正黑體" pitchFamily="34" charset="-120"/>
              <a:ea typeface="微軟正黑體" pitchFamily="34" charset="-120"/>
            </a:rPr>
            <a:t>(manufacturing cell)</a:t>
          </a:r>
          <a:endParaRPr lang="zh-TW" altLang="en-US" sz="2800" b="1" dirty="0">
            <a:latin typeface="微軟正黑體" pitchFamily="34" charset="-120"/>
            <a:ea typeface="微軟正黑體" pitchFamily="34" charset="-120"/>
          </a:endParaRPr>
        </a:p>
      </dgm:t>
    </dgm:pt>
    <dgm:pt modelId="{19551E91-FD24-4E2A-AE64-0C7FFCD2953D}" type="parTrans" cxnId="{28B70055-DA99-42C1-B3D9-2D44A25E6314}">
      <dgm:prSet/>
      <dgm:spPr/>
      <dgm:t>
        <a:bodyPr/>
        <a:lstStyle/>
        <a:p>
          <a:endParaRPr lang="zh-TW" altLang="en-US"/>
        </a:p>
      </dgm:t>
    </dgm:pt>
    <dgm:pt modelId="{3C522F97-E002-4541-8F35-37E0D5BD9538}" type="sibTrans" cxnId="{28B70055-DA99-42C1-B3D9-2D44A25E6314}">
      <dgm:prSet/>
      <dgm:spPr/>
      <dgm:t>
        <a:bodyPr/>
        <a:lstStyle/>
        <a:p>
          <a:endParaRPr lang="zh-TW" altLang="en-US"/>
        </a:p>
      </dgm:t>
    </dgm:pt>
    <dgm:pt modelId="{1D72D897-2DA5-4C97-9E64-82E287BFADB5}">
      <dgm:prSet phldrT="[文字]" custT="1"/>
      <dgm:spPr/>
      <dgm:t>
        <a:bodyPr/>
        <a:lstStyle/>
        <a:p>
          <a:pPr algn="ctr"/>
          <a:r>
            <a:rPr lang="zh-TW" altLang="en-US" sz="2800" b="1" dirty="0" smtClean="0">
              <a:latin typeface="微軟正黑體" pitchFamily="34" charset="-120"/>
              <a:ea typeface="微軟正黑體" pitchFamily="34" charset="-120"/>
            </a:rPr>
            <a:t>裝配線</a:t>
          </a:r>
          <a:r>
            <a:rPr lang="en-US" altLang="zh-TW" sz="2800" b="1" dirty="0" smtClean="0">
              <a:latin typeface="微軟正黑體" pitchFamily="34" charset="-120"/>
              <a:ea typeface="微軟正黑體" pitchFamily="34" charset="-120"/>
            </a:rPr>
            <a:t>(assembly line)</a:t>
          </a:r>
          <a:endParaRPr lang="zh-TW" altLang="en-US" sz="2800" b="1" dirty="0">
            <a:latin typeface="微軟正黑體" pitchFamily="34" charset="-120"/>
            <a:ea typeface="微軟正黑體" pitchFamily="34" charset="-120"/>
          </a:endParaRPr>
        </a:p>
      </dgm:t>
    </dgm:pt>
    <dgm:pt modelId="{0FAA8171-BDB8-4191-9DDE-F8D5E4578F32}" type="parTrans" cxnId="{11B9F42E-5CB1-441E-AE5F-78215E417E46}">
      <dgm:prSet/>
      <dgm:spPr/>
      <dgm:t>
        <a:bodyPr/>
        <a:lstStyle/>
        <a:p>
          <a:endParaRPr lang="zh-TW" altLang="en-US"/>
        </a:p>
      </dgm:t>
    </dgm:pt>
    <dgm:pt modelId="{B484BA6F-036F-4556-B616-9173EED8ECA8}" type="sibTrans" cxnId="{11B9F42E-5CB1-441E-AE5F-78215E417E46}">
      <dgm:prSet/>
      <dgm:spPr/>
      <dgm:t>
        <a:bodyPr/>
        <a:lstStyle/>
        <a:p>
          <a:endParaRPr lang="zh-TW" altLang="en-US"/>
        </a:p>
      </dgm:t>
    </dgm:pt>
    <dgm:pt modelId="{91C874BD-4BC9-44FB-BFDF-E3B0D951478A}">
      <dgm:prSet phldrT="[文字]" custT="1"/>
      <dgm:spPr/>
      <dgm:t>
        <a:bodyPr/>
        <a:lstStyle/>
        <a:p>
          <a:pPr algn="ctr"/>
          <a:r>
            <a:rPr lang="zh-TW" altLang="en-US" sz="2800" b="1" dirty="0" smtClean="0">
              <a:latin typeface="微軟正黑體" pitchFamily="34" charset="-120"/>
              <a:ea typeface="微軟正黑體" pitchFamily="34" charset="-120"/>
            </a:rPr>
            <a:t>連續流程</a:t>
          </a:r>
          <a:r>
            <a:rPr lang="en-US" altLang="zh-TW" sz="2800" b="1" dirty="0" smtClean="0">
              <a:latin typeface="微軟正黑體" pitchFamily="34" charset="-120"/>
              <a:ea typeface="微軟正黑體" pitchFamily="34" charset="-120"/>
            </a:rPr>
            <a:t>(continuous process)</a:t>
          </a:r>
          <a:endParaRPr lang="zh-TW" altLang="en-US" sz="2800" b="1" dirty="0">
            <a:latin typeface="微軟正黑體" pitchFamily="34" charset="-120"/>
            <a:ea typeface="微軟正黑體" pitchFamily="34" charset="-120"/>
          </a:endParaRPr>
        </a:p>
      </dgm:t>
    </dgm:pt>
    <dgm:pt modelId="{671C4EB7-6280-444F-9A29-A2AA8FF9750A}" type="parTrans" cxnId="{ACA172C2-35FF-48CB-A633-2A9AF27D9B21}">
      <dgm:prSet/>
      <dgm:spPr/>
      <dgm:t>
        <a:bodyPr/>
        <a:lstStyle/>
        <a:p>
          <a:endParaRPr lang="zh-TW" altLang="en-US"/>
        </a:p>
      </dgm:t>
    </dgm:pt>
    <dgm:pt modelId="{D64EF542-8D9D-4CF0-BF6B-A822AE0BEE43}" type="sibTrans" cxnId="{ACA172C2-35FF-48CB-A633-2A9AF27D9B21}">
      <dgm:prSet/>
      <dgm:spPr/>
      <dgm:t>
        <a:bodyPr/>
        <a:lstStyle/>
        <a:p>
          <a:endParaRPr lang="zh-TW" altLang="en-US"/>
        </a:p>
      </dgm:t>
    </dgm:pt>
    <dgm:pt modelId="{12579303-9817-4BBD-B4C3-732224AC9DE9}">
      <dgm:prSet phldrT="[文字]" custT="1"/>
      <dgm:spPr/>
      <dgm:t>
        <a:bodyPr/>
        <a:lstStyle/>
        <a:p>
          <a:r>
            <a:rPr lang="zh-TW" altLang="en-US" sz="2400" b="1" dirty="0" smtClean="0">
              <a:latin typeface="微軟正黑體" pitchFamily="34" charset="-120"/>
              <a:ea typeface="微軟正黑體" pitchFamily="34" charset="-120"/>
            </a:rPr>
            <a:t>生產具有相同製造需求商品的特定區域</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每個單元設計是執行一組特定的流程生產特定種類的商品。如生產線。</a:t>
          </a:r>
          <a:endParaRPr lang="zh-TW" altLang="en-US" sz="2400" b="1" dirty="0">
            <a:latin typeface="微軟正黑體" pitchFamily="34" charset="-120"/>
            <a:ea typeface="微軟正黑體" pitchFamily="34" charset="-120"/>
          </a:endParaRPr>
        </a:p>
      </dgm:t>
    </dgm:pt>
    <dgm:pt modelId="{7BE0CC7E-9BB8-4B12-894E-5B552039F255}" type="parTrans" cxnId="{A7FC658D-609A-4391-937F-222886689494}">
      <dgm:prSet/>
      <dgm:spPr/>
      <dgm:t>
        <a:bodyPr/>
        <a:lstStyle/>
        <a:p>
          <a:endParaRPr lang="zh-TW" altLang="en-US"/>
        </a:p>
      </dgm:t>
    </dgm:pt>
    <dgm:pt modelId="{B5677076-F593-4022-A5F6-3D7E8F00A970}" type="sibTrans" cxnId="{A7FC658D-609A-4391-937F-222886689494}">
      <dgm:prSet/>
      <dgm:spPr/>
      <dgm:t>
        <a:bodyPr/>
        <a:lstStyle/>
        <a:p>
          <a:endParaRPr lang="zh-TW" altLang="en-US"/>
        </a:p>
      </dgm:t>
    </dgm:pt>
    <dgm:pt modelId="{6CD240E0-7E10-4C68-82C4-752D1CF759A0}">
      <dgm:prSet phldrT="[文字]" custT="1"/>
      <dgm:spPr/>
      <dgm:t>
        <a:bodyPr/>
        <a:lstStyle/>
        <a:p>
          <a:r>
            <a:rPr lang="zh-TW" altLang="en-US" sz="2400" b="1" dirty="0" smtClean="0">
              <a:latin typeface="微軟正黑體" pitchFamily="34" charset="-120"/>
              <a:ea typeface="微軟正黑體" pitchFamily="34" charset="-120"/>
            </a:rPr>
            <a:t>工作流程按照一定的先後順序完成產品的生產。如汽車裝配。</a:t>
          </a:r>
          <a:endParaRPr lang="zh-TW" altLang="en-US" sz="2400" b="1" dirty="0">
            <a:latin typeface="微軟正黑體" pitchFamily="34" charset="-120"/>
            <a:ea typeface="微軟正黑體" pitchFamily="34" charset="-120"/>
          </a:endParaRPr>
        </a:p>
      </dgm:t>
    </dgm:pt>
    <dgm:pt modelId="{E99C4199-58AF-44E6-A20A-3BCF5C8F9B46}" type="parTrans" cxnId="{024AAF4C-B9D1-42F0-9788-2352D14B3298}">
      <dgm:prSet/>
      <dgm:spPr/>
      <dgm:t>
        <a:bodyPr/>
        <a:lstStyle/>
        <a:p>
          <a:endParaRPr lang="zh-TW" altLang="en-US"/>
        </a:p>
      </dgm:t>
    </dgm:pt>
    <dgm:pt modelId="{CC0D75C0-CDDA-44B7-85F2-44D4C46E0C5D}" type="sibTrans" cxnId="{024AAF4C-B9D1-42F0-9788-2352D14B3298}">
      <dgm:prSet/>
      <dgm:spPr/>
      <dgm:t>
        <a:bodyPr/>
        <a:lstStyle/>
        <a:p>
          <a:endParaRPr lang="zh-TW" altLang="en-US"/>
        </a:p>
      </dgm:t>
    </dgm:pt>
    <dgm:pt modelId="{C0A49884-6545-4389-88E8-CBB814E037FE}">
      <dgm:prSet phldrT="[文字]" custT="1"/>
      <dgm:spPr/>
      <dgm:t>
        <a:bodyPr/>
        <a:lstStyle/>
        <a:p>
          <a:r>
            <a:rPr lang="zh-TW" altLang="en-US" sz="2400" b="1" dirty="0" smtClean="0">
              <a:latin typeface="微軟正黑體" pitchFamily="34" charset="-120"/>
              <a:ea typeface="微軟正黑體" pitchFamily="34" charset="-120"/>
            </a:rPr>
            <a:t>似裝配線的情況，惟流程是連續流動而非間斷單位。如石油加工處理。</a:t>
          </a:r>
          <a:endParaRPr lang="zh-TW" altLang="en-US" sz="2400" b="1" dirty="0">
            <a:latin typeface="微軟正黑體" pitchFamily="34" charset="-120"/>
            <a:ea typeface="微軟正黑體" pitchFamily="34" charset="-120"/>
          </a:endParaRPr>
        </a:p>
      </dgm:t>
    </dgm:pt>
    <dgm:pt modelId="{999E4D3A-28BD-4FDC-8795-6D49EC6E6B95}" type="parTrans" cxnId="{3B79C5D3-40DA-41AB-BA65-9D9A18AC22BB}">
      <dgm:prSet/>
      <dgm:spPr/>
      <dgm:t>
        <a:bodyPr/>
        <a:lstStyle/>
        <a:p>
          <a:endParaRPr lang="zh-TW" altLang="en-US"/>
        </a:p>
      </dgm:t>
    </dgm:pt>
    <dgm:pt modelId="{64ECC462-6281-4ADB-94D5-00DC23CED632}" type="sibTrans" cxnId="{3B79C5D3-40DA-41AB-BA65-9D9A18AC22BB}">
      <dgm:prSet/>
      <dgm:spPr/>
      <dgm:t>
        <a:bodyPr/>
        <a:lstStyle/>
        <a:p>
          <a:endParaRPr lang="zh-TW" altLang="en-US"/>
        </a:p>
      </dgm:t>
    </dgm:pt>
    <dgm:pt modelId="{F5DCFE78-BB17-4A77-941D-EE3EE2BF3688}" type="pres">
      <dgm:prSet presAssocID="{29ADEDDC-A46E-405D-BF50-C149751E295B}" presName="linear" presStyleCnt="0">
        <dgm:presLayoutVars>
          <dgm:animLvl val="lvl"/>
          <dgm:resizeHandles val="exact"/>
        </dgm:presLayoutVars>
      </dgm:prSet>
      <dgm:spPr/>
      <dgm:t>
        <a:bodyPr/>
        <a:lstStyle/>
        <a:p>
          <a:endParaRPr lang="zh-TW" altLang="en-US"/>
        </a:p>
      </dgm:t>
    </dgm:pt>
    <dgm:pt modelId="{3351691C-220F-4B8D-8CD8-BFB6ECD35D2F}" type="pres">
      <dgm:prSet presAssocID="{0AEB8E4B-7509-4009-B98E-11AEAF9F4535}" presName="parentText" presStyleLbl="node1" presStyleIdx="0" presStyleCnt="3">
        <dgm:presLayoutVars>
          <dgm:chMax val="0"/>
          <dgm:bulletEnabled val="1"/>
        </dgm:presLayoutVars>
      </dgm:prSet>
      <dgm:spPr/>
      <dgm:t>
        <a:bodyPr/>
        <a:lstStyle/>
        <a:p>
          <a:endParaRPr lang="zh-TW" altLang="en-US"/>
        </a:p>
      </dgm:t>
    </dgm:pt>
    <dgm:pt modelId="{1E5FABD5-E2D6-45A7-B62D-5DEB6788D3AF}" type="pres">
      <dgm:prSet presAssocID="{0AEB8E4B-7509-4009-B98E-11AEAF9F4535}" presName="childText" presStyleLbl="revTx" presStyleIdx="0" presStyleCnt="3">
        <dgm:presLayoutVars>
          <dgm:bulletEnabled val="1"/>
        </dgm:presLayoutVars>
      </dgm:prSet>
      <dgm:spPr/>
      <dgm:t>
        <a:bodyPr/>
        <a:lstStyle/>
        <a:p>
          <a:endParaRPr lang="zh-TW" altLang="en-US"/>
        </a:p>
      </dgm:t>
    </dgm:pt>
    <dgm:pt modelId="{CBB91AAA-FC4D-481F-9EC8-838398E1FDC6}" type="pres">
      <dgm:prSet presAssocID="{1D72D897-2DA5-4C97-9E64-82E287BFADB5}" presName="parentText" presStyleLbl="node1" presStyleIdx="1" presStyleCnt="3">
        <dgm:presLayoutVars>
          <dgm:chMax val="0"/>
          <dgm:bulletEnabled val="1"/>
        </dgm:presLayoutVars>
      </dgm:prSet>
      <dgm:spPr/>
      <dgm:t>
        <a:bodyPr/>
        <a:lstStyle/>
        <a:p>
          <a:endParaRPr lang="zh-TW" altLang="en-US"/>
        </a:p>
      </dgm:t>
    </dgm:pt>
    <dgm:pt modelId="{E00023E5-4BBF-402A-BBD9-2C1B7343E8BB}" type="pres">
      <dgm:prSet presAssocID="{1D72D897-2DA5-4C97-9E64-82E287BFADB5}" presName="childText" presStyleLbl="revTx" presStyleIdx="1" presStyleCnt="3">
        <dgm:presLayoutVars>
          <dgm:bulletEnabled val="1"/>
        </dgm:presLayoutVars>
      </dgm:prSet>
      <dgm:spPr/>
      <dgm:t>
        <a:bodyPr/>
        <a:lstStyle/>
        <a:p>
          <a:endParaRPr lang="zh-TW" altLang="en-US"/>
        </a:p>
      </dgm:t>
    </dgm:pt>
    <dgm:pt modelId="{5E5AEFDB-BC34-4B83-B7D5-7C086578FAFF}" type="pres">
      <dgm:prSet presAssocID="{91C874BD-4BC9-44FB-BFDF-E3B0D951478A}" presName="parentText" presStyleLbl="node1" presStyleIdx="2" presStyleCnt="3">
        <dgm:presLayoutVars>
          <dgm:chMax val="0"/>
          <dgm:bulletEnabled val="1"/>
        </dgm:presLayoutVars>
      </dgm:prSet>
      <dgm:spPr/>
      <dgm:t>
        <a:bodyPr/>
        <a:lstStyle/>
        <a:p>
          <a:endParaRPr lang="zh-TW" altLang="en-US"/>
        </a:p>
      </dgm:t>
    </dgm:pt>
    <dgm:pt modelId="{C26246F3-01DB-4CD8-9044-0ACF5FDD83E8}" type="pres">
      <dgm:prSet presAssocID="{91C874BD-4BC9-44FB-BFDF-E3B0D951478A}" presName="childText" presStyleLbl="revTx" presStyleIdx="2" presStyleCnt="3">
        <dgm:presLayoutVars>
          <dgm:bulletEnabled val="1"/>
        </dgm:presLayoutVars>
      </dgm:prSet>
      <dgm:spPr/>
      <dgm:t>
        <a:bodyPr/>
        <a:lstStyle/>
        <a:p>
          <a:endParaRPr lang="zh-TW" altLang="en-US"/>
        </a:p>
      </dgm:t>
    </dgm:pt>
  </dgm:ptLst>
  <dgm:cxnLst>
    <dgm:cxn modelId="{4DB95E8C-0D4B-4AFD-B690-9ECBBD65E185}" type="presOf" srcId="{1D72D897-2DA5-4C97-9E64-82E287BFADB5}" destId="{CBB91AAA-FC4D-481F-9EC8-838398E1FDC6}" srcOrd="0" destOrd="0" presId="urn:microsoft.com/office/officeart/2005/8/layout/vList2"/>
    <dgm:cxn modelId="{1972D1CD-C486-4AD8-8824-5B939F0E56CB}" type="presOf" srcId="{6CD240E0-7E10-4C68-82C4-752D1CF759A0}" destId="{E00023E5-4BBF-402A-BBD9-2C1B7343E8BB}" srcOrd="0" destOrd="0" presId="urn:microsoft.com/office/officeart/2005/8/layout/vList2"/>
    <dgm:cxn modelId="{11B9F42E-5CB1-441E-AE5F-78215E417E46}" srcId="{29ADEDDC-A46E-405D-BF50-C149751E295B}" destId="{1D72D897-2DA5-4C97-9E64-82E287BFADB5}" srcOrd="1" destOrd="0" parTransId="{0FAA8171-BDB8-4191-9DDE-F8D5E4578F32}" sibTransId="{B484BA6F-036F-4556-B616-9173EED8ECA8}"/>
    <dgm:cxn modelId="{ACA172C2-35FF-48CB-A633-2A9AF27D9B21}" srcId="{29ADEDDC-A46E-405D-BF50-C149751E295B}" destId="{91C874BD-4BC9-44FB-BFDF-E3B0D951478A}" srcOrd="2" destOrd="0" parTransId="{671C4EB7-6280-444F-9A29-A2AA8FF9750A}" sibTransId="{D64EF542-8D9D-4CF0-BF6B-A822AE0BEE43}"/>
    <dgm:cxn modelId="{28B70055-DA99-42C1-B3D9-2D44A25E6314}" srcId="{29ADEDDC-A46E-405D-BF50-C149751E295B}" destId="{0AEB8E4B-7509-4009-B98E-11AEAF9F4535}" srcOrd="0" destOrd="0" parTransId="{19551E91-FD24-4E2A-AE64-0C7FFCD2953D}" sibTransId="{3C522F97-E002-4541-8F35-37E0D5BD9538}"/>
    <dgm:cxn modelId="{024AAF4C-B9D1-42F0-9788-2352D14B3298}" srcId="{1D72D897-2DA5-4C97-9E64-82E287BFADB5}" destId="{6CD240E0-7E10-4C68-82C4-752D1CF759A0}" srcOrd="0" destOrd="0" parTransId="{E99C4199-58AF-44E6-A20A-3BCF5C8F9B46}" sibTransId="{CC0D75C0-CDDA-44B7-85F2-44D4C46E0C5D}"/>
    <dgm:cxn modelId="{3B79C5D3-40DA-41AB-BA65-9D9A18AC22BB}" srcId="{91C874BD-4BC9-44FB-BFDF-E3B0D951478A}" destId="{C0A49884-6545-4389-88E8-CBB814E037FE}" srcOrd="0" destOrd="0" parTransId="{999E4D3A-28BD-4FDC-8795-6D49EC6E6B95}" sibTransId="{64ECC462-6281-4ADB-94D5-00DC23CED632}"/>
    <dgm:cxn modelId="{B8F9F5BB-9582-4488-AD2C-CEE3C5443BF1}" type="presOf" srcId="{C0A49884-6545-4389-88E8-CBB814E037FE}" destId="{C26246F3-01DB-4CD8-9044-0ACF5FDD83E8}" srcOrd="0" destOrd="0" presId="urn:microsoft.com/office/officeart/2005/8/layout/vList2"/>
    <dgm:cxn modelId="{F6C197AE-D17E-4AAB-B67F-0B56E26E2995}" type="presOf" srcId="{0AEB8E4B-7509-4009-B98E-11AEAF9F4535}" destId="{3351691C-220F-4B8D-8CD8-BFB6ECD35D2F}" srcOrd="0" destOrd="0" presId="urn:microsoft.com/office/officeart/2005/8/layout/vList2"/>
    <dgm:cxn modelId="{49C3EC2D-4CDC-4C87-AA0D-C425AD4446D3}" type="presOf" srcId="{29ADEDDC-A46E-405D-BF50-C149751E295B}" destId="{F5DCFE78-BB17-4A77-941D-EE3EE2BF3688}" srcOrd="0" destOrd="0" presId="urn:microsoft.com/office/officeart/2005/8/layout/vList2"/>
    <dgm:cxn modelId="{A75BD971-5726-428C-A8D8-01A22A874E8B}" type="presOf" srcId="{91C874BD-4BC9-44FB-BFDF-E3B0D951478A}" destId="{5E5AEFDB-BC34-4B83-B7D5-7C086578FAFF}" srcOrd="0" destOrd="0" presId="urn:microsoft.com/office/officeart/2005/8/layout/vList2"/>
    <dgm:cxn modelId="{F1006FC4-DBC7-4E35-A5CC-E2E5CF3D8F86}" type="presOf" srcId="{12579303-9817-4BBD-B4C3-732224AC9DE9}" destId="{1E5FABD5-E2D6-45A7-B62D-5DEB6788D3AF}" srcOrd="0" destOrd="0" presId="urn:microsoft.com/office/officeart/2005/8/layout/vList2"/>
    <dgm:cxn modelId="{A7FC658D-609A-4391-937F-222886689494}" srcId="{0AEB8E4B-7509-4009-B98E-11AEAF9F4535}" destId="{12579303-9817-4BBD-B4C3-732224AC9DE9}" srcOrd="0" destOrd="0" parTransId="{7BE0CC7E-9BB8-4B12-894E-5B552039F255}" sibTransId="{B5677076-F593-4022-A5F6-3D7E8F00A970}"/>
    <dgm:cxn modelId="{C3EE64EA-AE3F-4647-A1A9-6A4F0DC852D9}" type="presParOf" srcId="{F5DCFE78-BB17-4A77-941D-EE3EE2BF3688}" destId="{3351691C-220F-4B8D-8CD8-BFB6ECD35D2F}" srcOrd="0" destOrd="0" presId="urn:microsoft.com/office/officeart/2005/8/layout/vList2"/>
    <dgm:cxn modelId="{1D0CC016-38B5-465C-9DDB-0E7E878A34F6}" type="presParOf" srcId="{F5DCFE78-BB17-4A77-941D-EE3EE2BF3688}" destId="{1E5FABD5-E2D6-45A7-B62D-5DEB6788D3AF}" srcOrd="1" destOrd="0" presId="urn:microsoft.com/office/officeart/2005/8/layout/vList2"/>
    <dgm:cxn modelId="{6E61A175-F7B1-4DF3-82D5-9EAFD85E522D}" type="presParOf" srcId="{F5DCFE78-BB17-4A77-941D-EE3EE2BF3688}" destId="{CBB91AAA-FC4D-481F-9EC8-838398E1FDC6}" srcOrd="2" destOrd="0" presId="urn:microsoft.com/office/officeart/2005/8/layout/vList2"/>
    <dgm:cxn modelId="{BA3894EE-7133-4BB6-AFE2-D6B19CDF5515}" type="presParOf" srcId="{F5DCFE78-BB17-4A77-941D-EE3EE2BF3688}" destId="{E00023E5-4BBF-402A-BBD9-2C1B7343E8BB}" srcOrd="3" destOrd="0" presId="urn:microsoft.com/office/officeart/2005/8/layout/vList2"/>
    <dgm:cxn modelId="{C98B3216-AE16-44BA-B25A-51CAB68ACD98}" type="presParOf" srcId="{F5DCFE78-BB17-4A77-941D-EE3EE2BF3688}" destId="{5E5AEFDB-BC34-4B83-B7D5-7C086578FAFF}" srcOrd="4" destOrd="0" presId="urn:microsoft.com/office/officeart/2005/8/layout/vList2"/>
    <dgm:cxn modelId="{0CC87E42-BEBF-495F-B3E9-435860A7F31F}" type="presParOf" srcId="{F5DCFE78-BB17-4A77-941D-EE3EE2BF3688}" destId="{C26246F3-01DB-4CD8-9044-0ACF5FDD83E8}"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2E701F-13E6-4FA6-A8C3-40C22F3F8F72}"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zh-TW" altLang="en-US"/>
        </a:p>
      </dgm:t>
    </dgm:pt>
    <dgm:pt modelId="{55E3AC30-3F61-433F-8D72-7827853CEE75}">
      <dgm:prSet custT="1"/>
      <dgm:spPr/>
      <dgm:t>
        <a:bodyPr/>
        <a:lstStyle/>
        <a:p>
          <a:pPr algn="ctr" rtl="0"/>
          <a:r>
            <a:rPr lang="zh-TW" sz="4000" b="1" dirty="0" smtClean="0">
              <a:latin typeface="微軟正黑體" pitchFamily="34" charset="-120"/>
              <a:ea typeface="微軟正黑體" pitchFamily="34" charset="-120"/>
            </a:rPr>
            <a:t>損益平衡分析</a:t>
          </a:r>
          <a:r>
            <a:rPr lang="en-US" sz="4000" b="1" dirty="0" smtClean="0">
              <a:latin typeface="微軟正黑體" pitchFamily="34" charset="-120"/>
              <a:ea typeface="微軟正黑體" pitchFamily="34" charset="-120"/>
            </a:rPr>
            <a:t/>
          </a:r>
          <a:br>
            <a:rPr lang="en-US" sz="4000" b="1" dirty="0" smtClean="0">
              <a:latin typeface="微軟正黑體" pitchFamily="34" charset="-120"/>
              <a:ea typeface="微軟正黑體" pitchFamily="34" charset="-120"/>
            </a:rPr>
          </a:br>
          <a:r>
            <a:rPr lang="zh-TW" sz="4000" b="1" dirty="0" smtClean="0">
              <a:latin typeface="微軟正黑體" pitchFamily="34" charset="-120"/>
              <a:ea typeface="微軟正黑體" pitchFamily="34" charset="-120"/>
            </a:rPr>
            <a:t> （</a:t>
          </a:r>
          <a:r>
            <a:rPr lang="en-US" sz="4000" b="1" dirty="0" smtClean="0">
              <a:latin typeface="微軟正黑體" pitchFamily="34" charset="-120"/>
              <a:ea typeface="微軟正黑體" pitchFamily="34" charset="-120"/>
            </a:rPr>
            <a:t>break-even analysis</a:t>
          </a:r>
          <a:r>
            <a:rPr lang="zh-TW" sz="4000" b="1" dirty="0" smtClean="0">
              <a:latin typeface="微軟正黑體" pitchFamily="34" charset="-120"/>
              <a:ea typeface="微軟正黑體" pitchFamily="34" charset="-120"/>
            </a:rPr>
            <a:t>）</a:t>
          </a:r>
          <a:endParaRPr lang="zh-TW" sz="4000" b="1" dirty="0">
            <a:latin typeface="微軟正黑體" pitchFamily="34" charset="-120"/>
            <a:ea typeface="微軟正黑體" pitchFamily="34" charset="-120"/>
          </a:endParaRPr>
        </a:p>
      </dgm:t>
    </dgm:pt>
    <dgm:pt modelId="{CB9967E7-F514-45E0-BECC-D55559A8DEAB}" type="parTrans" cxnId="{834AED76-975C-4199-B94B-F6A769BFD9D3}">
      <dgm:prSet/>
      <dgm:spPr/>
      <dgm:t>
        <a:bodyPr/>
        <a:lstStyle/>
        <a:p>
          <a:endParaRPr lang="zh-TW" altLang="en-US"/>
        </a:p>
      </dgm:t>
    </dgm:pt>
    <dgm:pt modelId="{A4399F98-3121-44A4-8F93-22405A2A5236}" type="sibTrans" cxnId="{834AED76-975C-4199-B94B-F6A769BFD9D3}">
      <dgm:prSet/>
      <dgm:spPr/>
      <dgm:t>
        <a:bodyPr/>
        <a:lstStyle/>
        <a:p>
          <a:endParaRPr lang="zh-TW" altLang="en-US"/>
        </a:p>
      </dgm:t>
    </dgm:pt>
    <dgm:pt modelId="{2BDC862A-259B-4ACE-9D26-BB08FE42C34E}" type="pres">
      <dgm:prSet presAssocID="{8D2E701F-13E6-4FA6-A8C3-40C22F3F8F72}" presName="linear" presStyleCnt="0">
        <dgm:presLayoutVars>
          <dgm:animLvl val="lvl"/>
          <dgm:resizeHandles val="exact"/>
        </dgm:presLayoutVars>
      </dgm:prSet>
      <dgm:spPr/>
      <dgm:t>
        <a:bodyPr/>
        <a:lstStyle/>
        <a:p>
          <a:endParaRPr lang="zh-TW" altLang="en-US"/>
        </a:p>
      </dgm:t>
    </dgm:pt>
    <dgm:pt modelId="{1898B780-019C-4EB5-97AD-D26D6767C98E}" type="pres">
      <dgm:prSet presAssocID="{55E3AC30-3F61-433F-8D72-7827853CEE75}" presName="parentText" presStyleLbl="node1" presStyleIdx="0" presStyleCnt="1">
        <dgm:presLayoutVars>
          <dgm:chMax val="0"/>
          <dgm:bulletEnabled val="1"/>
        </dgm:presLayoutVars>
      </dgm:prSet>
      <dgm:spPr/>
      <dgm:t>
        <a:bodyPr/>
        <a:lstStyle/>
        <a:p>
          <a:endParaRPr lang="zh-TW" altLang="en-US"/>
        </a:p>
      </dgm:t>
    </dgm:pt>
  </dgm:ptLst>
  <dgm:cxnLst>
    <dgm:cxn modelId="{834AED76-975C-4199-B94B-F6A769BFD9D3}" srcId="{8D2E701F-13E6-4FA6-A8C3-40C22F3F8F72}" destId="{55E3AC30-3F61-433F-8D72-7827853CEE75}" srcOrd="0" destOrd="0" parTransId="{CB9967E7-F514-45E0-BECC-D55559A8DEAB}" sibTransId="{A4399F98-3121-44A4-8F93-22405A2A5236}"/>
    <dgm:cxn modelId="{D60E9CD6-8A2A-4BE2-A078-BFE7215DA602}" type="presOf" srcId="{55E3AC30-3F61-433F-8D72-7827853CEE75}" destId="{1898B780-019C-4EB5-97AD-D26D6767C98E}" srcOrd="0" destOrd="0" presId="urn:microsoft.com/office/officeart/2005/8/layout/vList2"/>
    <dgm:cxn modelId="{BDA4CB74-0515-4205-9B58-6B78A54A8C27}" type="presOf" srcId="{8D2E701F-13E6-4FA6-A8C3-40C22F3F8F72}" destId="{2BDC862A-259B-4ACE-9D26-BB08FE42C34E}" srcOrd="0" destOrd="0" presId="urn:microsoft.com/office/officeart/2005/8/layout/vList2"/>
    <dgm:cxn modelId="{4351E981-B275-416E-91A7-9A6A99CB7E45}" type="presParOf" srcId="{2BDC862A-259B-4ACE-9D26-BB08FE42C34E}" destId="{1898B780-019C-4EB5-97AD-D26D6767C98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80E776-AA1D-4802-8D4A-2346107B345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zh-TW" altLang="en-US"/>
        </a:p>
      </dgm:t>
    </dgm:pt>
    <dgm:pt modelId="{75CF08F8-92D2-4F0D-AA4B-F8EBEFF3945A}">
      <dgm:prSet custT="1"/>
      <dgm:spPr/>
      <dgm:t>
        <a:bodyPr/>
        <a:lstStyle/>
        <a:p>
          <a:pPr algn="ctr" rtl="0"/>
          <a:r>
            <a:rPr lang="zh-TW" sz="3600" b="1" dirty="0" smtClean="0">
              <a:latin typeface="微軟正黑體" pitchFamily="34" charset="-120"/>
              <a:ea typeface="微軟正黑體" pitchFamily="34" charset="-120"/>
            </a:rPr>
            <a:t>專案佈置</a:t>
          </a:r>
          <a:endParaRPr lang="en-US" sz="3600" b="1" dirty="0">
            <a:latin typeface="微軟正黑體" pitchFamily="34" charset="-120"/>
            <a:ea typeface="微軟正黑體" pitchFamily="34" charset="-120"/>
          </a:endParaRPr>
        </a:p>
      </dgm:t>
    </dgm:pt>
    <dgm:pt modelId="{CFF477C6-E674-42BC-97D2-E6DDBF6ED982}" type="parTrans" cxnId="{37CCBFA5-B1C1-4FC5-B313-49D3D51D2566}">
      <dgm:prSet/>
      <dgm:spPr/>
      <dgm:t>
        <a:bodyPr/>
        <a:lstStyle/>
        <a:p>
          <a:endParaRPr lang="zh-TW" altLang="en-US"/>
        </a:p>
      </dgm:t>
    </dgm:pt>
    <dgm:pt modelId="{D3173ED1-3646-465E-88C1-29E482197020}" type="sibTrans" cxnId="{37CCBFA5-B1C1-4FC5-B313-49D3D51D2566}">
      <dgm:prSet/>
      <dgm:spPr/>
      <dgm:t>
        <a:bodyPr/>
        <a:lstStyle/>
        <a:p>
          <a:endParaRPr lang="zh-TW" altLang="en-US"/>
        </a:p>
      </dgm:t>
    </dgm:pt>
    <dgm:pt modelId="{CEA0D81B-49A0-489F-B207-133FC66C4457}">
      <dgm:prSet custT="1"/>
      <dgm:spPr/>
      <dgm:t>
        <a:bodyPr/>
        <a:lstStyle/>
        <a:p>
          <a:pPr algn="ctr" rtl="0"/>
          <a:r>
            <a:rPr lang="zh-TW" sz="3600" b="1" dirty="0" smtClean="0">
              <a:latin typeface="微軟正黑體" pitchFamily="34" charset="-120"/>
              <a:ea typeface="微軟正黑體" pitchFamily="34" charset="-120"/>
            </a:rPr>
            <a:t>工作中心</a:t>
          </a:r>
          <a:endParaRPr lang="en-US" sz="3600" b="1" dirty="0" smtClean="0">
            <a:latin typeface="微軟正黑體" pitchFamily="34" charset="-120"/>
            <a:ea typeface="微軟正黑體" pitchFamily="34" charset="-120"/>
          </a:endParaRPr>
        </a:p>
      </dgm:t>
    </dgm:pt>
    <dgm:pt modelId="{A290B7EB-B162-48C8-BE6C-974E65D3873A}" type="parTrans" cxnId="{47B8AE19-6C75-49B8-A5E1-D3006CF3A5E2}">
      <dgm:prSet/>
      <dgm:spPr/>
      <dgm:t>
        <a:bodyPr/>
        <a:lstStyle/>
        <a:p>
          <a:endParaRPr lang="zh-TW" altLang="en-US"/>
        </a:p>
      </dgm:t>
    </dgm:pt>
    <dgm:pt modelId="{4B1028FE-8113-4AFA-B763-13C5E313032E}" type="sibTrans" cxnId="{47B8AE19-6C75-49B8-A5E1-D3006CF3A5E2}">
      <dgm:prSet/>
      <dgm:spPr/>
      <dgm:t>
        <a:bodyPr/>
        <a:lstStyle/>
        <a:p>
          <a:endParaRPr lang="zh-TW" altLang="en-US"/>
        </a:p>
      </dgm:t>
    </dgm:pt>
    <dgm:pt modelId="{D57350AE-C484-4401-9D79-D59DCEB14CF8}">
      <dgm:prSet custT="1"/>
      <dgm:spPr/>
      <dgm:t>
        <a:bodyPr/>
        <a:lstStyle/>
        <a:p>
          <a:pPr algn="ctr" rtl="0"/>
          <a:r>
            <a:rPr lang="zh-TW" sz="3600" b="1" dirty="0" smtClean="0">
              <a:latin typeface="微軟正黑體" pitchFamily="34" charset="-120"/>
              <a:ea typeface="微軟正黑體" pitchFamily="34" charset="-120"/>
            </a:rPr>
            <a:t>製造單元</a:t>
          </a:r>
          <a:endParaRPr lang="en-US" sz="3600" b="1" dirty="0" smtClean="0">
            <a:latin typeface="微軟正黑體" pitchFamily="34" charset="-120"/>
            <a:ea typeface="微軟正黑體" pitchFamily="34" charset="-120"/>
          </a:endParaRPr>
        </a:p>
      </dgm:t>
    </dgm:pt>
    <dgm:pt modelId="{DE8D073C-33CE-4BB2-B904-5E8C9F71CB88}" type="parTrans" cxnId="{C2C049B7-BD04-4856-BA17-DE0B75AC9C23}">
      <dgm:prSet/>
      <dgm:spPr/>
      <dgm:t>
        <a:bodyPr/>
        <a:lstStyle/>
        <a:p>
          <a:endParaRPr lang="zh-TW" altLang="en-US"/>
        </a:p>
      </dgm:t>
    </dgm:pt>
    <dgm:pt modelId="{569A31AF-27C7-49E9-9C24-D18FA218D2C5}" type="sibTrans" cxnId="{C2C049B7-BD04-4856-BA17-DE0B75AC9C23}">
      <dgm:prSet/>
      <dgm:spPr/>
      <dgm:t>
        <a:bodyPr/>
        <a:lstStyle/>
        <a:p>
          <a:endParaRPr lang="zh-TW" altLang="en-US"/>
        </a:p>
      </dgm:t>
    </dgm:pt>
    <dgm:pt modelId="{6F3FA654-A5D4-41A6-BCAA-FE5EB61E2CEC}">
      <dgm:prSet custT="1"/>
      <dgm:spPr/>
      <dgm:t>
        <a:bodyPr/>
        <a:lstStyle/>
        <a:p>
          <a:pPr algn="ctr" rtl="0"/>
          <a:r>
            <a:rPr lang="zh-TW" sz="3600" b="1" dirty="0" smtClean="0">
              <a:latin typeface="微軟正黑體" pitchFamily="34" charset="-120"/>
              <a:ea typeface="微軟正黑體" pitchFamily="34" charset="-120"/>
            </a:rPr>
            <a:t>裝配線與連續流程佈置</a:t>
          </a:r>
          <a:endParaRPr lang="zh-TW" altLang="en-US" sz="3600" b="1" dirty="0" smtClean="0">
            <a:latin typeface="微軟正黑體" pitchFamily="34" charset="-120"/>
            <a:ea typeface="微軟正黑體" pitchFamily="34" charset="-120"/>
          </a:endParaRPr>
        </a:p>
      </dgm:t>
    </dgm:pt>
    <dgm:pt modelId="{B263E9DC-7123-4D25-92CD-F25FB56E54CB}" type="parTrans" cxnId="{FBBB22DD-FB69-4FEC-A7AB-A505A463C54B}">
      <dgm:prSet/>
      <dgm:spPr/>
      <dgm:t>
        <a:bodyPr/>
        <a:lstStyle/>
        <a:p>
          <a:endParaRPr lang="zh-TW" altLang="en-US"/>
        </a:p>
      </dgm:t>
    </dgm:pt>
    <dgm:pt modelId="{95872FF6-9164-4E14-9FA7-8C97ACCEFD93}" type="sibTrans" cxnId="{FBBB22DD-FB69-4FEC-A7AB-A505A463C54B}">
      <dgm:prSet/>
      <dgm:spPr/>
      <dgm:t>
        <a:bodyPr/>
        <a:lstStyle/>
        <a:p>
          <a:endParaRPr lang="zh-TW" altLang="en-US"/>
        </a:p>
      </dgm:t>
    </dgm:pt>
    <dgm:pt modelId="{21EFCED2-B7EA-4C6A-950D-C74083FC844D}" type="pres">
      <dgm:prSet presAssocID="{9C80E776-AA1D-4802-8D4A-2346107B3456}" presName="linear" presStyleCnt="0">
        <dgm:presLayoutVars>
          <dgm:animLvl val="lvl"/>
          <dgm:resizeHandles val="exact"/>
        </dgm:presLayoutVars>
      </dgm:prSet>
      <dgm:spPr/>
      <dgm:t>
        <a:bodyPr/>
        <a:lstStyle/>
        <a:p>
          <a:endParaRPr lang="zh-TW" altLang="en-US"/>
        </a:p>
      </dgm:t>
    </dgm:pt>
    <dgm:pt modelId="{73C6F807-5111-4DBA-92DE-53CBCF1F5696}" type="pres">
      <dgm:prSet presAssocID="{75CF08F8-92D2-4F0D-AA4B-F8EBEFF3945A}" presName="parentText" presStyleLbl="node1" presStyleIdx="0" presStyleCnt="4">
        <dgm:presLayoutVars>
          <dgm:chMax val="0"/>
          <dgm:bulletEnabled val="1"/>
        </dgm:presLayoutVars>
      </dgm:prSet>
      <dgm:spPr/>
      <dgm:t>
        <a:bodyPr/>
        <a:lstStyle/>
        <a:p>
          <a:endParaRPr lang="zh-TW" altLang="en-US"/>
        </a:p>
      </dgm:t>
    </dgm:pt>
    <dgm:pt modelId="{704700BA-E002-426B-8D1D-0B81B6F633AE}" type="pres">
      <dgm:prSet presAssocID="{D3173ED1-3646-465E-88C1-29E482197020}" presName="spacer" presStyleCnt="0"/>
      <dgm:spPr/>
    </dgm:pt>
    <dgm:pt modelId="{CB7C0C53-D1E4-4894-B772-6F10EBA9E586}" type="pres">
      <dgm:prSet presAssocID="{CEA0D81B-49A0-489F-B207-133FC66C4457}" presName="parentText" presStyleLbl="node1" presStyleIdx="1" presStyleCnt="4">
        <dgm:presLayoutVars>
          <dgm:chMax val="0"/>
          <dgm:bulletEnabled val="1"/>
        </dgm:presLayoutVars>
      </dgm:prSet>
      <dgm:spPr/>
      <dgm:t>
        <a:bodyPr/>
        <a:lstStyle/>
        <a:p>
          <a:endParaRPr lang="zh-TW" altLang="en-US"/>
        </a:p>
      </dgm:t>
    </dgm:pt>
    <dgm:pt modelId="{B497F039-CB53-4B48-BFE3-DCCE535605ED}" type="pres">
      <dgm:prSet presAssocID="{4B1028FE-8113-4AFA-B763-13C5E313032E}" presName="spacer" presStyleCnt="0"/>
      <dgm:spPr/>
    </dgm:pt>
    <dgm:pt modelId="{DD2B7147-C030-4E81-B553-0918ED104F90}" type="pres">
      <dgm:prSet presAssocID="{D57350AE-C484-4401-9D79-D59DCEB14CF8}" presName="parentText" presStyleLbl="node1" presStyleIdx="2" presStyleCnt="4">
        <dgm:presLayoutVars>
          <dgm:chMax val="0"/>
          <dgm:bulletEnabled val="1"/>
        </dgm:presLayoutVars>
      </dgm:prSet>
      <dgm:spPr/>
      <dgm:t>
        <a:bodyPr/>
        <a:lstStyle/>
        <a:p>
          <a:endParaRPr lang="zh-TW" altLang="en-US"/>
        </a:p>
      </dgm:t>
    </dgm:pt>
    <dgm:pt modelId="{B7727FCD-8121-4981-B63B-9F0C93BF7D73}" type="pres">
      <dgm:prSet presAssocID="{569A31AF-27C7-49E9-9C24-D18FA218D2C5}" presName="spacer" presStyleCnt="0"/>
      <dgm:spPr/>
    </dgm:pt>
    <dgm:pt modelId="{890A2E0D-6AE0-42E2-8F22-9DB78B5255D7}" type="pres">
      <dgm:prSet presAssocID="{6F3FA654-A5D4-41A6-BCAA-FE5EB61E2CEC}" presName="parentText" presStyleLbl="node1" presStyleIdx="3" presStyleCnt="4">
        <dgm:presLayoutVars>
          <dgm:chMax val="0"/>
          <dgm:bulletEnabled val="1"/>
        </dgm:presLayoutVars>
      </dgm:prSet>
      <dgm:spPr/>
      <dgm:t>
        <a:bodyPr/>
        <a:lstStyle/>
        <a:p>
          <a:endParaRPr lang="zh-TW" altLang="en-US"/>
        </a:p>
      </dgm:t>
    </dgm:pt>
  </dgm:ptLst>
  <dgm:cxnLst>
    <dgm:cxn modelId="{47B8AE19-6C75-49B8-A5E1-D3006CF3A5E2}" srcId="{9C80E776-AA1D-4802-8D4A-2346107B3456}" destId="{CEA0D81B-49A0-489F-B207-133FC66C4457}" srcOrd="1" destOrd="0" parTransId="{A290B7EB-B162-48C8-BE6C-974E65D3873A}" sibTransId="{4B1028FE-8113-4AFA-B763-13C5E313032E}"/>
    <dgm:cxn modelId="{DBEB6712-0564-4F1D-A2D1-F1BDEB280C0A}" type="presOf" srcId="{D57350AE-C484-4401-9D79-D59DCEB14CF8}" destId="{DD2B7147-C030-4E81-B553-0918ED104F90}" srcOrd="0" destOrd="0" presId="urn:microsoft.com/office/officeart/2005/8/layout/vList2"/>
    <dgm:cxn modelId="{C2C049B7-BD04-4856-BA17-DE0B75AC9C23}" srcId="{9C80E776-AA1D-4802-8D4A-2346107B3456}" destId="{D57350AE-C484-4401-9D79-D59DCEB14CF8}" srcOrd="2" destOrd="0" parTransId="{DE8D073C-33CE-4BB2-B904-5E8C9F71CB88}" sibTransId="{569A31AF-27C7-49E9-9C24-D18FA218D2C5}"/>
    <dgm:cxn modelId="{A047E62B-1530-42D7-8382-3A2D5A683F49}" type="presOf" srcId="{9C80E776-AA1D-4802-8D4A-2346107B3456}" destId="{21EFCED2-B7EA-4C6A-950D-C74083FC844D}" srcOrd="0" destOrd="0" presId="urn:microsoft.com/office/officeart/2005/8/layout/vList2"/>
    <dgm:cxn modelId="{37CCBFA5-B1C1-4FC5-B313-49D3D51D2566}" srcId="{9C80E776-AA1D-4802-8D4A-2346107B3456}" destId="{75CF08F8-92D2-4F0D-AA4B-F8EBEFF3945A}" srcOrd="0" destOrd="0" parTransId="{CFF477C6-E674-42BC-97D2-E6DDBF6ED982}" sibTransId="{D3173ED1-3646-465E-88C1-29E482197020}"/>
    <dgm:cxn modelId="{84841283-50A5-4899-AD52-4427548206A9}" type="presOf" srcId="{6F3FA654-A5D4-41A6-BCAA-FE5EB61E2CEC}" destId="{890A2E0D-6AE0-42E2-8F22-9DB78B5255D7}" srcOrd="0" destOrd="0" presId="urn:microsoft.com/office/officeart/2005/8/layout/vList2"/>
    <dgm:cxn modelId="{FBBB22DD-FB69-4FEC-A7AB-A505A463C54B}" srcId="{9C80E776-AA1D-4802-8D4A-2346107B3456}" destId="{6F3FA654-A5D4-41A6-BCAA-FE5EB61E2CEC}" srcOrd="3" destOrd="0" parTransId="{B263E9DC-7123-4D25-92CD-F25FB56E54CB}" sibTransId="{95872FF6-9164-4E14-9FA7-8C97ACCEFD93}"/>
    <dgm:cxn modelId="{BCC49124-D86A-4760-BF41-80CCB9BACA80}" type="presOf" srcId="{CEA0D81B-49A0-489F-B207-133FC66C4457}" destId="{CB7C0C53-D1E4-4894-B772-6F10EBA9E586}" srcOrd="0" destOrd="0" presId="urn:microsoft.com/office/officeart/2005/8/layout/vList2"/>
    <dgm:cxn modelId="{2674985E-9694-4406-B746-814B8F80CDE8}" type="presOf" srcId="{75CF08F8-92D2-4F0D-AA4B-F8EBEFF3945A}" destId="{73C6F807-5111-4DBA-92DE-53CBCF1F5696}" srcOrd="0" destOrd="0" presId="urn:microsoft.com/office/officeart/2005/8/layout/vList2"/>
    <dgm:cxn modelId="{EA634C44-B491-4707-8331-2278DEE449C0}" type="presParOf" srcId="{21EFCED2-B7EA-4C6A-950D-C74083FC844D}" destId="{73C6F807-5111-4DBA-92DE-53CBCF1F5696}" srcOrd="0" destOrd="0" presId="urn:microsoft.com/office/officeart/2005/8/layout/vList2"/>
    <dgm:cxn modelId="{C5EAECFC-1292-4F72-9A04-264E977B940F}" type="presParOf" srcId="{21EFCED2-B7EA-4C6A-950D-C74083FC844D}" destId="{704700BA-E002-426B-8D1D-0B81B6F633AE}" srcOrd="1" destOrd="0" presId="urn:microsoft.com/office/officeart/2005/8/layout/vList2"/>
    <dgm:cxn modelId="{69564328-28D0-47E8-B69B-BB29DF3B1267}" type="presParOf" srcId="{21EFCED2-B7EA-4C6A-950D-C74083FC844D}" destId="{CB7C0C53-D1E4-4894-B772-6F10EBA9E586}" srcOrd="2" destOrd="0" presId="urn:microsoft.com/office/officeart/2005/8/layout/vList2"/>
    <dgm:cxn modelId="{4B4E8FB9-44C2-49ED-AEB0-819A51A2A880}" type="presParOf" srcId="{21EFCED2-B7EA-4C6A-950D-C74083FC844D}" destId="{B497F039-CB53-4B48-BFE3-DCCE535605ED}" srcOrd="3" destOrd="0" presId="urn:microsoft.com/office/officeart/2005/8/layout/vList2"/>
    <dgm:cxn modelId="{B6F54E0C-1B52-475B-AEB3-A9497E4D86E5}" type="presParOf" srcId="{21EFCED2-B7EA-4C6A-950D-C74083FC844D}" destId="{DD2B7147-C030-4E81-B553-0918ED104F90}" srcOrd="4" destOrd="0" presId="urn:microsoft.com/office/officeart/2005/8/layout/vList2"/>
    <dgm:cxn modelId="{1AB316E4-7921-49C7-994D-8DCFA5DEEBB6}" type="presParOf" srcId="{21EFCED2-B7EA-4C6A-950D-C74083FC844D}" destId="{B7727FCD-8121-4981-B63B-9F0C93BF7D73}" srcOrd="5" destOrd="0" presId="urn:microsoft.com/office/officeart/2005/8/layout/vList2"/>
    <dgm:cxn modelId="{AF22569D-6ED2-4E69-A0B4-35250C752BC1}" type="presParOf" srcId="{21EFCED2-B7EA-4C6A-950D-C74083FC844D}" destId="{890A2E0D-6AE0-42E2-8F22-9DB78B5255D7}"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4F8FFA-370F-453A-88EB-254E266B4A7C}" type="doc">
      <dgm:prSet loTypeId="urn:microsoft.com/office/officeart/2005/8/layout/vList2" loCatId="list" qsTypeId="urn:microsoft.com/office/officeart/2005/8/quickstyle/simple3" qsCatId="simple" csTypeId="urn:microsoft.com/office/officeart/2005/8/colors/accent6_3" csCatId="accent6" phldr="1"/>
      <dgm:spPr/>
      <dgm:t>
        <a:bodyPr/>
        <a:lstStyle/>
        <a:p>
          <a:endParaRPr lang="zh-TW" altLang="en-US"/>
        </a:p>
      </dgm:t>
    </dgm:pt>
    <dgm:pt modelId="{21182064-BF8A-423A-BD31-DF5FC5709FE4}">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zh-TW" b="1" dirty="0" smtClean="0">
              <a:latin typeface="微軟正黑體" pitchFamily="34" charset="-120"/>
              <a:ea typeface="微軟正黑體" pitchFamily="34" charset="-120"/>
            </a:rPr>
            <a:t>裝配圖</a:t>
          </a:r>
          <a:r>
            <a:rPr lang="en-US" b="1" dirty="0" smtClean="0">
              <a:latin typeface="微軟正黑體" pitchFamily="34" charset="-120"/>
              <a:ea typeface="微軟正黑體" pitchFamily="34" charset="-120"/>
            </a:rPr>
            <a:t>(assembly drawing)</a:t>
          </a:r>
          <a:endParaRPr lang="en-US" b="1" dirty="0">
            <a:latin typeface="微軟正黑體" pitchFamily="34" charset="-120"/>
            <a:ea typeface="微軟正黑體" pitchFamily="34" charset="-120"/>
          </a:endParaRPr>
        </a:p>
      </dgm:t>
    </dgm:pt>
    <dgm:pt modelId="{3123EBF9-6553-4648-B33A-2BD10EF606C9}" type="parTrans" cxnId="{46DD152E-4C25-47B6-B23A-C358AD6E6BE5}">
      <dgm:prSet/>
      <dgm:spPr/>
      <dgm:t>
        <a:bodyPr/>
        <a:lstStyle/>
        <a:p>
          <a:endParaRPr lang="zh-TW" altLang="en-US"/>
        </a:p>
      </dgm:t>
    </dgm:pt>
    <dgm:pt modelId="{B35D2696-ED4D-4C86-8991-1537AA723202}" type="sibTrans" cxnId="{46DD152E-4C25-47B6-B23A-C358AD6E6BE5}">
      <dgm:prSet/>
      <dgm:spPr/>
      <dgm:t>
        <a:bodyPr/>
        <a:lstStyle/>
        <a:p>
          <a:endParaRPr lang="zh-TW" altLang="en-US"/>
        </a:p>
      </dgm:t>
    </dgm:pt>
    <dgm:pt modelId="{2E6C8DE1-ED71-4296-8F00-1E7E0B68BB48}">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zh-TW" b="1" dirty="0" smtClean="0">
              <a:latin typeface="微軟正黑體" pitchFamily="34" charset="-120"/>
              <a:ea typeface="微軟正黑體" pitchFamily="34" charset="-120"/>
            </a:rPr>
            <a:t>組裝程序圖</a:t>
          </a:r>
          <a:r>
            <a:rPr lang="en-US" b="1" dirty="0" smtClean="0">
              <a:latin typeface="微軟正黑體" pitchFamily="34" charset="-120"/>
              <a:ea typeface="微軟正黑體" pitchFamily="34" charset="-120"/>
            </a:rPr>
            <a:t>(assembly chart)</a:t>
          </a:r>
          <a:endParaRPr lang="zh-TW" b="1" dirty="0">
            <a:latin typeface="微軟正黑體" pitchFamily="34" charset="-120"/>
            <a:ea typeface="微軟正黑體" pitchFamily="34" charset="-120"/>
          </a:endParaRPr>
        </a:p>
      </dgm:t>
    </dgm:pt>
    <dgm:pt modelId="{DEC9AF10-60DE-48B5-BACD-8CFB675D26E8}" type="parTrans" cxnId="{B99EE449-7497-40B6-A8A0-D83423F93CA2}">
      <dgm:prSet/>
      <dgm:spPr/>
      <dgm:t>
        <a:bodyPr/>
        <a:lstStyle/>
        <a:p>
          <a:endParaRPr lang="zh-TW" altLang="en-US"/>
        </a:p>
      </dgm:t>
    </dgm:pt>
    <dgm:pt modelId="{7268C8D7-565F-4C09-A622-F8F6B7AEC6DD}" type="sibTrans" cxnId="{B99EE449-7497-40B6-A8A0-D83423F93CA2}">
      <dgm:prSet/>
      <dgm:spPr/>
      <dgm:t>
        <a:bodyPr/>
        <a:lstStyle/>
        <a:p>
          <a:endParaRPr lang="zh-TW" altLang="en-US"/>
        </a:p>
      </dgm:t>
    </dgm:pt>
    <dgm:pt modelId="{10E5FF20-69B4-4011-B2CC-4D55AD188E99}">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zh-TW" b="1" dirty="0" smtClean="0">
              <a:latin typeface="微軟正黑體" pitchFamily="34" charset="-120"/>
              <a:ea typeface="微軟正黑體" pitchFamily="34" charset="-120"/>
            </a:rPr>
            <a:t>途程表</a:t>
          </a:r>
          <a:r>
            <a:rPr lang="en-US" b="1" dirty="0" smtClean="0">
              <a:latin typeface="微軟正黑體" pitchFamily="34" charset="-120"/>
              <a:ea typeface="微軟正黑體" pitchFamily="34" charset="-120"/>
            </a:rPr>
            <a:t>(route sheet)</a:t>
          </a:r>
          <a:endParaRPr lang="zh-TW" b="1" dirty="0">
            <a:latin typeface="微軟正黑體" pitchFamily="34" charset="-120"/>
            <a:ea typeface="微軟正黑體" pitchFamily="34" charset="-120"/>
          </a:endParaRPr>
        </a:p>
      </dgm:t>
    </dgm:pt>
    <dgm:pt modelId="{1728C331-7B60-486D-8BE4-1BD7BF8E49FC}" type="parTrans" cxnId="{8A096520-876F-429B-A27E-4E135C7979BD}">
      <dgm:prSet/>
      <dgm:spPr/>
      <dgm:t>
        <a:bodyPr/>
        <a:lstStyle/>
        <a:p>
          <a:endParaRPr lang="zh-TW" altLang="en-US"/>
        </a:p>
      </dgm:t>
    </dgm:pt>
    <dgm:pt modelId="{F9392917-85C7-4A93-94AD-5AE553331FB0}" type="sibTrans" cxnId="{8A096520-876F-429B-A27E-4E135C7979BD}">
      <dgm:prSet/>
      <dgm:spPr/>
      <dgm:t>
        <a:bodyPr/>
        <a:lstStyle/>
        <a:p>
          <a:endParaRPr lang="zh-TW" altLang="en-US"/>
        </a:p>
      </dgm:t>
    </dgm:pt>
    <dgm:pt modelId="{370AF35F-A753-4D25-A4CE-4E08F1A94570}">
      <dgm:prSet>
        <dgm:style>
          <a:lnRef idx="1">
            <a:schemeClr val="accent3"/>
          </a:lnRef>
          <a:fillRef idx="2">
            <a:schemeClr val="accent3"/>
          </a:fillRef>
          <a:effectRef idx="1">
            <a:schemeClr val="accent3"/>
          </a:effectRef>
          <a:fontRef idx="minor">
            <a:schemeClr val="dk1"/>
          </a:fontRef>
        </dgm:style>
      </dgm:prSet>
      <dgm:spPr/>
      <dgm:t>
        <a:bodyPr/>
        <a:lstStyle/>
        <a:p>
          <a:pPr algn="ctr" rtl="0"/>
          <a:r>
            <a:rPr lang="zh-TW" b="1" dirty="0" smtClean="0">
              <a:latin typeface="微軟正黑體" pitchFamily="34" charset="-120"/>
              <a:ea typeface="微軟正黑體" pitchFamily="34" charset="-120"/>
            </a:rPr>
            <a:t>流程圖 </a:t>
          </a:r>
          <a:r>
            <a:rPr lang="en-US" b="1" dirty="0" smtClean="0">
              <a:latin typeface="微軟正黑體" pitchFamily="34" charset="-120"/>
              <a:ea typeface="微軟正黑體" pitchFamily="34" charset="-120"/>
            </a:rPr>
            <a:t>(flow process chart)</a:t>
          </a:r>
          <a:endParaRPr lang="zh-TW" b="1" dirty="0">
            <a:latin typeface="微軟正黑體" pitchFamily="34" charset="-120"/>
            <a:ea typeface="微軟正黑體" pitchFamily="34" charset="-120"/>
          </a:endParaRPr>
        </a:p>
      </dgm:t>
    </dgm:pt>
    <dgm:pt modelId="{E7B90B06-642F-4C4C-A8A5-11675181D5AB}" type="parTrans" cxnId="{98AFECEB-E02F-408E-A4C5-820AE10E9CAD}">
      <dgm:prSet/>
      <dgm:spPr/>
      <dgm:t>
        <a:bodyPr/>
        <a:lstStyle/>
        <a:p>
          <a:endParaRPr lang="zh-TW" altLang="en-US"/>
        </a:p>
      </dgm:t>
    </dgm:pt>
    <dgm:pt modelId="{8106E066-0B31-4B32-BE42-3E514A6343AD}" type="sibTrans" cxnId="{98AFECEB-E02F-408E-A4C5-820AE10E9CAD}">
      <dgm:prSet/>
      <dgm:spPr/>
      <dgm:t>
        <a:bodyPr/>
        <a:lstStyle/>
        <a:p>
          <a:endParaRPr lang="zh-TW" altLang="en-US"/>
        </a:p>
      </dgm:t>
    </dgm:pt>
    <dgm:pt modelId="{5D299FD4-C294-4F13-B30A-EA71E858B37C}" type="pres">
      <dgm:prSet presAssocID="{9B4F8FFA-370F-453A-88EB-254E266B4A7C}" presName="linear" presStyleCnt="0">
        <dgm:presLayoutVars>
          <dgm:animLvl val="lvl"/>
          <dgm:resizeHandles val="exact"/>
        </dgm:presLayoutVars>
      </dgm:prSet>
      <dgm:spPr/>
      <dgm:t>
        <a:bodyPr/>
        <a:lstStyle/>
        <a:p>
          <a:endParaRPr lang="zh-TW" altLang="en-US"/>
        </a:p>
      </dgm:t>
    </dgm:pt>
    <dgm:pt modelId="{32AC4895-AFEC-4E9F-A996-B068C48433AD}" type="pres">
      <dgm:prSet presAssocID="{21182064-BF8A-423A-BD31-DF5FC5709FE4}" presName="parentText" presStyleLbl="node1" presStyleIdx="0" presStyleCnt="4">
        <dgm:presLayoutVars>
          <dgm:chMax val="0"/>
          <dgm:bulletEnabled val="1"/>
        </dgm:presLayoutVars>
      </dgm:prSet>
      <dgm:spPr/>
      <dgm:t>
        <a:bodyPr/>
        <a:lstStyle/>
        <a:p>
          <a:endParaRPr lang="zh-TW" altLang="en-US"/>
        </a:p>
      </dgm:t>
    </dgm:pt>
    <dgm:pt modelId="{48D92B56-2773-49EF-923E-1D4B1A9DC620}" type="pres">
      <dgm:prSet presAssocID="{B35D2696-ED4D-4C86-8991-1537AA723202}" presName="spacer" presStyleCnt="0"/>
      <dgm:spPr/>
    </dgm:pt>
    <dgm:pt modelId="{C95E8A9D-4C60-4A39-A8C0-DF53D93CBF43}" type="pres">
      <dgm:prSet presAssocID="{2E6C8DE1-ED71-4296-8F00-1E7E0B68BB48}" presName="parentText" presStyleLbl="node1" presStyleIdx="1" presStyleCnt="4">
        <dgm:presLayoutVars>
          <dgm:chMax val="0"/>
          <dgm:bulletEnabled val="1"/>
        </dgm:presLayoutVars>
      </dgm:prSet>
      <dgm:spPr/>
      <dgm:t>
        <a:bodyPr/>
        <a:lstStyle/>
        <a:p>
          <a:endParaRPr lang="zh-TW" altLang="en-US"/>
        </a:p>
      </dgm:t>
    </dgm:pt>
    <dgm:pt modelId="{38837781-3772-43F2-9D60-F8F5BB96AA1F}" type="pres">
      <dgm:prSet presAssocID="{7268C8D7-565F-4C09-A622-F8F6B7AEC6DD}" presName="spacer" presStyleCnt="0"/>
      <dgm:spPr/>
    </dgm:pt>
    <dgm:pt modelId="{2DE0AEB5-0B3B-4EAB-9704-87F804E7ABA7}" type="pres">
      <dgm:prSet presAssocID="{10E5FF20-69B4-4011-B2CC-4D55AD188E99}" presName="parentText" presStyleLbl="node1" presStyleIdx="2" presStyleCnt="4">
        <dgm:presLayoutVars>
          <dgm:chMax val="0"/>
          <dgm:bulletEnabled val="1"/>
        </dgm:presLayoutVars>
      </dgm:prSet>
      <dgm:spPr/>
      <dgm:t>
        <a:bodyPr/>
        <a:lstStyle/>
        <a:p>
          <a:endParaRPr lang="zh-TW" altLang="en-US"/>
        </a:p>
      </dgm:t>
    </dgm:pt>
    <dgm:pt modelId="{90900B3A-CFC4-4011-BE10-A3734497D1BD}" type="pres">
      <dgm:prSet presAssocID="{F9392917-85C7-4A93-94AD-5AE553331FB0}" presName="spacer" presStyleCnt="0"/>
      <dgm:spPr/>
    </dgm:pt>
    <dgm:pt modelId="{CE6DB2B5-7669-496D-B40B-E19463BF6BE1}" type="pres">
      <dgm:prSet presAssocID="{370AF35F-A753-4D25-A4CE-4E08F1A94570}" presName="parentText" presStyleLbl="node1" presStyleIdx="3" presStyleCnt="4">
        <dgm:presLayoutVars>
          <dgm:chMax val="0"/>
          <dgm:bulletEnabled val="1"/>
        </dgm:presLayoutVars>
      </dgm:prSet>
      <dgm:spPr/>
      <dgm:t>
        <a:bodyPr/>
        <a:lstStyle/>
        <a:p>
          <a:endParaRPr lang="zh-TW" altLang="en-US"/>
        </a:p>
      </dgm:t>
    </dgm:pt>
  </dgm:ptLst>
  <dgm:cxnLst>
    <dgm:cxn modelId="{ED61E869-4D6A-4E44-BD6E-FC72DEDA3903}" type="presOf" srcId="{2E6C8DE1-ED71-4296-8F00-1E7E0B68BB48}" destId="{C95E8A9D-4C60-4A39-A8C0-DF53D93CBF43}" srcOrd="0" destOrd="0" presId="urn:microsoft.com/office/officeart/2005/8/layout/vList2"/>
    <dgm:cxn modelId="{8A096520-876F-429B-A27E-4E135C7979BD}" srcId="{9B4F8FFA-370F-453A-88EB-254E266B4A7C}" destId="{10E5FF20-69B4-4011-B2CC-4D55AD188E99}" srcOrd="2" destOrd="0" parTransId="{1728C331-7B60-486D-8BE4-1BD7BF8E49FC}" sibTransId="{F9392917-85C7-4A93-94AD-5AE553331FB0}"/>
    <dgm:cxn modelId="{46DD152E-4C25-47B6-B23A-C358AD6E6BE5}" srcId="{9B4F8FFA-370F-453A-88EB-254E266B4A7C}" destId="{21182064-BF8A-423A-BD31-DF5FC5709FE4}" srcOrd="0" destOrd="0" parTransId="{3123EBF9-6553-4648-B33A-2BD10EF606C9}" sibTransId="{B35D2696-ED4D-4C86-8991-1537AA723202}"/>
    <dgm:cxn modelId="{BE219F6C-5ABC-4DEE-8C1A-BA4F6987D427}" type="presOf" srcId="{9B4F8FFA-370F-453A-88EB-254E266B4A7C}" destId="{5D299FD4-C294-4F13-B30A-EA71E858B37C}" srcOrd="0" destOrd="0" presId="urn:microsoft.com/office/officeart/2005/8/layout/vList2"/>
    <dgm:cxn modelId="{937F315A-F887-4BDC-9404-7D012C072F32}" type="presOf" srcId="{10E5FF20-69B4-4011-B2CC-4D55AD188E99}" destId="{2DE0AEB5-0B3B-4EAB-9704-87F804E7ABA7}" srcOrd="0" destOrd="0" presId="urn:microsoft.com/office/officeart/2005/8/layout/vList2"/>
    <dgm:cxn modelId="{CA62F955-1C6F-4BAE-A58A-77EA5F9FF1B1}" type="presOf" srcId="{370AF35F-A753-4D25-A4CE-4E08F1A94570}" destId="{CE6DB2B5-7669-496D-B40B-E19463BF6BE1}" srcOrd="0" destOrd="0" presId="urn:microsoft.com/office/officeart/2005/8/layout/vList2"/>
    <dgm:cxn modelId="{152B223F-9579-40DE-854B-B5C9035848C9}" type="presOf" srcId="{21182064-BF8A-423A-BD31-DF5FC5709FE4}" destId="{32AC4895-AFEC-4E9F-A996-B068C48433AD}" srcOrd="0" destOrd="0" presId="urn:microsoft.com/office/officeart/2005/8/layout/vList2"/>
    <dgm:cxn modelId="{98AFECEB-E02F-408E-A4C5-820AE10E9CAD}" srcId="{9B4F8FFA-370F-453A-88EB-254E266B4A7C}" destId="{370AF35F-A753-4D25-A4CE-4E08F1A94570}" srcOrd="3" destOrd="0" parTransId="{E7B90B06-642F-4C4C-A8A5-11675181D5AB}" sibTransId="{8106E066-0B31-4B32-BE42-3E514A6343AD}"/>
    <dgm:cxn modelId="{B99EE449-7497-40B6-A8A0-D83423F93CA2}" srcId="{9B4F8FFA-370F-453A-88EB-254E266B4A7C}" destId="{2E6C8DE1-ED71-4296-8F00-1E7E0B68BB48}" srcOrd="1" destOrd="0" parTransId="{DEC9AF10-60DE-48B5-BACD-8CFB675D26E8}" sibTransId="{7268C8D7-565F-4C09-A622-F8F6B7AEC6DD}"/>
    <dgm:cxn modelId="{1FF1CEA7-4E3E-4B57-9438-5A96B96BB819}" type="presParOf" srcId="{5D299FD4-C294-4F13-B30A-EA71E858B37C}" destId="{32AC4895-AFEC-4E9F-A996-B068C48433AD}" srcOrd="0" destOrd="0" presId="urn:microsoft.com/office/officeart/2005/8/layout/vList2"/>
    <dgm:cxn modelId="{C878D215-6FC9-4D6E-B918-E775469A0B31}" type="presParOf" srcId="{5D299FD4-C294-4F13-B30A-EA71E858B37C}" destId="{48D92B56-2773-49EF-923E-1D4B1A9DC620}" srcOrd="1" destOrd="0" presId="urn:microsoft.com/office/officeart/2005/8/layout/vList2"/>
    <dgm:cxn modelId="{4F153294-8478-4213-9D4B-E20148F43217}" type="presParOf" srcId="{5D299FD4-C294-4F13-B30A-EA71E858B37C}" destId="{C95E8A9D-4C60-4A39-A8C0-DF53D93CBF43}" srcOrd="2" destOrd="0" presId="urn:microsoft.com/office/officeart/2005/8/layout/vList2"/>
    <dgm:cxn modelId="{F2976FB3-CD1B-45BC-AA2E-E1C285313C75}" type="presParOf" srcId="{5D299FD4-C294-4F13-B30A-EA71E858B37C}" destId="{38837781-3772-43F2-9D60-F8F5BB96AA1F}" srcOrd="3" destOrd="0" presId="urn:microsoft.com/office/officeart/2005/8/layout/vList2"/>
    <dgm:cxn modelId="{3BA9DC40-2A83-4CE5-93EE-FF621BEBA2D8}" type="presParOf" srcId="{5D299FD4-C294-4F13-B30A-EA71E858B37C}" destId="{2DE0AEB5-0B3B-4EAB-9704-87F804E7ABA7}" srcOrd="4" destOrd="0" presId="urn:microsoft.com/office/officeart/2005/8/layout/vList2"/>
    <dgm:cxn modelId="{993D46D3-E961-463B-8F45-5216520D7AC9}" type="presParOf" srcId="{5D299FD4-C294-4F13-B30A-EA71E858B37C}" destId="{90900B3A-CFC4-4011-BE10-A3734497D1BD}" srcOrd="5" destOrd="0" presId="urn:microsoft.com/office/officeart/2005/8/layout/vList2"/>
    <dgm:cxn modelId="{BA7E99E6-371E-4FD7-AFF8-C9AB2DD4E2C7}" type="presParOf" srcId="{5D299FD4-C294-4F13-B30A-EA71E858B37C}" destId="{CE6DB2B5-7669-496D-B40B-E19463BF6BE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72360-6E42-42DF-A8B9-57C11B483082}" type="doc">
      <dgm:prSet loTypeId="urn:microsoft.com/office/officeart/2005/8/layout/process1" loCatId="process" qsTypeId="urn:microsoft.com/office/officeart/2005/8/quickstyle/3d3" qsCatId="3D" csTypeId="urn:microsoft.com/office/officeart/2005/8/colors/colorful2" csCatId="colorful" phldr="1"/>
      <dgm:spPr/>
    </dgm:pt>
    <dgm:pt modelId="{4F8355E5-0AB9-4979-A58B-EC4F6CAA6EE7}">
      <dgm:prSet phldrT="[文字]" custT="1"/>
      <dgm:spPr/>
      <dgm:t>
        <a:bodyPr/>
        <a:lstStyle/>
        <a:p>
          <a:r>
            <a:rPr lang="zh-TW" altLang="en-US" sz="3200" b="1" dirty="0" smtClean="0">
              <a:latin typeface="微軟正黑體" pitchFamily="34" charset="-120"/>
              <a:ea typeface="微軟正黑體" pitchFamily="34" charset="-120"/>
            </a:rPr>
            <a:t>採購</a:t>
          </a:r>
          <a:endParaRPr lang="zh-TW" altLang="en-US" sz="3200" b="1" dirty="0">
            <a:latin typeface="微軟正黑體" pitchFamily="34" charset="-120"/>
            <a:ea typeface="微軟正黑體" pitchFamily="34" charset="-120"/>
          </a:endParaRPr>
        </a:p>
      </dgm:t>
    </dgm:pt>
    <dgm:pt modelId="{94F64DED-3F90-408A-9ECF-5D3B4329184B}" type="parTrans" cxnId="{7E9A4040-CACA-4D20-BC9A-F7F89A1ACEE2}">
      <dgm:prSet/>
      <dgm:spPr/>
      <dgm:t>
        <a:bodyPr/>
        <a:lstStyle/>
        <a:p>
          <a:endParaRPr lang="zh-TW" altLang="en-US"/>
        </a:p>
      </dgm:t>
    </dgm:pt>
    <dgm:pt modelId="{CA5E3383-A224-44F6-AFB0-FD97B5CD3D75}" type="sibTrans" cxnId="{7E9A4040-CACA-4D20-BC9A-F7F89A1ACEE2}">
      <dgm:prSet/>
      <dgm:spPr/>
      <dgm:t>
        <a:bodyPr/>
        <a:lstStyle/>
        <a:p>
          <a:endParaRPr lang="zh-TW" altLang="en-US"/>
        </a:p>
      </dgm:t>
    </dgm:pt>
    <dgm:pt modelId="{AF621A9D-6FBF-4B94-9BF2-E3F6E4740B09}">
      <dgm:prSet phldrT="[文字]" custT="1"/>
      <dgm:spPr/>
      <dgm:t>
        <a:bodyPr/>
        <a:lstStyle/>
        <a:p>
          <a:r>
            <a:rPr lang="zh-TW" altLang="en-US" sz="3200" b="1" dirty="0" smtClean="0">
              <a:latin typeface="微軟正黑體" pitchFamily="34" charset="-120"/>
              <a:ea typeface="微軟正黑體" pitchFamily="34" charset="-120"/>
            </a:rPr>
            <a:t>製造</a:t>
          </a:r>
          <a:endParaRPr lang="zh-TW" altLang="en-US" sz="3200" b="1" dirty="0">
            <a:latin typeface="微軟正黑體" pitchFamily="34" charset="-120"/>
            <a:ea typeface="微軟正黑體" pitchFamily="34" charset="-120"/>
          </a:endParaRPr>
        </a:p>
      </dgm:t>
    </dgm:pt>
    <dgm:pt modelId="{26BAD605-3FF7-45DE-B5A5-5445B78D7519}" type="parTrans" cxnId="{F3D10608-5632-493A-AC7B-79164A02D881}">
      <dgm:prSet/>
      <dgm:spPr/>
      <dgm:t>
        <a:bodyPr/>
        <a:lstStyle/>
        <a:p>
          <a:endParaRPr lang="zh-TW" altLang="en-US"/>
        </a:p>
      </dgm:t>
    </dgm:pt>
    <dgm:pt modelId="{7D31E187-9859-4AEA-AA00-49C605576EF8}" type="sibTrans" cxnId="{F3D10608-5632-493A-AC7B-79164A02D881}">
      <dgm:prSet/>
      <dgm:spPr/>
      <dgm:t>
        <a:bodyPr/>
        <a:lstStyle/>
        <a:p>
          <a:endParaRPr lang="zh-TW" altLang="en-US"/>
        </a:p>
      </dgm:t>
    </dgm:pt>
    <dgm:pt modelId="{69834470-2F73-4DA9-9192-155776897906}">
      <dgm:prSet phldrT="[文字]" custT="1"/>
      <dgm:spPr/>
      <dgm:t>
        <a:bodyPr/>
        <a:lstStyle/>
        <a:p>
          <a:r>
            <a:rPr lang="zh-TW" altLang="en-US" sz="3200" b="1" dirty="0" smtClean="0">
              <a:latin typeface="微軟正黑體" pitchFamily="34" charset="-120"/>
              <a:ea typeface="微軟正黑體" pitchFamily="34" charset="-120"/>
            </a:rPr>
            <a:t>配送</a:t>
          </a:r>
          <a:endParaRPr lang="zh-TW" altLang="en-US" sz="3200" b="1" dirty="0">
            <a:latin typeface="微軟正黑體" pitchFamily="34" charset="-120"/>
            <a:ea typeface="微軟正黑體" pitchFamily="34" charset="-120"/>
          </a:endParaRPr>
        </a:p>
      </dgm:t>
    </dgm:pt>
    <dgm:pt modelId="{59771477-B510-40B1-A719-71815D2441A0}" type="parTrans" cxnId="{12406B1B-0346-4320-B5EB-34D5C6FD1FB8}">
      <dgm:prSet/>
      <dgm:spPr/>
      <dgm:t>
        <a:bodyPr/>
        <a:lstStyle/>
        <a:p>
          <a:endParaRPr lang="zh-TW" altLang="en-US"/>
        </a:p>
      </dgm:t>
    </dgm:pt>
    <dgm:pt modelId="{D13A60FD-ACC8-4627-A7A4-C5C277B46AB1}" type="sibTrans" cxnId="{12406B1B-0346-4320-B5EB-34D5C6FD1FB8}">
      <dgm:prSet/>
      <dgm:spPr/>
      <dgm:t>
        <a:bodyPr/>
        <a:lstStyle/>
        <a:p>
          <a:endParaRPr lang="zh-TW" altLang="en-US"/>
        </a:p>
      </dgm:t>
    </dgm:pt>
    <dgm:pt modelId="{B9F5DC08-D086-4190-8A53-9D887F6030EB}" type="pres">
      <dgm:prSet presAssocID="{F4F72360-6E42-42DF-A8B9-57C11B483082}" presName="Name0" presStyleCnt="0">
        <dgm:presLayoutVars>
          <dgm:dir/>
          <dgm:resizeHandles val="exact"/>
        </dgm:presLayoutVars>
      </dgm:prSet>
      <dgm:spPr/>
    </dgm:pt>
    <dgm:pt modelId="{4E0ACDFA-E7DE-4404-8008-655D2D007903}" type="pres">
      <dgm:prSet presAssocID="{4F8355E5-0AB9-4979-A58B-EC4F6CAA6EE7}" presName="node" presStyleLbl="node1" presStyleIdx="0" presStyleCnt="3">
        <dgm:presLayoutVars>
          <dgm:bulletEnabled val="1"/>
        </dgm:presLayoutVars>
      </dgm:prSet>
      <dgm:spPr>
        <a:prstGeom prst="ellipse">
          <a:avLst/>
        </a:prstGeom>
      </dgm:spPr>
      <dgm:t>
        <a:bodyPr/>
        <a:lstStyle/>
        <a:p>
          <a:endParaRPr lang="zh-TW" altLang="en-US"/>
        </a:p>
      </dgm:t>
    </dgm:pt>
    <dgm:pt modelId="{7D93068D-CB7E-4D95-876A-23BAFE336848}" type="pres">
      <dgm:prSet presAssocID="{CA5E3383-A224-44F6-AFB0-FD97B5CD3D75}" presName="sibTrans" presStyleLbl="sibTrans2D1" presStyleIdx="0" presStyleCnt="2"/>
      <dgm:spPr/>
      <dgm:t>
        <a:bodyPr/>
        <a:lstStyle/>
        <a:p>
          <a:endParaRPr lang="zh-TW" altLang="en-US"/>
        </a:p>
      </dgm:t>
    </dgm:pt>
    <dgm:pt modelId="{7834C63A-AB5D-4B19-AD36-AB092414157B}" type="pres">
      <dgm:prSet presAssocID="{CA5E3383-A224-44F6-AFB0-FD97B5CD3D75}" presName="connectorText" presStyleLbl="sibTrans2D1" presStyleIdx="0" presStyleCnt="2"/>
      <dgm:spPr/>
      <dgm:t>
        <a:bodyPr/>
        <a:lstStyle/>
        <a:p>
          <a:endParaRPr lang="zh-TW" altLang="en-US"/>
        </a:p>
      </dgm:t>
    </dgm:pt>
    <dgm:pt modelId="{BD1D48E2-F2C2-429D-94AF-7C92361A50CD}" type="pres">
      <dgm:prSet presAssocID="{AF621A9D-6FBF-4B94-9BF2-E3F6E4740B09}" presName="node" presStyleLbl="node1" presStyleIdx="1" presStyleCnt="3">
        <dgm:presLayoutVars>
          <dgm:bulletEnabled val="1"/>
        </dgm:presLayoutVars>
      </dgm:prSet>
      <dgm:spPr>
        <a:prstGeom prst="ellipse">
          <a:avLst/>
        </a:prstGeom>
      </dgm:spPr>
      <dgm:t>
        <a:bodyPr/>
        <a:lstStyle/>
        <a:p>
          <a:endParaRPr lang="zh-TW" altLang="en-US"/>
        </a:p>
      </dgm:t>
    </dgm:pt>
    <dgm:pt modelId="{66A97BB6-3554-4C4B-A9EE-ACD8CF9273FE}" type="pres">
      <dgm:prSet presAssocID="{7D31E187-9859-4AEA-AA00-49C605576EF8}" presName="sibTrans" presStyleLbl="sibTrans2D1" presStyleIdx="1" presStyleCnt="2"/>
      <dgm:spPr/>
      <dgm:t>
        <a:bodyPr/>
        <a:lstStyle/>
        <a:p>
          <a:endParaRPr lang="zh-TW" altLang="en-US"/>
        </a:p>
      </dgm:t>
    </dgm:pt>
    <dgm:pt modelId="{CA9A5267-A3F3-4152-B928-3C1550C22375}" type="pres">
      <dgm:prSet presAssocID="{7D31E187-9859-4AEA-AA00-49C605576EF8}" presName="connectorText" presStyleLbl="sibTrans2D1" presStyleIdx="1" presStyleCnt="2"/>
      <dgm:spPr/>
      <dgm:t>
        <a:bodyPr/>
        <a:lstStyle/>
        <a:p>
          <a:endParaRPr lang="zh-TW" altLang="en-US"/>
        </a:p>
      </dgm:t>
    </dgm:pt>
    <dgm:pt modelId="{6E6DB687-E28B-4683-B012-27427F273349}" type="pres">
      <dgm:prSet presAssocID="{69834470-2F73-4DA9-9192-155776897906}" presName="node" presStyleLbl="node1" presStyleIdx="2" presStyleCnt="3">
        <dgm:presLayoutVars>
          <dgm:bulletEnabled val="1"/>
        </dgm:presLayoutVars>
      </dgm:prSet>
      <dgm:spPr>
        <a:prstGeom prst="ellipse">
          <a:avLst/>
        </a:prstGeom>
      </dgm:spPr>
      <dgm:t>
        <a:bodyPr/>
        <a:lstStyle/>
        <a:p>
          <a:endParaRPr lang="zh-TW" altLang="en-US"/>
        </a:p>
      </dgm:t>
    </dgm:pt>
  </dgm:ptLst>
  <dgm:cxnLst>
    <dgm:cxn modelId="{E9B33C6A-176C-4971-9B48-6AE3F25CEF71}" type="presOf" srcId="{CA5E3383-A224-44F6-AFB0-FD97B5CD3D75}" destId="{7D93068D-CB7E-4D95-876A-23BAFE336848}" srcOrd="0" destOrd="0" presId="urn:microsoft.com/office/officeart/2005/8/layout/process1"/>
    <dgm:cxn modelId="{027FF998-A947-405E-9E3E-50B02E24DE9A}" type="presOf" srcId="{CA5E3383-A224-44F6-AFB0-FD97B5CD3D75}" destId="{7834C63A-AB5D-4B19-AD36-AB092414157B}" srcOrd="1" destOrd="0" presId="urn:microsoft.com/office/officeart/2005/8/layout/process1"/>
    <dgm:cxn modelId="{F3D10608-5632-493A-AC7B-79164A02D881}" srcId="{F4F72360-6E42-42DF-A8B9-57C11B483082}" destId="{AF621A9D-6FBF-4B94-9BF2-E3F6E4740B09}" srcOrd="1" destOrd="0" parTransId="{26BAD605-3FF7-45DE-B5A5-5445B78D7519}" sibTransId="{7D31E187-9859-4AEA-AA00-49C605576EF8}"/>
    <dgm:cxn modelId="{C6055991-F233-4CB3-AFB5-DD477A3A019C}" type="presOf" srcId="{AF621A9D-6FBF-4B94-9BF2-E3F6E4740B09}" destId="{BD1D48E2-F2C2-429D-94AF-7C92361A50CD}" srcOrd="0" destOrd="0" presId="urn:microsoft.com/office/officeart/2005/8/layout/process1"/>
    <dgm:cxn modelId="{12406B1B-0346-4320-B5EB-34D5C6FD1FB8}" srcId="{F4F72360-6E42-42DF-A8B9-57C11B483082}" destId="{69834470-2F73-4DA9-9192-155776897906}" srcOrd="2" destOrd="0" parTransId="{59771477-B510-40B1-A719-71815D2441A0}" sibTransId="{D13A60FD-ACC8-4627-A7A4-C5C277B46AB1}"/>
    <dgm:cxn modelId="{7E9A4040-CACA-4D20-BC9A-F7F89A1ACEE2}" srcId="{F4F72360-6E42-42DF-A8B9-57C11B483082}" destId="{4F8355E5-0AB9-4979-A58B-EC4F6CAA6EE7}" srcOrd="0" destOrd="0" parTransId="{94F64DED-3F90-408A-9ECF-5D3B4329184B}" sibTransId="{CA5E3383-A224-44F6-AFB0-FD97B5CD3D75}"/>
    <dgm:cxn modelId="{EC6D0F6E-90BA-48B6-8060-55FBBEC2A3DB}" type="presOf" srcId="{7D31E187-9859-4AEA-AA00-49C605576EF8}" destId="{CA9A5267-A3F3-4152-B928-3C1550C22375}" srcOrd="1" destOrd="0" presId="urn:microsoft.com/office/officeart/2005/8/layout/process1"/>
    <dgm:cxn modelId="{3E2AA1AB-8437-46F7-8E2C-75EC896D5CB4}" type="presOf" srcId="{7D31E187-9859-4AEA-AA00-49C605576EF8}" destId="{66A97BB6-3554-4C4B-A9EE-ACD8CF9273FE}" srcOrd="0" destOrd="0" presId="urn:microsoft.com/office/officeart/2005/8/layout/process1"/>
    <dgm:cxn modelId="{594A8C74-C09F-4A21-9BD7-9A2FF62EEB62}" type="presOf" srcId="{4F8355E5-0AB9-4979-A58B-EC4F6CAA6EE7}" destId="{4E0ACDFA-E7DE-4404-8008-655D2D007903}" srcOrd="0" destOrd="0" presId="urn:microsoft.com/office/officeart/2005/8/layout/process1"/>
    <dgm:cxn modelId="{3D96AD72-BD56-4319-995E-828892C582A3}" type="presOf" srcId="{F4F72360-6E42-42DF-A8B9-57C11B483082}" destId="{B9F5DC08-D086-4190-8A53-9D887F6030EB}" srcOrd="0" destOrd="0" presId="urn:microsoft.com/office/officeart/2005/8/layout/process1"/>
    <dgm:cxn modelId="{0A894AFB-9308-4BC1-A416-25BDE0649BF0}" type="presOf" srcId="{69834470-2F73-4DA9-9192-155776897906}" destId="{6E6DB687-E28B-4683-B012-27427F273349}" srcOrd="0" destOrd="0" presId="urn:microsoft.com/office/officeart/2005/8/layout/process1"/>
    <dgm:cxn modelId="{CE61D780-04FC-41DF-B2BE-0CB106D0A4D9}" type="presParOf" srcId="{B9F5DC08-D086-4190-8A53-9D887F6030EB}" destId="{4E0ACDFA-E7DE-4404-8008-655D2D007903}" srcOrd="0" destOrd="0" presId="urn:microsoft.com/office/officeart/2005/8/layout/process1"/>
    <dgm:cxn modelId="{41A1DDF7-8040-4787-9F9E-22CD7A41A8D7}" type="presParOf" srcId="{B9F5DC08-D086-4190-8A53-9D887F6030EB}" destId="{7D93068D-CB7E-4D95-876A-23BAFE336848}" srcOrd="1" destOrd="0" presId="urn:microsoft.com/office/officeart/2005/8/layout/process1"/>
    <dgm:cxn modelId="{CA4ECEF2-1144-45AE-BB79-7AEECCC83911}" type="presParOf" srcId="{7D93068D-CB7E-4D95-876A-23BAFE336848}" destId="{7834C63A-AB5D-4B19-AD36-AB092414157B}" srcOrd="0" destOrd="0" presId="urn:microsoft.com/office/officeart/2005/8/layout/process1"/>
    <dgm:cxn modelId="{0ED3BD17-C266-49EC-9AC1-F1CD5A65D5DB}" type="presParOf" srcId="{B9F5DC08-D086-4190-8A53-9D887F6030EB}" destId="{BD1D48E2-F2C2-429D-94AF-7C92361A50CD}" srcOrd="2" destOrd="0" presId="urn:microsoft.com/office/officeart/2005/8/layout/process1"/>
    <dgm:cxn modelId="{3559CEB1-0204-4449-BC35-1E4BAD7D57FA}" type="presParOf" srcId="{B9F5DC08-D086-4190-8A53-9D887F6030EB}" destId="{66A97BB6-3554-4C4B-A9EE-ACD8CF9273FE}" srcOrd="3" destOrd="0" presId="urn:microsoft.com/office/officeart/2005/8/layout/process1"/>
    <dgm:cxn modelId="{A821F045-9C0C-4288-9450-03C3A74D7E2A}" type="presParOf" srcId="{66A97BB6-3554-4C4B-A9EE-ACD8CF9273FE}" destId="{CA9A5267-A3F3-4152-B928-3C1550C22375}" srcOrd="0" destOrd="0" presId="urn:microsoft.com/office/officeart/2005/8/layout/process1"/>
    <dgm:cxn modelId="{24585F55-46AF-42F9-904D-9156FE954B15}" type="presParOf" srcId="{B9F5DC08-D086-4190-8A53-9D887F6030EB}" destId="{6E6DB687-E28B-4683-B012-27427F27334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F72360-6E42-42DF-A8B9-57C11B483082}" type="doc">
      <dgm:prSet loTypeId="urn:microsoft.com/office/officeart/2005/8/layout/process1" loCatId="process" qsTypeId="urn:microsoft.com/office/officeart/2005/8/quickstyle/3d3" qsCatId="3D" csTypeId="urn:microsoft.com/office/officeart/2005/8/colors/colorful2" csCatId="colorful" phldr="1"/>
      <dgm:spPr/>
    </dgm:pt>
    <dgm:pt modelId="{4F8355E5-0AB9-4979-A58B-EC4F6CAA6EE7}">
      <dgm:prSet phldrT="[文字]" custT="1"/>
      <dgm:spPr/>
      <dgm:t>
        <a:bodyPr/>
        <a:lstStyle/>
        <a:p>
          <a:r>
            <a:rPr lang="zh-TW" altLang="en-US" sz="3600" b="1" dirty="0" smtClean="0">
              <a:latin typeface="微軟正黑體" pitchFamily="34" charset="-120"/>
              <a:ea typeface="微軟正黑體" pitchFamily="34" charset="-120"/>
            </a:rPr>
            <a:t>採購</a:t>
          </a:r>
          <a:endParaRPr lang="zh-TW" altLang="en-US" sz="3600" b="1" dirty="0">
            <a:latin typeface="微軟正黑體" pitchFamily="34" charset="-120"/>
            <a:ea typeface="微軟正黑體" pitchFamily="34" charset="-120"/>
          </a:endParaRPr>
        </a:p>
      </dgm:t>
    </dgm:pt>
    <dgm:pt modelId="{94F64DED-3F90-408A-9ECF-5D3B4329184B}" type="parTrans" cxnId="{7E9A4040-CACA-4D20-BC9A-F7F89A1ACEE2}">
      <dgm:prSet/>
      <dgm:spPr/>
      <dgm:t>
        <a:bodyPr/>
        <a:lstStyle/>
        <a:p>
          <a:endParaRPr lang="zh-TW" altLang="en-US"/>
        </a:p>
      </dgm:t>
    </dgm:pt>
    <dgm:pt modelId="{CA5E3383-A224-44F6-AFB0-FD97B5CD3D75}" type="sibTrans" cxnId="{7E9A4040-CACA-4D20-BC9A-F7F89A1ACEE2}">
      <dgm:prSet/>
      <dgm:spPr/>
      <dgm:t>
        <a:bodyPr/>
        <a:lstStyle/>
        <a:p>
          <a:endParaRPr lang="zh-TW" altLang="en-US"/>
        </a:p>
      </dgm:t>
    </dgm:pt>
    <dgm:pt modelId="{AF621A9D-6FBF-4B94-9BF2-E3F6E4740B09}">
      <dgm:prSet phldrT="[文字]" custT="1"/>
      <dgm:spPr/>
      <dgm:t>
        <a:bodyPr/>
        <a:lstStyle/>
        <a:p>
          <a:r>
            <a:rPr lang="zh-TW" altLang="en-US" sz="3600" b="1" dirty="0" smtClean="0">
              <a:latin typeface="微軟正黑體" pitchFamily="34" charset="-120"/>
              <a:ea typeface="微軟正黑體" pitchFamily="34" charset="-120"/>
            </a:rPr>
            <a:t>製造</a:t>
          </a:r>
          <a:endParaRPr lang="zh-TW" altLang="en-US" sz="3600" b="1" dirty="0">
            <a:latin typeface="微軟正黑體" pitchFamily="34" charset="-120"/>
            <a:ea typeface="微軟正黑體" pitchFamily="34" charset="-120"/>
          </a:endParaRPr>
        </a:p>
      </dgm:t>
    </dgm:pt>
    <dgm:pt modelId="{26BAD605-3FF7-45DE-B5A5-5445B78D7519}" type="parTrans" cxnId="{F3D10608-5632-493A-AC7B-79164A02D881}">
      <dgm:prSet/>
      <dgm:spPr/>
      <dgm:t>
        <a:bodyPr/>
        <a:lstStyle/>
        <a:p>
          <a:endParaRPr lang="zh-TW" altLang="en-US"/>
        </a:p>
      </dgm:t>
    </dgm:pt>
    <dgm:pt modelId="{7D31E187-9859-4AEA-AA00-49C605576EF8}" type="sibTrans" cxnId="{F3D10608-5632-493A-AC7B-79164A02D881}">
      <dgm:prSet/>
      <dgm:spPr/>
      <dgm:t>
        <a:bodyPr/>
        <a:lstStyle/>
        <a:p>
          <a:endParaRPr lang="zh-TW" altLang="en-US"/>
        </a:p>
      </dgm:t>
    </dgm:pt>
    <dgm:pt modelId="{69834470-2F73-4DA9-9192-155776897906}">
      <dgm:prSet phldrT="[文字]" custT="1"/>
      <dgm:spPr/>
      <dgm:t>
        <a:bodyPr/>
        <a:lstStyle/>
        <a:p>
          <a:r>
            <a:rPr lang="zh-TW" altLang="en-US" sz="3600" b="1" dirty="0" smtClean="0">
              <a:latin typeface="微軟正黑體" pitchFamily="34" charset="-120"/>
              <a:ea typeface="微軟正黑體" pitchFamily="34" charset="-120"/>
            </a:rPr>
            <a:t>配送</a:t>
          </a:r>
          <a:endParaRPr lang="zh-TW" altLang="en-US" sz="3600" b="1" dirty="0">
            <a:latin typeface="微軟正黑體" pitchFamily="34" charset="-120"/>
            <a:ea typeface="微軟正黑體" pitchFamily="34" charset="-120"/>
          </a:endParaRPr>
        </a:p>
      </dgm:t>
    </dgm:pt>
    <dgm:pt modelId="{59771477-B510-40B1-A719-71815D2441A0}" type="parTrans" cxnId="{12406B1B-0346-4320-B5EB-34D5C6FD1FB8}">
      <dgm:prSet/>
      <dgm:spPr/>
      <dgm:t>
        <a:bodyPr/>
        <a:lstStyle/>
        <a:p>
          <a:endParaRPr lang="zh-TW" altLang="en-US"/>
        </a:p>
      </dgm:t>
    </dgm:pt>
    <dgm:pt modelId="{D13A60FD-ACC8-4627-A7A4-C5C277B46AB1}" type="sibTrans" cxnId="{12406B1B-0346-4320-B5EB-34D5C6FD1FB8}">
      <dgm:prSet/>
      <dgm:spPr/>
      <dgm:t>
        <a:bodyPr/>
        <a:lstStyle/>
        <a:p>
          <a:endParaRPr lang="zh-TW" altLang="en-US"/>
        </a:p>
      </dgm:t>
    </dgm:pt>
    <dgm:pt modelId="{B9F5DC08-D086-4190-8A53-9D887F6030EB}" type="pres">
      <dgm:prSet presAssocID="{F4F72360-6E42-42DF-A8B9-57C11B483082}" presName="Name0" presStyleCnt="0">
        <dgm:presLayoutVars>
          <dgm:dir/>
          <dgm:resizeHandles val="exact"/>
        </dgm:presLayoutVars>
      </dgm:prSet>
      <dgm:spPr/>
    </dgm:pt>
    <dgm:pt modelId="{4E0ACDFA-E7DE-4404-8008-655D2D007903}" type="pres">
      <dgm:prSet presAssocID="{4F8355E5-0AB9-4979-A58B-EC4F6CAA6EE7}" presName="node" presStyleLbl="node1" presStyleIdx="0" presStyleCnt="3">
        <dgm:presLayoutVars>
          <dgm:bulletEnabled val="1"/>
        </dgm:presLayoutVars>
      </dgm:prSet>
      <dgm:spPr>
        <a:prstGeom prst="ellipse">
          <a:avLst/>
        </a:prstGeom>
      </dgm:spPr>
      <dgm:t>
        <a:bodyPr/>
        <a:lstStyle/>
        <a:p>
          <a:endParaRPr lang="zh-TW" altLang="en-US"/>
        </a:p>
      </dgm:t>
    </dgm:pt>
    <dgm:pt modelId="{7D93068D-CB7E-4D95-876A-23BAFE336848}" type="pres">
      <dgm:prSet presAssocID="{CA5E3383-A224-44F6-AFB0-FD97B5CD3D75}" presName="sibTrans" presStyleLbl="sibTrans2D1" presStyleIdx="0" presStyleCnt="2"/>
      <dgm:spPr/>
      <dgm:t>
        <a:bodyPr/>
        <a:lstStyle/>
        <a:p>
          <a:endParaRPr lang="zh-TW" altLang="en-US"/>
        </a:p>
      </dgm:t>
    </dgm:pt>
    <dgm:pt modelId="{7834C63A-AB5D-4B19-AD36-AB092414157B}" type="pres">
      <dgm:prSet presAssocID="{CA5E3383-A224-44F6-AFB0-FD97B5CD3D75}" presName="connectorText" presStyleLbl="sibTrans2D1" presStyleIdx="0" presStyleCnt="2"/>
      <dgm:spPr/>
      <dgm:t>
        <a:bodyPr/>
        <a:lstStyle/>
        <a:p>
          <a:endParaRPr lang="zh-TW" altLang="en-US"/>
        </a:p>
      </dgm:t>
    </dgm:pt>
    <dgm:pt modelId="{BD1D48E2-F2C2-429D-94AF-7C92361A50CD}" type="pres">
      <dgm:prSet presAssocID="{AF621A9D-6FBF-4B94-9BF2-E3F6E4740B09}" presName="node" presStyleLbl="node1" presStyleIdx="1" presStyleCnt="3">
        <dgm:presLayoutVars>
          <dgm:bulletEnabled val="1"/>
        </dgm:presLayoutVars>
      </dgm:prSet>
      <dgm:spPr>
        <a:prstGeom prst="ellipse">
          <a:avLst/>
        </a:prstGeom>
      </dgm:spPr>
      <dgm:t>
        <a:bodyPr/>
        <a:lstStyle/>
        <a:p>
          <a:endParaRPr lang="zh-TW" altLang="en-US"/>
        </a:p>
      </dgm:t>
    </dgm:pt>
    <dgm:pt modelId="{66A97BB6-3554-4C4B-A9EE-ACD8CF9273FE}" type="pres">
      <dgm:prSet presAssocID="{7D31E187-9859-4AEA-AA00-49C605576EF8}" presName="sibTrans" presStyleLbl="sibTrans2D1" presStyleIdx="1" presStyleCnt="2"/>
      <dgm:spPr/>
      <dgm:t>
        <a:bodyPr/>
        <a:lstStyle/>
        <a:p>
          <a:endParaRPr lang="zh-TW" altLang="en-US"/>
        </a:p>
      </dgm:t>
    </dgm:pt>
    <dgm:pt modelId="{CA9A5267-A3F3-4152-B928-3C1550C22375}" type="pres">
      <dgm:prSet presAssocID="{7D31E187-9859-4AEA-AA00-49C605576EF8}" presName="connectorText" presStyleLbl="sibTrans2D1" presStyleIdx="1" presStyleCnt="2"/>
      <dgm:spPr/>
      <dgm:t>
        <a:bodyPr/>
        <a:lstStyle/>
        <a:p>
          <a:endParaRPr lang="zh-TW" altLang="en-US"/>
        </a:p>
      </dgm:t>
    </dgm:pt>
    <dgm:pt modelId="{6E6DB687-E28B-4683-B012-27427F273349}" type="pres">
      <dgm:prSet presAssocID="{69834470-2F73-4DA9-9192-155776897906}" presName="node" presStyleLbl="node1" presStyleIdx="2" presStyleCnt="3">
        <dgm:presLayoutVars>
          <dgm:bulletEnabled val="1"/>
        </dgm:presLayoutVars>
      </dgm:prSet>
      <dgm:spPr>
        <a:prstGeom prst="ellipse">
          <a:avLst/>
        </a:prstGeom>
      </dgm:spPr>
      <dgm:t>
        <a:bodyPr/>
        <a:lstStyle/>
        <a:p>
          <a:endParaRPr lang="zh-TW" altLang="en-US"/>
        </a:p>
      </dgm:t>
    </dgm:pt>
  </dgm:ptLst>
  <dgm:cxnLst>
    <dgm:cxn modelId="{E1C7CCC4-162F-4E09-A9E0-F80F39C7DB76}" type="presOf" srcId="{CA5E3383-A224-44F6-AFB0-FD97B5CD3D75}" destId="{7834C63A-AB5D-4B19-AD36-AB092414157B}" srcOrd="1" destOrd="0" presId="urn:microsoft.com/office/officeart/2005/8/layout/process1"/>
    <dgm:cxn modelId="{F3D10608-5632-493A-AC7B-79164A02D881}" srcId="{F4F72360-6E42-42DF-A8B9-57C11B483082}" destId="{AF621A9D-6FBF-4B94-9BF2-E3F6E4740B09}" srcOrd="1" destOrd="0" parTransId="{26BAD605-3FF7-45DE-B5A5-5445B78D7519}" sibTransId="{7D31E187-9859-4AEA-AA00-49C605576EF8}"/>
    <dgm:cxn modelId="{02B0B775-14C6-42F5-BE6E-B68C29F272B9}" type="presOf" srcId="{69834470-2F73-4DA9-9192-155776897906}" destId="{6E6DB687-E28B-4683-B012-27427F273349}" srcOrd="0" destOrd="0" presId="urn:microsoft.com/office/officeart/2005/8/layout/process1"/>
    <dgm:cxn modelId="{128255D1-99B0-4442-8558-0C26B7816F48}" type="presOf" srcId="{7D31E187-9859-4AEA-AA00-49C605576EF8}" destId="{CA9A5267-A3F3-4152-B928-3C1550C22375}" srcOrd="1" destOrd="0" presId="urn:microsoft.com/office/officeart/2005/8/layout/process1"/>
    <dgm:cxn modelId="{C3771ABF-BF96-4A46-B6ED-7585D25D4B24}" type="presOf" srcId="{F4F72360-6E42-42DF-A8B9-57C11B483082}" destId="{B9F5DC08-D086-4190-8A53-9D887F6030EB}" srcOrd="0" destOrd="0" presId="urn:microsoft.com/office/officeart/2005/8/layout/process1"/>
    <dgm:cxn modelId="{7128DF41-54D3-4251-BED7-7A0E38C92BF7}" type="presOf" srcId="{CA5E3383-A224-44F6-AFB0-FD97B5CD3D75}" destId="{7D93068D-CB7E-4D95-876A-23BAFE336848}" srcOrd="0" destOrd="0" presId="urn:microsoft.com/office/officeart/2005/8/layout/process1"/>
    <dgm:cxn modelId="{2270F130-6753-45C9-8A13-8DA7BDCED15A}" type="presOf" srcId="{AF621A9D-6FBF-4B94-9BF2-E3F6E4740B09}" destId="{BD1D48E2-F2C2-429D-94AF-7C92361A50CD}" srcOrd="0" destOrd="0" presId="urn:microsoft.com/office/officeart/2005/8/layout/process1"/>
    <dgm:cxn modelId="{7E9A4040-CACA-4D20-BC9A-F7F89A1ACEE2}" srcId="{F4F72360-6E42-42DF-A8B9-57C11B483082}" destId="{4F8355E5-0AB9-4979-A58B-EC4F6CAA6EE7}" srcOrd="0" destOrd="0" parTransId="{94F64DED-3F90-408A-9ECF-5D3B4329184B}" sibTransId="{CA5E3383-A224-44F6-AFB0-FD97B5CD3D75}"/>
    <dgm:cxn modelId="{12406B1B-0346-4320-B5EB-34D5C6FD1FB8}" srcId="{F4F72360-6E42-42DF-A8B9-57C11B483082}" destId="{69834470-2F73-4DA9-9192-155776897906}" srcOrd="2" destOrd="0" parTransId="{59771477-B510-40B1-A719-71815D2441A0}" sibTransId="{D13A60FD-ACC8-4627-A7A4-C5C277B46AB1}"/>
    <dgm:cxn modelId="{290ED0B3-3C76-45F4-8D6A-3BE0E3F6B86B}" type="presOf" srcId="{7D31E187-9859-4AEA-AA00-49C605576EF8}" destId="{66A97BB6-3554-4C4B-A9EE-ACD8CF9273FE}" srcOrd="0" destOrd="0" presId="urn:microsoft.com/office/officeart/2005/8/layout/process1"/>
    <dgm:cxn modelId="{8E19918E-8E5B-4AEA-B7DE-0073B452C7C6}" type="presOf" srcId="{4F8355E5-0AB9-4979-A58B-EC4F6CAA6EE7}" destId="{4E0ACDFA-E7DE-4404-8008-655D2D007903}" srcOrd="0" destOrd="0" presId="urn:microsoft.com/office/officeart/2005/8/layout/process1"/>
    <dgm:cxn modelId="{C4F82EFD-42B3-4113-A1F2-F4D314F5DF4A}" type="presParOf" srcId="{B9F5DC08-D086-4190-8A53-9D887F6030EB}" destId="{4E0ACDFA-E7DE-4404-8008-655D2D007903}" srcOrd="0" destOrd="0" presId="urn:microsoft.com/office/officeart/2005/8/layout/process1"/>
    <dgm:cxn modelId="{943E7222-838D-4CCE-87FA-31AEE8EED58C}" type="presParOf" srcId="{B9F5DC08-D086-4190-8A53-9D887F6030EB}" destId="{7D93068D-CB7E-4D95-876A-23BAFE336848}" srcOrd="1" destOrd="0" presId="urn:microsoft.com/office/officeart/2005/8/layout/process1"/>
    <dgm:cxn modelId="{B8A2D838-CE05-494A-B134-40F005660DC5}" type="presParOf" srcId="{7D93068D-CB7E-4D95-876A-23BAFE336848}" destId="{7834C63A-AB5D-4B19-AD36-AB092414157B}" srcOrd="0" destOrd="0" presId="urn:microsoft.com/office/officeart/2005/8/layout/process1"/>
    <dgm:cxn modelId="{7244A872-9F5B-433F-8A13-53E7CF183278}" type="presParOf" srcId="{B9F5DC08-D086-4190-8A53-9D887F6030EB}" destId="{BD1D48E2-F2C2-429D-94AF-7C92361A50CD}" srcOrd="2" destOrd="0" presId="urn:microsoft.com/office/officeart/2005/8/layout/process1"/>
    <dgm:cxn modelId="{C0400CC3-5F0D-4854-B3B9-605A801AE23D}" type="presParOf" srcId="{B9F5DC08-D086-4190-8A53-9D887F6030EB}" destId="{66A97BB6-3554-4C4B-A9EE-ACD8CF9273FE}" srcOrd="3" destOrd="0" presId="urn:microsoft.com/office/officeart/2005/8/layout/process1"/>
    <dgm:cxn modelId="{263A6243-37BD-4047-900A-D44FA009A10F}" type="presParOf" srcId="{66A97BB6-3554-4C4B-A9EE-ACD8CF9273FE}" destId="{CA9A5267-A3F3-4152-B928-3C1550C22375}" srcOrd="0" destOrd="0" presId="urn:microsoft.com/office/officeart/2005/8/layout/process1"/>
    <dgm:cxn modelId="{1143C1F0-6882-4AA9-B3F1-146670A66722}" type="presParOf" srcId="{B9F5DC08-D086-4190-8A53-9D887F6030EB}" destId="{6E6DB687-E28B-4683-B012-27427F27334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F72360-6E42-42DF-A8B9-57C11B483082}" type="doc">
      <dgm:prSet loTypeId="urn:microsoft.com/office/officeart/2005/8/layout/process1" loCatId="process" qsTypeId="urn:microsoft.com/office/officeart/2005/8/quickstyle/3d3" qsCatId="3D" csTypeId="urn:microsoft.com/office/officeart/2005/8/colors/colorful2" csCatId="colorful" phldr="1"/>
      <dgm:spPr/>
    </dgm:pt>
    <dgm:pt modelId="{4F8355E5-0AB9-4979-A58B-EC4F6CAA6EE7}">
      <dgm:prSet phldrT="[文字]" custT="1"/>
      <dgm:spPr/>
      <dgm:t>
        <a:bodyPr/>
        <a:lstStyle/>
        <a:p>
          <a:r>
            <a:rPr lang="zh-TW" altLang="en-US" sz="3200" b="1" dirty="0" smtClean="0">
              <a:latin typeface="微軟正黑體" pitchFamily="34" charset="-120"/>
              <a:ea typeface="微軟正黑體" pitchFamily="34" charset="-120"/>
            </a:rPr>
            <a:t>採購</a:t>
          </a:r>
          <a:endParaRPr lang="zh-TW" altLang="en-US" sz="3200" b="1" dirty="0">
            <a:latin typeface="微軟正黑體" pitchFamily="34" charset="-120"/>
            <a:ea typeface="微軟正黑體" pitchFamily="34" charset="-120"/>
          </a:endParaRPr>
        </a:p>
      </dgm:t>
    </dgm:pt>
    <dgm:pt modelId="{94F64DED-3F90-408A-9ECF-5D3B4329184B}" type="parTrans" cxnId="{7E9A4040-CACA-4D20-BC9A-F7F89A1ACEE2}">
      <dgm:prSet/>
      <dgm:spPr/>
      <dgm:t>
        <a:bodyPr/>
        <a:lstStyle/>
        <a:p>
          <a:endParaRPr lang="zh-TW" altLang="en-US"/>
        </a:p>
      </dgm:t>
    </dgm:pt>
    <dgm:pt modelId="{CA5E3383-A224-44F6-AFB0-FD97B5CD3D75}" type="sibTrans" cxnId="{7E9A4040-CACA-4D20-BC9A-F7F89A1ACEE2}">
      <dgm:prSet/>
      <dgm:spPr/>
      <dgm:t>
        <a:bodyPr/>
        <a:lstStyle/>
        <a:p>
          <a:endParaRPr lang="zh-TW" altLang="en-US"/>
        </a:p>
      </dgm:t>
    </dgm:pt>
    <dgm:pt modelId="{AF621A9D-6FBF-4B94-9BF2-E3F6E4740B09}">
      <dgm:prSet phldrT="[文字]" custT="1"/>
      <dgm:spPr/>
      <dgm:t>
        <a:bodyPr/>
        <a:lstStyle/>
        <a:p>
          <a:r>
            <a:rPr lang="zh-TW" altLang="en-US" sz="3200" b="1" dirty="0" smtClean="0">
              <a:latin typeface="微軟正黑體" pitchFamily="34" charset="-120"/>
              <a:ea typeface="微軟正黑體" pitchFamily="34" charset="-120"/>
            </a:rPr>
            <a:t>製造</a:t>
          </a:r>
          <a:endParaRPr lang="zh-TW" altLang="en-US" sz="3200" b="1" dirty="0">
            <a:latin typeface="微軟正黑體" pitchFamily="34" charset="-120"/>
            <a:ea typeface="微軟正黑體" pitchFamily="34" charset="-120"/>
          </a:endParaRPr>
        </a:p>
      </dgm:t>
    </dgm:pt>
    <dgm:pt modelId="{26BAD605-3FF7-45DE-B5A5-5445B78D7519}" type="parTrans" cxnId="{F3D10608-5632-493A-AC7B-79164A02D881}">
      <dgm:prSet/>
      <dgm:spPr/>
      <dgm:t>
        <a:bodyPr/>
        <a:lstStyle/>
        <a:p>
          <a:endParaRPr lang="zh-TW" altLang="en-US"/>
        </a:p>
      </dgm:t>
    </dgm:pt>
    <dgm:pt modelId="{7D31E187-9859-4AEA-AA00-49C605576EF8}" type="sibTrans" cxnId="{F3D10608-5632-493A-AC7B-79164A02D881}">
      <dgm:prSet/>
      <dgm:spPr/>
      <dgm:t>
        <a:bodyPr/>
        <a:lstStyle/>
        <a:p>
          <a:endParaRPr lang="zh-TW" altLang="en-US"/>
        </a:p>
      </dgm:t>
    </dgm:pt>
    <dgm:pt modelId="{69834470-2F73-4DA9-9192-155776897906}">
      <dgm:prSet phldrT="[文字]" custT="1"/>
      <dgm:spPr/>
      <dgm:t>
        <a:bodyPr/>
        <a:lstStyle/>
        <a:p>
          <a:r>
            <a:rPr lang="zh-TW" altLang="en-US" sz="3200" b="1" dirty="0" smtClean="0">
              <a:latin typeface="微軟正黑體" pitchFamily="34" charset="-120"/>
              <a:ea typeface="微軟正黑體" pitchFamily="34" charset="-120"/>
            </a:rPr>
            <a:t>配送</a:t>
          </a:r>
          <a:endParaRPr lang="zh-TW" altLang="en-US" sz="3200" b="1" dirty="0">
            <a:latin typeface="微軟正黑體" pitchFamily="34" charset="-120"/>
            <a:ea typeface="微軟正黑體" pitchFamily="34" charset="-120"/>
          </a:endParaRPr>
        </a:p>
      </dgm:t>
    </dgm:pt>
    <dgm:pt modelId="{59771477-B510-40B1-A719-71815D2441A0}" type="parTrans" cxnId="{12406B1B-0346-4320-B5EB-34D5C6FD1FB8}">
      <dgm:prSet/>
      <dgm:spPr/>
      <dgm:t>
        <a:bodyPr/>
        <a:lstStyle/>
        <a:p>
          <a:endParaRPr lang="zh-TW" altLang="en-US"/>
        </a:p>
      </dgm:t>
    </dgm:pt>
    <dgm:pt modelId="{D13A60FD-ACC8-4627-A7A4-C5C277B46AB1}" type="sibTrans" cxnId="{12406B1B-0346-4320-B5EB-34D5C6FD1FB8}">
      <dgm:prSet/>
      <dgm:spPr/>
      <dgm:t>
        <a:bodyPr/>
        <a:lstStyle/>
        <a:p>
          <a:endParaRPr lang="zh-TW" altLang="en-US"/>
        </a:p>
      </dgm:t>
    </dgm:pt>
    <dgm:pt modelId="{B9F5DC08-D086-4190-8A53-9D887F6030EB}" type="pres">
      <dgm:prSet presAssocID="{F4F72360-6E42-42DF-A8B9-57C11B483082}" presName="Name0" presStyleCnt="0">
        <dgm:presLayoutVars>
          <dgm:dir/>
          <dgm:resizeHandles val="exact"/>
        </dgm:presLayoutVars>
      </dgm:prSet>
      <dgm:spPr/>
    </dgm:pt>
    <dgm:pt modelId="{4E0ACDFA-E7DE-4404-8008-655D2D007903}" type="pres">
      <dgm:prSet presAssocID="{4F8355E5-0AB9-4979-A58B-EC4F6CAA6EE7}" presName="node" presStyleLbl="node1" presStyleIdx="0" presStyleCnt="3">
        <dgm:presLayoutVars>
          <dgm:bulletEnabled val="1"/>
        </dgm:presLayoutVars>
      </dgm:prSet>
      <dgm:spPr>
        <a:prstGeom prst="ellipse">
          <a:avLst/>
        </a:prstGeom>
      </dgm:spPr>
      <dgm:t>
        <a:bodyPr/>
        <a:lstStyle/>
        <a:p>
          <a:endParaRPr lang="zh-TW" altLang="en-US"/>
        </a:p>
      </dgm:t>
    </dgm:pt>
    <dgm:pt modelId="{7D93068D-CB7E-4D95-876A-23BAFE336848}" type="pres">
      <dgm:prSet presAssocID="{CA5E3383-A224-44F6-AFB0-FD97B5CD3D75}" presName="sibTrans" presStyleLbl="sibTrans2D1" presStyleIdx="0" presStyleCnt="2"/>
      <dgm:spPr/>
      <dgm:t>
        <a:bodyPr/>
        <a:lstStyle/>
        <a:p>
          <a:endParaRPr lang="zh-TW" altLang="en-US"/>
        </a:p>
      </dgm:t>
    </dgm:pt>
    <dgm:pt modelId="{7834C63A-AB5D-4B19-AD36-AB092414157B}" type="pres">
      <dgm:prSet presAssocID="{CA5E3383-A224-44F6-AFB0-FD97B5CD3D75}" presName="connectorText" presStyleLbl="sibTrans2D1" presStyleIdx="0" presStyleCnt="2"/>
      <dgm:spPr/>
      <dgm:t>
        <a:bodyPr/>
        <a:lstStyle/>
        <a:p>
          <a:endParaRPr lang="zh-TW" altLang="en-US"/>
        </a:p>
      </dgm:t>
    </dgm:pt>
    <dgm:pt modelId="{BD1D48E2-F2C2-429D-94AF-7C92361A50CD}" type="pres">
      <dgm:prSet presAssocID="{AF621A9D-6FBF-4B94-9BF2-E3F6E4740B09}" presName="node" presStyleLbl="node1" presStyleIdx="1" presStyleCnt="3">
        <dgm:presLayoutVars>
          <dgm:bulletEnabled val="1"/>
        </dgm:presLayoutVars>
      </dgm:prSet>
      <dgm:spPr>
        <a:prstGeom prst="ellipse">
          <a:avLst/>
        </a:prstGeom>
      </dgm:spPr>
      <dgm:t>
        <a:bodyPr/>
        <a:lstStyle/>
        <a:p>
          <a:endParaRPr lang="zh-TW" altLang="en-US"/>
        </a:p>
      </dgm:t>
    </dgm:pt>
    <dgm:pt modelId="{66A97BB6-3554-4C4B-A9EE-ACD8CF9273FE}" type="pres">
      <dgm:prSet presAssocID="{7D31E187-9859-4AEA-AA00-49C605576EF8}" presName="sibTrans" presStyleLbl="sibTrans2D1" presStyleIdx="1" presStyleCnt="2"/>
      <dgm:spPr/>
      <dgm:t>
        <a:bodyPr/>
        <a:lstStyle/>
        <a:p>
          <a:endParaRPr lang="zh-TW" altLang="en-US"/>
        </a:p>
      </dgm:t>
    </dgm:pt>
    <dgm:pt modelId="{CA9A5267-A3F3-4152-B928-3C1550C22375}" type="pres">
      <dgm:prSet presAssocID="{7D31E187-9859-4AEA-AA00-49C605576EF8}" presName="connectorText" presStyleLbl="sibTrans2D1" presStyleIdx="1" presStyleCnt="2"/>
      <dgm:spPr/>
      <dgm:t>
        <a:bodyPr/>
        <a:lstStyle/>
        <a:p>
          <a:endParaRPr lang="zh-TW" altLang="en-US"/>
        </a:p>
      </dgm:t>
    </dgm:pt>
    <dgm:pt modelId="{6E6DB687-E28B-4683-B012-27427F273349}" type="pres">
      <dgm:prSet presAssocID="{69834470-2F73-4DA9-9192-155776897906}" presName="node" presStyleLbl="node1" presStyleIdx="2" presStyleCnt="3">
        <dgm:presLayoutVars>
          <dgm:bulletEnabled val="1"/>
        </dgm:presLayoutVars>
      </dgm:prSet>
      <dgm:spPr>
        <a:prstGeom prst="ellipse">
          <a:avLst/>
        </a:prstGeom>
      </dgm:spPr>
      <dgm:t>
        <a:bodyPr/>
        <a:lstStyle/>
        <a:p>
          <a:endParaRPr lang="zh-TW" altLang="en-US"/>
        </a:p>
      </dgm:t>
    </dgm:pt>
  </dgm:ptLst>
  <dgm:cxnLst>
    <dgm:cxn modelId="{5C3BBC0B-6391-45B6-A3B7-C3E33D7E4F51}" type="presOf" srcId="{CA5E3383-A224-44F6-AFB0-FD97B5CD3D75}" destId="{7D93068D-CB7E-4D95-876A-23BAFE336848}" srcOrd="0" destOrd="0" presId="urn:microsoft.com/office/officeart/2005/8/layout/process1"/>
    <dgm:cxn modelId="{AD449BEA-EF8A-4C4A-BC56-7320DD484B8E}" type="presOf" srcId="{AF621A9D-6FBF-4B94-9BF2-E3F6E4740B09}" destId="{BD1D48E2-F2C2-429D-94AF-7C92361A50CD}" srcOrd="0" destOrd="0" presId="urn:microsoft.com/office/officeart/2005/8/layout/process1"/>
    <dgm:cxn modelId="{FC669783-86D1-4FFA-85AD-1DF4763BC9F8}" type="presOf" srcId="{7D31E187-9859-4AEA-AA00-49C605576EF8}" destId="{CA9A5267-A3F3-4152-B928-3C1550C22375}" srcOrd="1" destOrd="0" presId="urn:microsoft.com/office/officeart/2005/8/layout/process1"/>
    <dgm:cxn modelId="{F3D10608-5632-493A-AC7B-79164A02D881}" srcId="{F4F72360-6E42-42DF-A8B9-57C11B483082}" destId="{AF621A9D-6FBF-4B94-9BF2-E3F6E4740B09}" srcOrd="1" destOrd="0" parTransId="{26BAD605-3FF7-45DE-B5A5-5445B78D7519}" sibTransId="{7D31E187-9859-4AEA-AA00-49C605576EF8}"/>
    <dgm:cxn modelId="{13AB0496-47AA-4E55-A010-B977CB98C444}" type="presOf" srcId="{4F8355E5-0AB9-4979-A58B-EC4F6CAA6EE7}" destId="{4E0ACDFA-E7DE-4404-8008-655D2D007903}" srcOrd="0" destOrd="0" presId="urn:microsoft.com/office/officeart/2005/8/layout/process1"/>
    <dgm:cxn modelId="{7E9A4040-CACA-4D20-BC9A-F7F89A1ACEE2}" srcId="{F4F72360-6E42-42DF-A8B9-57C11B483082}" destId="{4F8355E5-0AB9-4979-A58B-EC4F6CAA6EE7}" srcOrd="0" destOrd="0" parTransId="{94F64DED-3F90-408A-9ECF-5D3B4329184B}" sibTransId="{CA5E3383-A224-44F6-AFB0-FD97B5CD3D75}"/>
    <dgm:cxn modelId="{12406B1B-0346-4320-B5EB-34D5C6FD1FB8}" srcId="{F4F72360-6E42-42DF-A8B9-57C11B483082}" destId="{69834470-2F73-4DA9-9192-155776897906}" srcOrd="2" destOrd="0" parTransId="{59771477-B510-40B1-A719-71815D2441A0}" sibTransId="{D13A60FD-ACC8-4627-A7A4-C5C277B46AB1}"/>
    <dgm:cxn modelId="{4192F68A-B488-4BF6-AF4C-D966DED08BFC}" type="presOf" srcId="{7D31E187-9859-4AEA-AA00-49C605576EF8}" destId="{66A97BB6-3554-4C4B-A9EE-ACD8CF9273FE}" srcOrd="0" destOrd="0" presId="urn:microsoft.com/office/officeart/2005/8/layout/process1"/>
    <dgm:cxn modelId="{56A23EE9-7FAD-4423-BC73-84E4C7FDACFE}" type="presOf" srcId="{F4F72360-6E42-42DF-A8B9-57C11B483082}" destId="{B9F5DC08-D086-4190-8A53-9D887F6030EB}" srcOrd="0" destOrd="0" presId="urn:microsoft.com/office/officeart/2005/8/layout/process1"/>
    <dgm:cxn modelId="{A4822848-38FC-45BC-A683-6CD01E2CA974}" type="presOf" srcId="{69834470-2F73-4DA9-9192-155776897906}" destId="{6E6DB687-E28B-4683-B012-27427F273349}" srcOrd="0" destOrd="0" presId="urn:microsoft.com/office/officeart/2005/8/layout/process1"/>
    <dgm:cxn modelId="{D7A982D5-2C3A-4FF0-8E34-49C977DF12B4}" type="presOf" srcId="{CA5E3383-A224-44F6-AFB0-FD97B5CD3D75}" destId="{7834C63A-AB5D-4B19-AD36-AB092414157B}" srcOrd="1" destOrd="0" presId="urn:microsoft.com/office/officeart/2005/8/layout/process1"/>
    <dgm:cxn modelId="{0E6BAE14-5B51-45F1-935C-456A60F51A71}" type="presParOf" srcId="{B9F5DC08-D086-4190-8A53-9D887F6030EB}" destId="{4E0ACDFA-E7DE-4404-8008-655D2D007903}" srcOrd="0" destOrd="0" presId="urn:microsoft.com/office/officeart/2005/8/layout/process1"/>
    <dgm:cxn modelId="{1A389042-ED6C-4464-A398-CFDE4A391BB4}" type="presParOf" srcId="{B9F5DC08-D086-4190-8A53-9D887F6030EB}" destId="{7D93068D-CB7E-4D95-876A-23BAFE336848}" srcOrd="1" destOrd="0" presId="urn:microsoft.com/office/officeart/2005/8/layout/process1"/>
    <dgm:cxn modelId="{D5D31662-F117-4FC0-9703-C3B2D4FB5F98}" type="presParOf" srcId="{7D93068D-CB7E-4D95-876A-23BAFE336848}" destId="{7834C63A-AB5D-4B19-AD36-AB092414157B}" srcOrd="0" destOrd="0" presId="urn:microsoft.com/office/officeart/2005/8/layout/process1"/>
    <dgm:cxn modelId="{264897E4-B013-45AE-A8A7-772CF6A78487}" type="presParOf" srcId="{B9F5DC08-D086-4190-8A53-9D887F6030EB}" destId="{BD1D48E2-F2C2-429D-94AF-7C92361A50CD}" srcOrd="2" destOrd="0" presId="urn:microsoft.com/office/officeart/2005/8/layout/process1"/>
    <dgm:cxn modelId="{9E89643F-20E6-4A2C-A5E7-A044B05D5DC8}" type="presParOf" srcId="{B9F5DC08-D086-4190-8A53-9D887F6030EB}" destId="{66A97BB6-3554-4C4B-A9EE-ACD8CF9273FE}" srcOrd="3" destOrd="0" presId="urn:microsoft.com/office/officeart/2005/8/layout/process1"/>
    <dgm:cxn modelId="{F0344E5D-DED9-4C51-9D58-CF7334F4CD25}" type="presParOf" srcId="{66A97BB6-3554-4C4B-A9EE-ACD8CF9273FE}" destId="{CA9A5267-A3F3-4152-B928-3C1550C22375}" srcOrd="0" destOrd="0" presId="urn:microsoft.com/office/officeart/2005/8/layout/process1"/>
    <dgm:cxn modelId="{38C3BAF9-BD6E-4F35-B61C-848E4683101A}" type="presParOf" srcId="{B9F5DC08-D086-4190-8A53-9D887F6030EB}" destId="{6E6DB687-E28B-4683-B012-27427F27334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10C40C-7F0E-4B41-B5E1-CF57B41E5AC6}" type="doc">
      <dgm:prSet loTypeId="urn:microsoft.com/office/officeart/2005/8/layout/vList2" loCatId="list" qsTypeId="urn:microsoft.com/office/officeart/2005/8/quickstyle/3d2" qsCatId="3D" csTypeId="urn:microsoft.com/office/officeart/2005/8/colors/accent6_2" csCatId="accent6" phldr="1"/>
      <dgm:spPr/>
      <dgm:t>
        <a:bodyPr/>
        <a:lstStyle/>
        <a:p>
          <a:endParaRPr lang="zh-TW" altLang="en-US"/>
        </a:p>
      </dgm:t>
    </dgm:pt>
    <dgm:pt modelId="{0D03E052-6B87-4D28-9404-D3E0090AA85D}">
      <dgm:prSet custT="1">
        <dgm:style>
          <a:lnRef idx="3">
            <a:schemeClr val="lt1"/>
          </a:lnRef>
          <a:fillRef idx="1">
            <a:schemeClr val="dk1"/>
          </a:fillRef>
          <a:effectRef idx="1">
            <a:schemeClr val="dk1"/>
          </a:effectRef>
          <a:fontRef idx="minor">
            <a:schemeClr val="lt1"/>
          </a:fontRef>
        </dgm:style>
      </dgm:prSet>
      <dgm:spPr/>
      <dgm:t>
        <a:bodyPr/>
        <a:lstStyle/>
        <a:p>
          <a:pPr rtl="0"/>
          <a:r>
            <a:rPr lang="zh-TW" sz="2800" b="1" dirty="0" smtClean="0">
              <a:latin typeface="微軟正黑體" pitchFamily="34" charset="-120"/>
              <a:ea typeface="微軟正黑體" pitchFamily="34" charset="-120"/>
            </a:rPr>
            <a:t>攸關存貨設置的位置，以讓供應鏈的流程或個體保有獨立運作的彈性。</a:t>
          </a:r>
          <a:endParaRPr lang="en-US" sz="2800" b="1" dirty="0">
            <a:latin typeface="微軟正黑體" pitchFamily="34" charset="-120"/>
            <a:ea typeface="微軟正黑體" pitchFamily="34" charset="-120"/>
          </a:endParaRPr>
        </a:p>
      </dgm:t>
    </dgm:pt>
    <dgm:pt modelId="{2074BB53-BEA1-4AD9-B7B8-F9F90B1C1074}" type="parTrans" cxnId="{BADC5D22-8904-4635-904B-92A22B199604}">
      <dgm:prSet/>
      <dgm:spPr/>
      <dgm:t>
        <a:bodyPr/>
        <a:lstStyle/>
        <a:p>
          <a:endParaRPr lang="zh-TW" altLang="en-US"/>
        </a:p>
      </dgm:t>
    </dgm:pt>
    <dgm:pt modelId="{7DCF1E65-6F9D-408B-91C8-0A5779B1FFF9}" type="sibTrans" cxnId="{BADC5D22-8904-4635-904B-92A22B199604}">
      <dgm:prSet/>
      <dgm:spPr/>
      <dgm:t>
        <a:bodyPr/>
        <a:lstStyle/>
        <a:p>
          <a:endParaRPr lang="zh-TW" altLang="en-US"/>
        </a:p>
      </dgm:t>
    </dgm:pt>
    <dgm:pt modelId="{17CD1A1E-C13C-461E-AB9A-2394543A67E4}">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zh-TW" sz="2800" b="1" dirty="0" smtClean="0">
              <a:latin typeface="微軟正黑體" pitchFamily="34" charset="-120"/>
              <a:ea typeface="微軟正黑體" pitchFamily="34" charset="-120"/>
            </a:rPr>
            <a:t>策略性決策，決定客戶前置時間的長度，也影響存貨投資的大小。</a:t>
          </a:r>
          <a:endParaRPr lang="fr-CA" sz="2800" b="1" dirty="0" smtClean="0">
            <a:latin typeface="微軟正黑體" pitchFamily="34" charset="-120"/>
            <a:ea typeface="微軟正黑體" pitchFamily="34" charset="-120"/>
          </a:endParaRPr>
        </a:p>
      </dgm:t>
    </dgm:pt>
    <dgm:pt modelId="{4A102B6A-63D0-4792-9E10-007175B81F8B}" type="parTrans" cxnId="{A1788657-9B32-4B51-8913-1451FA0AD377}">
      <dgm:prSet/>
      <dgm:spPr/>
      <dgm:t>
        <a:bodyPr/>
        <a:lstStyle/>
        <a:p>
          <a:endParaRPr lang="zh-TW" altLang="en-US"/>
        </a:p>
      </dgm:t>
    </dgm:pt>
    <dgm:pt modelId="{5E4ACF0D-0D5B-46AF-8E53-F073E03DE5AC}" type="sibTrans" cxnId="{A1788657-9B32-4B51-8913-1451FA0AD377}">
      <dgm:prSet/>
      <dgm:spPr/>
      <dgm:t>
        <a:bodyPr/>
        <a:lstStyle/>
        <a:p>
          <a:endParaRPr lang="zh-TW" altLang="en-US"/>
        </a:p>
      </dgm:t>
    </dgm:pt>
    <dgm:pt modelId="{526E3D01-409B-4921-92F8-02A6170987D5}" type="pres">
      <dgm:prSet presAssocID="{4510C40C-7F0E-4B41-B5E1-CF57B41E5AC6}" presName="linear" presStyleCnt="0">
        <dgm:presLayoutVars>
          <dgm:animLvl val="lvl"/>
          <dgm:resizeHandles val="exact"/>
        </dgm:presLayoutVars>
      </dgm:prSet>
      <dgm:spPr/>
      <dgm:t>
        <a:bodyPr/>
        <a:lstStyle/>
        <a:p>
          <a:endParaRPr lang="zh-TW" altLang="en-US"/>
        </a:p>
      </dgm:t>
    </dgm:pt>
    <dgm:pt modelId="{5632B5C9-DFA4-4D2C-8CE7-5D91895C5AC8}" type="pres">
      <dgm:prSet presAssocID="{0D03E052-6B87-4D28-9404-D3E0090AA85D}" presName="parentText" presStyleLbl="node1" presStyleIdx="0" presStyleCnt="2">
        <dgm:presLayoutVars>
          <dgm:chMax val="0"/>
          <dgm:bulletEnabled val="1"/>
        </dgm:presLayoutVars>
      </dgm:prSet>
      <dgm:spPr/>
      <dgm:t>
        <a:bodyPr/>
        <a:lstStyle/>
        <a:p>
          <a:endParaRPr lang="zh-TW" altLang="en-US"/>
        </a:p>
      </dgm:t>
    </dgm:pt>
    <dgm:pt modelId="{EB8FC759-4D28-49EE-B7BD-AC2F1C786255}" type="pres">
      <dgm:prSet presAssocID="{7DCF1E65-6F9D-408B-91C8-0A5779B1FFF9}" presName="spacer" presStyleCnt="0"/>
      <dgm:spPr/>
    </dgm:pt>
    <dgm:pt modelId="{C09E8171-E0D6-4DBE-A4C2-70B766970DD7}" type="pres">
      <dgm:prSet presAssocID="{17CD1A1E-C13C-461E-AB9A-2394543A67E4}" presName="parentText" presStyleLbl="node1" presStyleIdx="1" presStyleCnt="2">
        <dgm:presLayoutVars>
          <dgm:chMax val="0"/>
          <dgm:bulletEnabled val="1"/>
        </dgm:presLayoutVars>
      </dgm:prSet>
      <dgm:spPr/>
      <dgm:t>
        <a:bodyPr/>
        <a:lstStyle/>
        <a:p>
          <a:endParaRPr lang="zh-TW" altLang="en-US"/>
        </a:p>
      </dgm:t>
    </dgm:pt>
  </dgm:ptLst>
  <dgm:cxnLst>
    <dgm:cxn modelId="{44C96AA3-4520-4816-A121-C072670556A6}" type="presOf" srcId="{4510C40C-7F0E-4B41-B5E1-CF57B41E5AC6}" destId="{526E3D01-409B-4921-92F8-02A6170987D5}" srcOrd="0" destOrd="0" presId="urn:microsoft.com/office/officeart/2005/8/layout/vList2"/>
    <dgm:cxn modelId="{A1788657-9B32-4B51-8913-1451FA0AD377}" srcId="{4510C40C-7F0E-4B41-B5E1-CF57B41E5AC6}" destId="{17CD1A1E-C13C-461E-AB9A-2394543A67E4}" srcOrd="1" destOrd="0" parTransId="{4A102B6A-63D0-4792-9E10-007175B81F8B}" sibTransId="{5E4ACF0D-0D5B-46AF-8E53-F073E03DE5AC}"/>
    <dgm:cxn modelId="{1DA396BC-7E1A-4863-ACC3-C99EDA2E99FE}" type="presOf" srcId="{0D03E052-6B87-4D28-9404-D3E0090AA85D}" destId="{5632B5C9-DFA4-4D2C-8CE7-5D91895C5AC8}" srcOrd="0" destOrd="0" presId="urn:microsoft.com/office/officeart/2005/8/layout/vList2"/>
    <dgm:cxn modelId="{BADC5D22-8904-4635-904B-92A22B199604}" srcId="{4510C40C-7F0E-4B41-B5E1-CF57B41E5AC6}" destId="{0D03E052-6B87-4D28-9404-D3E0090AA85D}" srcOrd="0" destOrd="0" parTransId="{2074BB53-BEA1-4AD9-B7B8-F9F90B1C1074}" sibTransId="{7DCF1E65-6F9D-408B-91C8-0A5779B1FFF9}"/>
    <dgm:cxn modelId="{428275E1-8A42-4926-B92C-A357B7D99363}" type="presOf" srcId="{17CD1A1E-C13C-461E-AB9A-2394543A67E4}" destId="{C09E8171-E0D6-4DBE-A4C2-70B766970DD7}" srcOrd="0" destOrd="0" presId="urn:microsoft.com/office/officeart/2005/8/layout/vList2"/>
    <dgm:cxn modelId="{7D016BE0-E899-49B5-9447-60BD6AADCAFC}" type="presParOf" srcId="{526E3D01-409B-4921-92F8-02A6170987D5}" destId="{5632B5C9-DFA4-4D2C-8CE7-5D91895C5AC8}" srcOrd="0" destOrd="0" presId="urn:microsoft.com/office/officeart/2005/8/layout/vList2"/>
    <dgm:cxn modelId="{0E5623F7-2157-43FA-9C75-61DE3C319C80}" type="presParOf" srcId="{526E3D01-409B-4921-92F8-02A6170987D5}" destId="{EB8FC759-4D28-49EE-B7BD-AC2F1C786255}" srcOrd="1" destOrd="0" presId="urn:microsoft.com/office/officeart/2005/8/layout/vList2"/>
    <dgm:cxn modelId="{4A5B3D46-6168-4664-BD2E-46389CFAFC4E}" type="presParOf" srcId="{526E3D01-409B-4921-92F8-02A6170987D5}" destId="{C09E8171-E0D6-4DBE-A4C2-70B766970DD7}" srcOrd="2"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72360-6E42-42DF-A8B9-57C11B483082}" type="doc">
      <dgm:prSet loTypeId="urn:microsoft.com/office/officeart/2005/8/layout/process1" loCatId="process" qsTypeId="urn:microsoft.com/office/officeart/2005/8/quickstyle/3d3" qsCatId="3D" csTypeId="urn:microsoft.com/office/officeart/2005/8/colors/colorful2" csCatId="colorful" phldr="1"/>
      <dgm:spPr/>
    </dgm:pt>
    <dgm:pt modelId="{4F8355E5-0AB9-4979-A58B-EC4F6CAA6EE7}">
      <dgm:prSet phldrT="[文字]" custT="1"/>
      <dgm:spPr/>
      <dgm:t>
        <a:bodyPr/>
        <a:lstStyle/>
        <a:p>
          <a:r>
            <a:rPr lang="zh-TW" altLang="en-US" sz="3200" b="1" dirty="0" smtClean="0">
              <a:latin typeface="微軟正黑體" pitchFamily="34" charset="-120"/>
              <a:ea typeface="微軟正黑體" pitchFamily="34" charset="-120"/>
            </a:rPr>
            <a:t>採購</a:t>
          </a:r>
          <a:endParaRPr lang="zh-TW" altLang="en-US" sz="3200" b="1" dirty="0">
            <a:latin typeface="微軟正黑體" pitchFamily="34" charset="-120"/>
            <a:ea typeface="微軟正黑體" pitchFamily="34" charset="-120"/>
          </a:endParaRPr>
        </a:p>
      </dgm:t>
    </dgm:pt>
    <dgm:pt modelId="{94F64DED-3F90-408A-9ECF-5D3B4329184B}" type="parTrans" cxnId="{7E9A4040-CACA-4D20-BC9A-F7F89A1ACEE2}">
      <dgm:prSet/>
      <dgm:spPr/>
      <dgm:t>
        <a:bodyPr/>
        <a:lstStyle/>
        <a:p>
          <a:endParaRPr lang="zh-TW" altLang="en-US"/>
        </a:p>
      </dgm:t>
    </dgm:pt>
    <dgm:pt modelId="{CA5E3383-A224-44F6-AFB0-FD97B5CD3D75}" type="sibTrans" cxnId="{7E9A4040-CACA-4D20-BC9A-F7F89A1ACEE2}">
      <dgm:prSet/>
      <dgm:spPr/>
      <dgm:t>
        <a:bodyPr/>
        <a:lstStyle/>
        <a:p>
          <a:endParaRPr lang="zh-TW" altLang="en-US"/>
        </a:p>
      </dgm:t>
    </dgm:pt>
    <dgm:pt modelId="{AF621A9D-6FBF-4B94-9BF2-E3F6E4740B09}">
      <dgm:prSet phldrT="[文字]" custT="1"/>
      <dgm:spPr/>
      <dgm:t>
        <a:bodyPr/>
        <a:lstStyle/>
        <a:p>
          <a:r>
            <a:rPr lang="zh-TW" altLang="en-US" sz="3200" b="1" dirty="0" smtClean="0">
              <a:latin typeface="微軟正黑體" pitchFamily="34" charset="-120"/>
              <a:ea typeface="微軟正黑體" pitchFamily="34" charset="-120"/>
            </a:rPr>
            <a:t>製造</a:t>
          </a:r>
          <a:endParaRPr lang="zh-TW" altLang="en-US" sz="3200" b="1" dirty="0">
            <a:latin typeface="微軟正黑體" pitchFamily="34" charset="-120"/>
            <a:ea typeface="微軟正黑體" pitchFamily="34" charset="-120"/>
          </a:endParaRPr>
        </a:p>
      </dgm:t>
    </dgm:pt>
    <dgm:pt modelId="{26BAD605-3FF7-45DE-B5A5-5445B78D7519}" type="parTrans" cxnId="{F3D10608-5632-493A-AC7B-79164A02D881}">
      <dgm:prSet/>
      <dgm:spPr/>
      <dgm:t>
        <a:bodyPr/>
        <a:lstStyle/>
        <a:p>
          <a:endParaRPr lang="zh-TW" altLang="en-US"/>
        </a:p>
      </dgm:t>
    </dgm:pt>
    <dgm:pt modelId="{7D31E187-9859-4AEA-AA00-49C605576EF8}" type="sibTrans" cxnId="{F3D10608-5632-493A-AC7B-79164A02D881}">
      <dgm:prSet/>
      <dgm:spPr/>
      <dgm:t>
        <a:bodyPr/>
        <a:lstStyle/>
        <a:p>
          <a:endParaRPr lang="zh-TW" altLang="en-US"/>
        </a:p>
      </dgm:t>
    </dgm:pt>
    <dgm:pt modelId="{69834470-2F73-4DA9-9192-155776897906}">
      <dgm:prSet phldrT="[文字]" custT="1"/>
      <dgm:spPr/>
      <dgm:t>
        <a:bodyPr/>
        <a:lstStyle/>
        <a:p>
          <a:r>
            <a:rPr lang="zh-TW" altLang="en-US" sz="3200" b="0" dirty="0" smtClean="0">
              <a:latin typeface="微軟正黑體" pitchFamily="34" charset="-120"/>
              <a:ea typeface="微軟正黑體" pitchFamily="34" charset="-120"/>
            </a:rPr>
            <a:t>配送</a:t>
          </a:r>
          <a:endParaRPr lang="zh-TW" altLang="en-US" sz="3200" b="0" dirty="0">
            <a:latin typeface="微軟正黑體" pitchFamily="34" charset="-120"/>
            <a:ea typeface="微軟正黑體" pitchFamily="34" charset="-120"/>
          </a:endParaRPr>
        </a:p>
      </dgm:t>
    </dgm:pt>
    <dgm:pt modelId="{59771477-B510-40B1-A719-71815D2441A0}" type="parTrans" cxnId="{12406B1B-0346-4320-B5EB-34D5C6FD1FB8}">
      <dgm:prSet/>
      <dgm:spPr/>
      <dgm:t>
        <a:bodyPr/>
        <a:lstStyle/>
        <a:p>
          <a:endParaRPr lang="zh-TW" altLang="en-US"/>
        </a:p>
      </dgm:t>
    </dgm:pt>
    <dgm:pt modelId="{D13A60FD-ACC8-4627-A7A4-C5C277B46AB1}" type="sibTrans" cxnId="{12406B1B-0346-4320-B5EB-34D5C6FD1FB8}">
      <dgm:prSet/>
      <dgm:spPr/>
      <dgm:t>
        <a:bodyPr/>
        <a:lstStyle/>
        <a:p>
          <a:endParaRPr lang="zh-TW" altLang="en-US"/>
        </a:p>
      </dgm:t>
    </dgm:pt>
    <dgm:pt modelId="{B9F5DC08-D086-4190-8A53-9D887F6030EB}" type="pres">
      <dgm:prSet presAssocID="{F4F72360-6E42-42DF-A8B9-57C11B483082}" presName="Name0" presStyleCnt="0">
        <dgm:presLayoutVars>
          <dgm:dir/>
          <dgm:resizeHandles val="exact"/>
        </dgm:presLayoutVars>
      </dgm:prSet>
      <dgm:spPr/>
    </dgm:pt>
    <dgm:pt modelId="{4E0ACDFA-E7DE-4404-8008-655D2D007903}" type="pres">
      <dgm:prSet presAssocID="{4F8355E5-0AB9-4979-A58B-EC4F6CAA6EE7}" presName="node" presStyleLbl="node1" presStyleIdx="0" presStyleCnt="3">
        <dgm:presLayoutVars>
          <dgm:bulletEnabled val="1"/>
        </dgm:presLayoutVars>
      </dgm:prSet>
      <dgm:spPr>
        <a:prstGeom prst="ellipse">
          <a:avLst/>
        </a:prstGeom>
      </dgm:spPr>
      <dgm:t>
        <a:bodyPr/>
        <a:lstStyle/>
        <a:p>
          <a:endParaRPr lang="zh-TW" altLang="en-US"/>
        </a:p>
      </dgm:t>
    </dgm:pt>
    <dgm:pt modelId="{7D93068D-CB7E-4D95-876A-23BAFE336848}" type="pres">
      <dgm:prSet presAssocID="{CA5E3383-A224-44F6-AFB0-FD97B5CD3D75}" presName="sibTrans" presStyleLbl="sibTrans2D1" presStyleIdx="0" presStyleCnt="2"/>
      <dgm:spPr/>
      <dgm:t>
        <a:bodyPr/>
        <a:lstStyle/>
        <a:p>
          <a:endParaRPr lang="zh-TW" altLang="en-US"/>
        </a:p>
      </dgm:t>
    </dgm:pt>
    <dgm:pt modelId="{7834C63A-AB5D-4B19-AD36-AB092414157B}" type="pres">
      <dgm:prSet presAssocID="{CA5E3383-A224-44F6-AFB0-FD97B5CD3D75}" presName="connectorText" presStyleLbl="sibTrans2D1" presStyleIdx="0" presStyleCnt="2"/>
      <dgm:spPr/>
      <dgm:t>
        <a:bodyPr/>
        <a:lstStyle/>
        <a:p>
          <a:endParaRPr lang="zh-TW" altLang="en-US"/>
        </a:p>
      </dgm:t>
    </dgm:pt>
    <dgm:pt modelId="{BD1D48E2-F2C2-429D-94AF-7C92361A50CD}" type="pres">
      <dgm:prSet presAssocID="{AF621A9D-6FBF-4B94-9BF2-E3F6E4740B09}" presName="node" presStyleLbl="node1" presStyleIdx="1" presStyleCnt="3">
        <dgm:presLayoutVars>
          <dgm:bulletEnabled val="1"/>
        </dgm:presLayoutVars>
      </dgm:prSet>
      <dgm:spPr>
        <a:prstGeom prst="ellipse">
          <a:avLst/>
        </a:prstGeom>
      </dgm:spPr>
      <dgm:t>
        <a:bodyPr/>
        <a:lstStyle/>
        <a:p>
          <a:endParaRPr lang="zh-TW" altLang="en-US"/>
        </a:p>
      </dgm:t>
    </dgm:pt>
    <dgm:pt modelId="{66A97BB6-3554-4C4B-A9EE-ACD8CF9273FE}" type="pres">
      <dgm:prSet presAssocID="{7D31E187-9859-4AEA-AA00-49C605576EF8}" presName="sibTrans" presStyleLbl="sibTrans2D1" presStyleIdx="1" presStyleCnt="2"/>
      <dgm:spPr/>
      <dgm:t>
        <a:bodyPr/>
        <a:lstStyle/>
        <a:p>
          <a:endParaRPr lang="zh-TW" altLang="en-US"/>
        </a:p>
      </dgm:t>
    </dgm:pt>
    <dgm:pt modelId="{CA9A5267-A3F3-4152-B928-3C1550C22375}" type="pres">
      <dgm:prSet presAssocID="{7D31E187-9859-4AEA-AA00-49C605576EF8}" presName="connectorText" presStyleLbl="sibTrans2D1" presStyleIdx="1" presStyleCnt="2"/>
      <dgm:spPr/>
      <dgm:t>
        <a:bodyPr/>
        <a:lstStyle/>
        <a:p>
          <a:endParaRPr lang="zh-TW" altLang="en-US"/>
        </a:p>
      </dgm:t>
    </dgm:pt>
    <dgm:pt modelId="{6E6DB687-E28B-4683-B012-27427F273349}" type="pres">
      <dgm:prSet presAssocID="{69834470-2F73-4DA9-9192-155776897906}" presName="node" presStyleLbl="node1" presStyleIdx="2" presStyleCnt="3">
        <dgm:presLayoutVars>
          <dgm:bulletEnabled val="1"/>
        </dgm:presLayoutVars>
      </dgm:prSet>
      <dgm:spPr>
        <a:prstGeom prst="ellipse">
          <a:avLst/>
        </a:prstGeom>
      </dgm:spPr>
      <dgm:t>
        <a:bodyPr/>
        <a:lstStyle/>
        <a:p>
          <a:endParaRPr lang="zh-TW" altLang="en-US"/>
        </a:p>
      </dgm:t>
    </dgm:pt>
  </dgm:ptLst>
  <dgm:cxnLst>
    <dgm:cxn modelId="{A2736BFA-50B9-45F0-A12F-8052193C3A4C}" type="presOf" srcId="{F4F72360-6E42-42DF-A8B9-57C11B483082}" destId="{B9F5DC08-D086-4190-8A53-9D887F6030EB}" srcOrd="0" destOrd="0" presId="urn:microsoft.com/office/officeart/2005/8/layout/process1"/>
    <dgm:cxn modelId="{F3D10608-5632-493A-AC7B-79164A02D881}" srcId="{F4F72360-6E42-42DF-A8B9-57C11B483082}" destId="{AF621A9D-6FBF-4B94-9BF2-E3F6E4740B09}" srcOrd="1" destOrd="0" parTransId="{26BAD605-3FF7-45DE-B5A5-5445B78D7519}" sibTransId="{7D31E187-9859-4AEA-AA00-49C605576EF8}"/>
    <dgm:cxn modelId="{7BB85904-1579-4C12-9521-09EBFFF407F1}" type="presOf" srcId="{AF621A9D-6FBF-4B94-9BF2-E3F6E4740B09}" destId="{BD1D48E2-F2C2-429D-94AF-7C92361A50CD}" srcOrd="0" destOrd="0" presId="urn:microsoft.com/office/officeart/2005/8/layout/process1"/>
    <dgm:cxn modelId="{76BA6105-9DD5-460D-9881-165CE516B10E}" type="presOf" srcId="{7D31E187-9859-4AEA-AA00-49C605576EF8}" destId="{CA9A5267-A3F3-4152-B928-3C1550C22375}" srcOrd="1" destOrd="0" presId="urn:microsoft.com/office/officeart/2005/8/layout/process1"/>
    <dgm:cxn modelId="{CEB0692A-34D0-4EF8-A44F-C7B96AA7B604}" type="presOf" srcId="{CA5E3383-A224-44F6-AFB0-FD97B5CD3D75}" destId="{7834C63A-AB5D-4B19-AD36-AB092414157B}" srcOrd="1" destOrd="0" presId="urn:microsoft.com/office/officeart/2005/8/layout/process1"/>
    <dgm:cxn modelId="{7E9A4040-CACA-4D20-BC9A-F7F89A1ACEE2}" srcId="{F4F72360-6E42-42DF-A8B9-57C11B483082}" destId="{4F8355E5-0AB9-4979-A58B-EC4F6CAA6EE7}" srcOrd="0" destOrd="0" parTransId="{94F64DED-3F90-408A-9ECF-5D3B4329184B}" sibTransId="{CA5E3383-A224-44F6-AFB0-FD97B5CD3D75}"/>
    <dgm:cxn modelId="{12406B1B-0346-4320-B5EB-34D5C6FD1FB8}" srcId="{F4F72360-6E42-42DF-A8B9-57C11B483082}" destId="{69834470-2F73-4DA9-9192-155776897906}" srcOrd="2" destOrd="0" parTransId="{59771477-B510-40B1-A719-71815D2441A0}" sibTransId="{D13A60FD-ACC8-4627-A7A4-C5C277B46AB1}"/>
    <dgm:cxn modelId="{1BBB0F81-9A16-4590-9D51-6C1F36097A51}" type="presOf" srcId="{69834470-2F73-4DA9-9192-155776897906}" destId="{6E6DB687-E28B-4683-B012-27427F273349}" srcOrd="0" destOrd="0" presId="urn:microsoft.com/office/officeart/2005/8/layout/process1"/>
    <dgm:cxn modelId="{F499419B-FD5C-44C3-B0EA-AFD38C5F550B}" type="presOf" srcId="{7D31E187-9859-4AEA-AA00-49C605576EF8}" destId="{66A97BB6-3554-4C4B-A9EE-ACD8CF9273FE}" srcOrd="0" destOrd="0" presId="urn:microsoft.com/office/officeart/2005/8/layout/process1"/>
    <dgm:cxn modelId="{2086A9C8-9DE1-4960-ABDC-ECAACBFF5296}" type="presOf" srcId="{4F8355E5-0AB9-4979-A58B-EC4F6CAA6EE7}" destId="{4E0ACDFA-E7DE-4404-8008-655D2D007903}" srcOrd="0" destOrd="0" presId="urn:microsoft.com/office/officeart/2005/8/layout/process1"/>
    <dgm:cxn modelId="{2D3A07F2-B172-4EB6-BF19-9F1801D1B708}" type="presOf" srcId="{CA5E3383-A224-44F6-AFB0-FD97B5CD3D75}" destId="{7D93068D-CB7E-4D95-876A-23BAFE336848}" srcOrd="0" destOrd="0" presId="urn:microsoft.com/office/officeart/2005/8/layout/process1"/>
    <dgm:cxn modelId="{33EF68A5-ED6B-4D03-95A0-418D070D9558}" type="presParOf" srcId="{B9F5DC08-D086-4190-8A53-9D887F6030EB}" destId="{4E0ACDFA-E7DE-4404-8008-655D2D007903}" srcOrd="0" destOrd="0" presId="urn:microsoft.com/office/officeart/2005/8/layout/process1"/>
    <dgm:cxn modelId="{14F438AE-E00B-4759-A0D4-74A95F2AA36F}" type="presParOf" srcId="{B9F5DC08-D086-4190-8A53-9D887F6030EB}" destId="{7D93068D-CB7E-4D95-876A-23BAFE336848}" srcOrd="1" destOrd="0" presId="urn:microsoft.com/office/officeart/2005/8/layout/process1"/>
    <dgm:cxn modelId="{DF09A834-F580-4F91-A7D3-47F92DADD2C3}" type="presParOf" srcId="{7D93068D-CB7E-4D95-876A-23BAFE336848}" destId="{7834C63A-AB5D-4B19-AD36-AB092414157B}" srcOrd="0" destOrd="0" presId="urn:microsoft.com/office/officeart/2005/8/layout/process1"/>
    <dgm:cxn modelId="{DA3DB707-F187-472E-B179-3D90B1391586}" type="presParOf" srcId="{B9F5DC08-D086-4190-8A53-9D887F6030EB}" destId="{BD1D48E2-F2C2-429D-94AF-7C92361A50CD}" srcOrd="2" destOrd="0" presId="urn:microsoft.com/office/officeart/2005/8/layout/process1"/>
    <dgm:cxn modelId="{6BFC3506-E7FE-4D4C-BD1B-3A17A59B84D9}" type="presParOf" srcId="{B9F5DC08-D086-4190-8A53-9D887F6030EB}" destId="{66A97BB6-3554-4C4B-A9EE-ACD8CF9273FE}" srcOrd="3" destOrd="0" presId="urn:microsoft.com/office/officeart/2005/8/layout/process1"/>
    <dgm:cxn modelId="{7A466AEB-1384-4A2C-9F0D-D4E2E7846316}" type="presParOf" srcId="{66A97BB6-3554-4C4B-A9EE-ACD8CF9273FE}" destId="{CA9A5267-A3F3-4152-B928-3C1550C22375}" srcOrd="0" destOrd="0" presId="urn:microsoft.com/office/officeart/2005/8/layout/process1"/>
    <dgm:cxn modelId="{CC05F250-5B42-468E-8A39-12D7F54A42CA}" type="presParOf" srcId="{B9F5DC08-D086-4190-8A53-9D887F6030EB}" destId="{6E6DB687-E28B-4683-B012-27427F273349}"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A9F0B7-C8BA-4A0B-8912-76BF779835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A1F3EF9-A151-41C3-8035-EFB6C5CC3A26}">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zh-TW" sz="3600" b="1" dirty="0" smtClean="0">
              <a:latin typeface="微軟正黑體" pitchFamily="34" charset="-120"/>
              <a:ea typeface="微軟正黑體" pitchFamily="34" charset="-120"/>
            </a:rPr>
            <a:t>存貨生產</a:t>
          </a:r>
          <a:r>
            <a:rPr lang="en-US" sz="3600" b="1" dirty="0" smtClean="0">
              <a:latin typeface="微軟正黑體" pitchFamily="34" charset="-120"/>
              <a:ea typeface="微軟正黑體" pitchFamily="34" charset="-120"/>
            </a:rPr>
            <a:t>(Make –to- stock) </a:t>
          </a:r>
          <a:endParaRPr lang="zh-TW" sz="3600" b="1" dirty="0">
            <a:latin typeface="微軟正黑體" pitchFamily="34" charset="-120"/>
            <a:ea typeface="微軟正黑體" pitchFamily="34" charset="-120"/>
          </a:endParaRPr>
        </a:p>
      </dgm:t>
    </dgm:pt>
    <dgm:pt modelId="{70472CD8-5C0B-4919-8680-A603AF825A60}" type="parTrans" cxnId="{26176F37-8F2F-4164-A7D5-0E6CA6BEF801}">
      <dgm:prSet/>
      <dgm:spPr/>
      <dgm:t>
        <a:bodyPr/>
        <a:lstStyle/>
        <a:p>
          <a:endParaRPr lang="zh-TW" altLang="en-US"/>
        </a:p>
      </dgm:t>
    </dgm:pt>
    <dgm:pt modelId="{13127F8B-AF75-4979-A074-9A91063B00BC}" type="sibTrans" cxnId="{26176F37-8F2F-4164-A7D5-0E6CA6BEF801}">
      <dgm:prSet/>
      <dgm:spPr/>
      <dgm:t>
        <a:bodyPr/>
        <a:lstStyle/>
        <a:p>
          <a:endParaRPr lang="zh-TW" altLang="en-US"/>
        </a:p>
      </dgm:t>
    </dgm:pt>
    <dgm:pt modelId="{750BF10C-CFAC-4F31-8475-2B432B125DDB}">
      <dgm:prSet custT="1"/>
      <dgm:spPr/>
      <dgm:t>
        <a:bodyPr/>
        <a:lstStyle/>
        <a:p>
          <a:pPr rtl="0"/>
          <a:r>
            <a:rPr lang="zh-TW" sz="2800" b="1" dirty="0" smtClean="0">
              <a:latin typeface="微軟正黑體" pitchFamily="34" charset="-120"/>
              <a:ea typeface="微軟正黑體" pitchFamily="34" charset="-120"/>
            </a:rPr>
            <a:t>以製成品提供給顧客</a:t>
          </a:r>
          <a:r>
            <a:rPr lang="zh-TW" altLang="en-US" sz="2800" b="1" dirty="0" smtClean="0">
              <a:latin typeface="微軟正黑體" pitchFamily="34" charset="-120"/>
              <a:ea typeface="微軟正黑體" pitchFamily="34" charset="-120"/>
            </a:rPr>
            <a:t>。</a:t>
          </a:r>
          <a:endParaRPr lang="en-US" sz="2800" b="1" dirty="0">
            <a:latin typeface="微軟正黑體" pitchFamily="34" charset="-120"/>
            <a:ea typeface="微軟正黑體" pitchFamily="34" charset="-120"/>
          </a:endParaRPr>
        </a:p>
      </dgm:t>
    </dgm:pt>
    <dgm:pt modelId="{DF8C73C5-776F-4CEB-BB7F-542893BA0985}" type="parTrans" cxnId="{AEEE7A5A-6880-4DFC-88F2-CF49931FFDFD}">
      <dgm:prSet/>
      <dgm:spPr/>
      <dgm:t>
        <a:bodyPr/>
        <a:lstStyle/>
        <a:p>
          <a:endParaRPr lang="zh-TW" altLang="en-US"/>
        </a:p>
      </dgm:t>
    </dgm:pt>
    <dgm:pt modelId="{66B9B4CF-2D6C-43EC-A30B-9C4B8D5C95D6}" type="sibTrans" cxnId="{AEEE7A5A-6880-4DFC-88F2-CF49931FFDFD}">
      <dgm:prSet/>
      <dgm:spPr/>
      <dgm:t>
        <a:bodyPr/>
        <a:lstStyle/>
        <a:p>
          <a:endParaRPr lang="zh-TW" altLang="en-US"/>
        </a:p>
      </dgm:t>
    </dgm:pt>
    <dgm:pt modelId="{8574BD86-053F-4BE6-90F8-36B5DCB9BF21}">
      <dgm:prSet custT="1"/>
      <dgm:spPr/>
      <dgm:t>
        <a:bodyPr/>
        <a:lstStyle/>
        <a:p>
          <a:pPr algn="ctr" rtl="0"/>
          <a:r>
            <a:rPr lang="zh-TW" sz="3600" b="1" dirty="0" smtClean="0">
              <a:latin typeface="微軟正黑體" pitchFamily="34" charset="-120"/>
              <a:ea typeface="微軟正黑體" pitchFamily="34" charset="-120"/>
            </a:rPr>
            <a:t>接單裝配</a:t>
          </a:r>
          <a:r>
            <a:rPr lang="en-US" sz="3600" b="1" dirty="0" smtClean="0">
              <a:latin typeface="微軟正黑體" pitchFamily="34" charset="-120"/>
              <a:ea typeface="微軟正黑體" pitchFamily="34" charset="-120"/>
            </a:rPr>
            <a:t>(assemble-to-order)</a:t>
          </a:r>
          <a:endParaRPr lang="zh-TW" sz="3600" b="1" dirty="0">
            <a:latin typeface="微軟正黑體" pitchFamily="34" charset="-120"/>
            <a:ea typeface="微軟正黑體" pitchFamily="34" charset="-120"/>
          </a:endParaRPr>
        </a:p>
      </dgm:t>
    </dgm:pt>
    <dgm:pt modelId="{EB84A742-7362-482F-9B0C-0618F13BD97F}" type="parTrans" cxnId="{2E93A9B8-0C79-4531-9459-134C9EEBE7A2}">
      <dgm:prSet/>
      <dgm:spPr/>
      <dgm:t>
        <a:bodyPr/>
        <a:lstStyle/>
        <a:p>
          <a:endParaRPr lang="zh-TW" altLang="en-US"/>
        </a:p>
      </dgm:t>
    </dgm:pt>
    <dgm:pt modelId="{1A0DE96E-6F24-4999-87AC-DCA14A2A588C}" type="sibTrans" cxnId="{2E93A9B8-0C79-4531-9459-134C9EEBE7A2}">
      <dgm:prSet/>
      <dgm:spPr/>
      <dgm:t>
        <a:bodyPr/>
        <a:lstStyle/>
        <a:p>
          <a:endParaRPr lang="zh-TW" altLang="en-US"/>
        </a:p>
      </dgm:t>
    </dgm:pt>
    <dgm:pt modelId="{0F9472AD-D6FE-4F44-B64E-7DC91510ACF8}">
      <dgm:prSet custT="1"/>
      <dgm:spPr/>
      <dgm:t>
        <a:bodyPr/>
        <a:lstStyle/>
        <a:p>
          <a:pPr rtl="0"/>
          <a:r>
            <a:rPr lang="zh-TW" sz="2800" b="1" dirty="0" smtClean="0">
              <a:latin typeface="微軟正黑體" pitchFamily="34" charset="-120"/>
              <a:ea typeface="微軟正黑體" pitchFamily="34" charset="-120"/>
            </a:rPr>
            <a:t>預先組成的模組，組裝符合顧客規格的商品</a:t>
          </a:r>
          <a:r>
            <a:rPr lang="zh-TW" altLang="en-US" sz="2800" b="1" dirty="0" smtClean="0">
              <a:latin typeface="微軟正黑體" pitchFamily="34" charset="-120"/>
              <a:ea typeface="微軟正黑體" pitchFamily="34" charset="-120"/>
            </a:rPr>
            <a:t>。</a:t>
          </a:r>
          <a:endParaRPr lang="en-US" sz="2800" b="1" dirty="0">
            <a:latin typeface="微軟正黑體" pitchFamily="34" charset="-120"/>
            <a:ea typeface="微軟正黑體" pitchFamily="34" charset="-120"/>
          </a:endParaRPr>
        </a:p>
      </dgm:t>
    </dgm:pt>
    <dgm:pt modelId="{2D8ABBD0-CC30-4E62-986E-D4DAAE50543C}" type="parTrans" cxnId="{FE2F63FE-B695-4B28-BA8D-D63A0AFB33DC}">
      <dgm:prSet/>
      <dgm:spPr/>
      <dgm:t>
        <a:bodyPr/>
        <a:lstStyle/>
        <a:p>
          <a:endParaRPr lang="zh-TW" altLang="en-US"/>
        </a:p>
      </dgm:t>
    </dgm:pt>
    <dgm:pt modelId="{BCDC6383-F07D-4324-8D8A-9E5EF3F55C90}" type="sibTrans" cxnId="{FE2F63FE-B695-4B28-BA8D-D63A0AFB33DC}">
      <dgm:prSet/>
      <dgm:spPr/>
      <dgm:t>
        <a:bodyPr/>
        <a:lstStyle/>
        <a:p>
          <a:endParaRPr lang="zh-TW" altLang="en-US"/>
        </a:p>
      </dgm:t>
    </dgm:pt>
    <dgm:pt modelId="{077C5A99-71E7-4E9B-B4D0-0B5B554B7EAA}">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zh-TW" sz="3600" b="1" dirty="0" smtClean="0">
              <a:latin typeface="微軟正黑體" pitchFamily="34" charset="-120"/>
              <a:ea typeface="微軟正黑體" pitchFamily="34" charset="-120"/>
            </a:rPr>
            <a:t>接單生產</a:t>
          </a:r>
          <a:r>
            <a:rPr lang="en-US" sz="3600" b="1" dirty="0" smtClean="0">
              <a:latin typeface="微軟正黑體" pitchFamily="34" charset="-120"/>
              <a:ea typeface="微軟正黑體" pitchFamily="34" charset="-120"/>
            </a:rPr>
            <a:t>(Make- to- order)</a:t>
          </a:r>
          <a:endParaRPr lang="zh-TW" sz="3600" b="1" dirty="0">
            <a:latin typeface="微軟正黑體" pitchFamily="34" charset="-120"/>
            <a:ea typeface="微軟正黑體" pitchFamily="34" charset="-120"/>
          </a:endParaRPr>
        </a:p>
      </dgm:t>
    </dgm:pt>
    <dgm:pt modelId="{E6C90F6D-8939-4E22-8250-F9EC45B316CE}" type="parTrans" cxnId="{D597ED22-CB5D-49ED-9256-CAFCC5432EF7}">
      <dgm:prSet/>
      <dgm:spPr/>
      <dgm:t>
        <a:bodyPr/>
        <a:lstStyle/>
        <a:p>
          <a:endParaRPr lang="zh-TW" altLang="en-US"/>
        </a:p>
      </dgm:t>
    </dgm:pt>
    <dgm:pt modelId="{D15DF642-384F-4186-AB59-85E6298ADC26}" type="sibTrans" cxnId="{D597ED22-CB5D-49ED-9256-CAFCC5432EF7}">
      <dgm:prSet/>
      <dgm:spPr/>
      <dgm:t>
        <a:bodyPr/>
        <a:lstStyle/>
        <a:p>
          <a:endParaRPr lang="zh-TW" altLang="en-US"/>
        </a:p>
      </dgm:t>
    </dgm:pt>
    <dgm:pt modelId="{60267D34-A7AF-480C-B12F-CA9DD02BCC46}">
      <dgm:prSet custT="1"/>
      <dgm:spPr/>
      <dgm:t>
        <a:bodyPr/>
        <a:lstStyle/>
        <a:p>
          <a:pPr rtl="0"/>
          <a:r>
            <a:rPr lang="zh-TW" sz="2800" b="1" dirty="0" smtClean="0">
              <a:latin typeface="微軟正黑體" pitchFamily="34" charset="-120"/>
              <a:ea typeface="微軟正黑體" pitchFamily="34" charset="-120"/>
            </a:rPr>
            <a:t>原料與零組件完成客戶訂製的商品</a:t>
          </a:r>
          <a:r>
            <a:rPr lang="zh-TW" altLang="en-US" sz="2800" b="1" dirty="0" smtClean="0">
              <a:latin typeface="微軟正黑體" pitchFamily="34" charset="-120"/>
              <a:ea typeface="微軟正黑體" pitchFamily="34" charset="-120"/>
            </a:rPr>
            <a:t>。</a:t>
          </a:r>
          <a:endParaRPr lang="en-US" sz="2800" b="1" dirty="0">
            <a:latin typeface="微軟正黑體" pitchFamily="34" charset="-120"/>
            <a:ea typeface="微軟正黑體" pitchFamily="34" charset="-120"/>
          </a:endParaRPr>
        </a:p>
      </dgm:t>
    </dgm:pt>
    <dgm:pt modelId="{CFA5FB57-90A4-4145-821B-23BC454A9D35}" type="parTrans" cxnId="{D26AB6FB-AAF9-4997-8346-CF4C816B4D41}">
      <dgm:prSet/>
      <dgm:spPr/>
      <dgm:t>
        <a:bodyPr/>
        <a:lstStyle/>
        <a:p>
          <a:endParaRPr lang="zh-TW" altLang="en-US"/>
        </a:p>
      </dgm:t>
    </dgm:pt>
    <dgm:pt modelId="{EC168CC1-71AB-4BD4-BBE7-36ECDAB6CC94}" type="sibTrans" cxnId="{D26AB6FB-AAF9-4997-8346-CF4C816B4D41}">
      <dgm:prSet/>
      <dgm:spPr/>
      <dgm:t>
        <a:bodyPr/>
        <a:lstStyle/>
        <a:p>
          <a:endParaRPr lang="zh-TW" altLang="en-US"/>
        </a:p>
      </dgm:t>
    </dgm:pt>
    <dgm:pt modelId="{DE899808-3299-454D-A5A6-6BF6F1AC6B76}">
      <dgm:prSet custT="1"/>
      <dgm:spPr/>
      <dgm:t>
        <a:bodyPr/>
        <a:lstStyle/>
        <a:p>
          <a:pPr algn="ctr" rtl="0"/>
          <a:r>
            <a:rPr lang="zh-TW" sz="3600" b="1" dirty="0" smtClean="0">
              <a:latin typeface="微軟正黑體" pitchFamily="34" charset="-120"/>
              <a:ea typeface="微軟正黑體" pitchFamily="34" charset="-120"/>
            </a:rPr>
            <a:t>接單設計</a:t>
          </a:r>
          <a:endParaRPr lang="en-US" sz="3600" b="1" dirty="0">
            <a:latin typeface="微軟正黑體" pitchFamily="34" charset="-120"/>
            <a:ea typeface="微軟正黑體" pitchFamily="34" charset="-120"/>
          </a:endParaRPr>
        </a:p>
      </dgm:t>
    </dgm:pt>
    <dgm:pt modelId="{E0383959-F4DC-4377-86F3-82A806A6FC39}" type="parTrans" cxnId="{46B10B8C-91C9-4D86-AAF6-53B18A47D396}">
      <dgm:prSet/>
      <dgm:spPr/>
      <dgm:t>
        <a:bodyPr/>
        <a:lstStyle/>
        <a:p>
          <a:endParaRPr lang="zh-TW" altLang="en-US"/>
        </a:p>
      </dgm:t>
    </dgm:pt>
    <dgm:pt modelId="{4363513B-3869-43A7-ABA4-6B26344DAC4D}" type="sibTrans" cxnId="{46B10B8C-91C9-4D86-AAF6-53B18A47D396}">
      <dgm:prSet/>
      <dgm:spPr/>
      <dgm:t>
        <a:bodyPr/>
        <a:lstStyle/>
        <a:p>
          <a:endParaRPr lang="zh-TW" altLang="en-US"/>
        </a:p>
      </dgm:t>
    </dgm:pt>
    <dgm:pt modelId="{C0B051C4-A3A5-467F-94CB-A8F6C6031086}">
      <dgm:prSet custT="1"/>
      <dgm:spPr/>
      <dgm:t>
        <a:bodyPr/>
        <a:lstStyle/>
        <a:p>
          <a:pPr rtl="0"/>
          <a:r>
            <a:rPr lang="zh-TW" sz="2800" b="1" dirty="0" smtClean="0">
              <a:latin typeface="微軟正黑體" pitchFamily="34" charset="-120"/>
              <a:ea typeface="微軟正黑體" pitchFamily="34" charset="-120"/>
            </a:rPr>
            <a:t>與顧客共同設計，之後採購原料與零件以完成生產</a:t>
          </a:r>
          <a:r>
            <a:rPr lang="zh-TW" altLang="en-US" sz="2800" b="1" dirty="0" smtClean="0">
              <a:latin typeface="微軟正黑體" pitchFamily="34" charset="-120"/>
              <a:ea typeface="微軟正黑體" pitchFamily="34" charset="-120"/>
            </a:rPr>
            <a:t>。</a:t>
          </a:r>
          <a:endParaRPr lang="en-US" sz="2800" b="1" dirty="0">
            <a:latin typeface="微軟正黑體" pitchFamily="34" charset="-120"/>
            <a:ea typeface="微軟正黑體" pitchFamily="34" charset="-120"/>
          </a:endParaRPr>
        </a:p>
      </dgm:t>
    </dgm:pt>
    <dgm:pt modelId="{5C620C3F-3B95-4E32-84DC-715AADBCB3C6}" type="parTrans" cxnId="{E5D21F3D-F37E-4B04-862F-2EF0CC81BBD1}">
      <dgm:prSet/>
      <dgm:spPr/>
      <dgm:t>
        <a:bodyPr/>
        <a:lstStyle/>
        <a:p>
          <a:endParaRPr lang="zh-TW" altLang="en-US"/>
        </a:p>
      </dgm:t>
    </dgm:pt>
    <dgm:pt modelId="{D6ACF09D-CEB7-4345-8B52-984B8F62497D}" type="sibTrans" cxnId="{E5D21F3D-F37E-4B04-862F-2EF0CC81BBD1}">
      <dgm:prSet/>
      <dgm:spPr/>
      <dgm:t>
        <a:bodyPr/>
        <a:lstStyle/>
        <a:p>
          <a:endParaRPr lang="zh-TW" altLang="en-US"/>
        </a:p>
      </dgm:t>
    </dgm:pt>
    <dgm:pt modelId="{58F7D2B6-B439-4463-944E-3A83D799806B}" type="pres">
      <dgm:prSet presAssocID="{F8A9F0B7-C8BA-4A0B-8912-76BF7798356B}" presName="linear" presStyleCnt="0">
        <dgm:presLayoutVars>
          <dgm:animLvl val="lvl"/>
          <dgm:resizeHandles val="exact"/>
        </dgm:presLayoutVars>
      </dgm:prSet>
      <dgm:spPr/>
      <dgm:t>
        <a:bodyPr/>
        <a:lstStyle/>
        <a:p>
          <a:endParaRPr lang="zh-TW" altLang="en-US"/>
        </a:p>
      </dgm:t>
    </dgm:pt>
    <dgm:pt modelId="{EE46AEDF-65C6-4845-A78A-8379AB8BB676}" type="pres">
      <dgm:prSet presAssocID="{DA1F3EF9-A151-41C3-8035-EFB6C5CC3A26}" presName="parentText" presStyleLbl="node1" presStyleIdx="0" presStyleCnt="4">
        <dgm:presLayoutVars>
          <dgm:chMax val="0"/>
          <dgm:bulletEnabled val="1"/>
        </dgm:presLayoutVars>
      </dgm:prSet>
      <dgm:spPr/>
      <dgm:t>
        <a:bodyPr/>
        <a:lstStyle/>
        <a:p>
          <a:endParaRPr lang="zh-TW" altLang="en-US"/>
        </a:p>
      </dgm:t>
    </dgm:pt>
    <dgm:pt modelId="{5446919B-E771-4738-9958-870623507FDC}" type="pres">
      <dgm:prSet presAssocID="{DA1F3EF9-A151-41C3-8035-EFB6C5CC3A26}" presName="childText" presStyleLbl="revTx" presStyleIdx="0" presStyleCnt="4">
        <dgm:presLayoutVars>
          <dgm:bulletEnabled val="1"/>
        </dgm:presLayoutVars>
      </dgm:prSet>
      <dgm:spPr/>
      <dgm:t>
        <a:bodyPr/>
        <a:lstStyle/>
        <a:p>
          <a:endParaRPr lang="zh-TW" altLang="en-US"/>
        </a:p>
      </dgm:t>
    </dgm:pt>
    <dgm:pt modelId="{DD643AA8-19FF-4849-BCC4-9D767C6780C3}" type="pres">
      <dgm:prSet presAssocID="{8574BD86-053F-4BE6-90F8-36B5DCB9BF21}" presName="parentText" presStyleLbl="node1" presStyleIdx="1" presStyleCnt="4">
        <dgm:presLayoutVars>
          <dgm:chMax val="0"/>
          <dgm:bulletEnabled val="1"/>
        </dgm:presLayoutVars>
      </dgm:prSet>
      <dgm:spPr/>
      <dgm:t>
        <a:bodyPr/>
        <a:lstStyle/>
        <a:p>
          <a:endParaRPr lang="zh-TW" altLang="en-US"/>
        </a:p>
      </dgm:t>
    </dgm:pt>
    <dgm:pt modelId="{5CAF3919-DD7B-4253-8931-E08102880525}" type="pres">
      <dgm:prSet presAssocID="{8574BD86-053F-4BE6-90F8-36B5DCB9BF21}" presName="childText" presStyleLbl="revTx" presStyleIdx="1" presStyleCnt="4">
        <dgm:presLayoutVars>
          <dgm:bulletEnabled val="1"/>
        </dgm:presLayoutVars>
      </dgm:prSet>
      <dgm:spPr/>
      <dgm:t>
        <a:bodyPr/>
        <a:lstStyle/>
        <a:p>
          <a:endParaRPr lang="zh-TW" altLang="en-US"/>
        </a:p>
      </dgm:t>
    </dgm:pt>
    <dgm:pt modelId="{9DDA5B6A-730A-4143-B935-74C891C1A6FB}" type="pres">
      <dgm:prSet presAssocID="{077C5A99-71E7-4E9B-B4D0-0B5B554B7EAA}" presName="parentText" presStyleLbl="node1" presStyleIdx="2" presStyleCnt="4">
        <dgm:presLayoutVars>
          <dgm:chMax val="0"/>
          <dgm:bulletEnabled val="1"/>
        </dgm:presLayoutVars>
      </dgm:prSet>
      <dgm:spPr/>
      <dgm:t>
        <a:bodyPr/>
        <a:lstStyle/>
        <a:p>
          <a:endParaRPr lang="zh-TW" altLang="en-US"/>
        </a:p>
      </dgm:t>
    </dgm:pt>
    <dgm:pt modelId="{E8CAB37B-CB73-48A5-ADFB-DE9565E3F342}" type="pres">
      <dgm:prSet presAssocID="{077C5A99-71E7-4E9B-B4D0-0B5B554B7EAA}" presName="childText" presStyleLbl="revTx" presStyleIdx="2" presStyleCnt="4">
        <dgm:presLayoutVars>
          <dgm:bulletEnabled val="1"/>
        </dgm:presLayoutVars>
      </dgm:prSet>
      <dgm:spPr/>
      <dgm:t>
        <a:bodyPr/>
        <a:lstStyle/>
        <a:p>
          <a:endParaRPr lang="zh-TW" altLang="en-US"/>
        </a:p>
      </dgm:t>
    </dgm:pt>
    <dgm:pt modelId="{72D3AF94-8592-46AA-98E8-5D8128D882F5}" type="pres">
      <dgm:prSet presAssocID="{DE899808-3299-454D-A5A6-6BF6F1AC6B76}" presName="parentText" presStyleLbl="node1" presStyleIdx="3" presStyleCnt="4">
        <dgm:presLayoutVars>
          <dgm:chMax val="0"/>
          <dgm:bulletEnabled val="1"/>
        </dgm:presLayoutVars>
      </dgm:prSet>
      <dgm:spPr/>
      <dgm:t>
        <a:bodyPr/>
        <a:lstStyle/>
        <a:p>
          <a:endParaRPr lang="zh-TW" altLang="en-US"/>
        </a:p>
      </dgm:t>
    </dgm:pt>
    <dgm:pt modelId="{4C6E41EF-BEEE-425A-9024-CB72BA3E9AA2}" type="pres">
      <dgm:prSet presAssocID="{DE899808-3299-454D-A5A6-6BF6F1AC6B76}" presName="childText" presStyleLbl="revTx" presStyleIdx="3" presStyleCnt="4">
        <dgm:presLayoutVars>
          <dgm:bulletEnabled val="1"/>
        </dgm:presLayoutVars>
      </dgm:prSet>
      <dgm:spPr/>
      <dgm:t>
        <a:bodyPr/>
        <a:lstStyle/>
        <a:p>
          <a:endParaRPr lang="zh-TW" altLang="en-US"/>
        </a:p>
      </dgm:t>
    </dgm:pt>
  </dgm:ptLst>
  <dgm:cxnLst>
    <dgm:cxn modelId="{2C853C50-379E-4A4B-9684-9B9C0BDE9F7A}" type="presOf" srcId="{0F9472AD-D6FE-4F44-B64E-7DC91510ACF8}" destId="{5CAF3919-DD7B-4253-8931-E08102880525}" srcOrd="0" destOrd="0" presId="urn:microsoft.com/office/officeart/2005/8/layout/vList2"/>
    <dgm:cxn modelId="{7C76CA5A-9EFD-4DD2-AE8C-543A3823A254}" type="presOf" srcId="{077C5A99-71E7-4E9B-B4D0-0B5B554B7EAA}" destId="{9DDA5B6A-730A-4143-B935-74C891C1A6FB}" srcOrd="0" destOrd="0" presId="urn:microsoft.com/office/officeart/2005/8/layout/vList2"/>
    <dgm:cxn modelId="{AEEE7A5A-6880-4DFC-88F2-CF49931FFDFD}" srcId="{DA1F3EF9-A151-41C3-8035-EFB6C5CC3A26}" destId="{750BF10C-CFAC-4F31-8475-2B432B125DDB}" srcOrd="0" destOrd="0" parTransId="{DF8C73C5-776F-4CEB-BB7F-542893BA0985}" sibTransId="{66B9B4CF-2D6C-43EC-A30B-9C4B8D5C95D6}"/>
    <dgm:cxn modelId="{B7EA1758-011B-47D4-B334-F911F95E4CF7}" type="presOf" srcId="{8574BD86-053F-4BE6-90F8-36B5DCB9BF21}" destId="{DD643AA8-19FF-4849-BCC4-9D767C6780C3}" srcOrd="0" destOrd="0" presId="urn:microsoft.com/office/officeart/2005/8/layout/vList2"/>
    <dgm:cxn modelId="{C0CF4C74-FA7B-4B13-A3BE-C4E98F00C812}" type="presOf" srcId="{C0B051C4-A3A5-467F-94CB-A8F6C6031086}" destId="{4C6E41EF-BEEE-425A-9024-CB72BA3E9AA2}" srcOrd="0" destOrd="0" presId="urn:microsoft.com/office/officeart/2005/8/layout/vList2"/>
    <dgm:cxn modelId="{26176F37-8F2F-4164-A7D5-0E6CA6BEF801}" srcId="{F8A9F0B7-C8BA-4A0B-8912-76BF7798356B}" destId="{DA1F3EF9-A151-41C3-8035-EFB6C5CC3A26}" srcOrd="0" destOrd="0" parTransId="{70472CD8-5C0B-4919-8680-A603AF825A60}" sibTransId="{13127F8B-AF75-4979-A074-9A91063B00BC}"/>
    <dgm:cxn modelId="{FE2F63FE-B695-4B28-BA8D-D63A0AFB33DC}" srcId="{8574BD86-053F-4BE6-90F8-36B5DCB9BF21}" destId="{0F9472AD-D6FE-4F44-B64E-7DC91510ACF8}" srcOrd="0" destOrd="0" parTransId="{2D8ABBD0-CC30-4E62-986E-D4DAAE50543C}" sibTransId="{BCDC6383-F07D-4324-8D8A-9E5EF3F55C90}"/>
    <dgm:cxn modelId="{D597ED22-CB5D-49ED-9256-CAFCC5432EF7}" srcId="{F8A9F0B7-C8BA-4A0B-8912-76BF7798356B}" destId="{077C5A99-71E7-4E9B-B4D0-0B5B554B7EAA}" srcOrd="2" destOrd="0" parTransId="{E6C90F6D-8939-4E22-8250-F9EC45B316CE}" sibTransId="{D15DF642-384F-4186-AB59-85E6298ADC26}"/>
    <dgm:cxn modelId="{6E4D08A7-9432-450A-B00E-252C11F8C5E4}" type="presOf" srcId="{DA1F3EF9-A151-41C3-8035-EFB6C5CC3A26}" destId="{EE46AEDF-65C6-4845-A78A-8379AB8BB676}" srcOrd="0" destOrd="0" presId="urn:microsoft.com/office/officeart/2005/8/layout/vList2"/>
    <dgm:cxn modelId="{19231471-383F-475E-89DF-3AD7D6DC213F}" type="presOf" srcId="{60267D34-A7AF-480C-B12F-CA9DD02BCC46}" destId="{E8CAB37B-CB73-48A5-ADFB-DE9565E3F342}" srcOrd="0" destOrd="0" presId="urn:microsoft.com/office/officeart/2005/8/layout/vList2"/>
    <dgm:cxn modelId="{2E93A9B8-0C79-4531-9459-134C9EEBE7A2}" srcId="{F8A9F0B7-C8BA-4A0B-8912-76BF7798356B}" destId="{8574BD86-053F-4BE6-90F8-36B5DCB9BF21}" srcOrd="1" destOrd="0" parTransId="{EB84A742-7362-482F-9B0C-0618F13BD97F}" sibTransId="{1A0DE96E-6F24-4999-87AC-DCA14A2A588C}"/>
    <dgm:cxn modelId="{D26AB6FB-AAF9-4997-8346-CF4C816B4D41}" srcId="{077C5A99-71E7-4E9B-B4D0-0B5B554B7EAA}" destId="{60267D34-A7AF-480C-B12F-CA9DD02BCC46}" srcOrd="0" destOrd="0" parTransId="{CFA5FB57-90A4-4145-821B-23BC454A9D35}" sibTransId="{EC168CC1-71AB-4BD4-BBE7-36ECDAB6CC94}"/>
    <dgm:cxn modelId="{E5D21F3D-F37E-4B04-862F-2EF0CC81BBD1}" srcId="{DE899808-3299-454D-A5A6-6BF6F1AC6B76}" destId="{C0B051C4-A3A5-467F-94CB-A8F6C6031086}" srcOrd="0" destOrd="0" parTransId="{5C620C3F-3B95-4E32-84DC-715AADBCB3C6}" sibTransId="{D6ACF09D-CEB7-4345-8B52-984B8F62497D}"/>
    <dgm:cxn modelId="{C55EFD9B-59F3-49BF-8301-F168E706AF58}" type="presOf" srcId="{750BF10C-CFAC-4F31-8475-2B432B125DDB}" destId="{5446919B-E771-4738-9958-870623507FDC}" srcOrd="0" destOrd="0" presId="urn:microsoft.com/office/officeart/2005/8/layout/vList2"/>
    <dgm:cxn modelId="{B0424D91-EAA9-4AB5-A858-18526A1D7176}" type="presOf" srcId="{DE899808-3299-454D-A5A6-6BF6F1AC6B76}" destId="{72D3AF94-8592-46AA-98E8-5D8128D882F5}" srcOrd="0" destOrd="0" presId="urn:microsoft.com/office/officeart/2005/8/layout/vList2"/>
    <dgm:cxn modelId="{EC7003C8-3555-4C74-B471-3F791D93020B}" type="presOf" srcId="{F8A9F0B7-C8BA-4A0B-8912-76BF7798356B}" destId="{58F7D2B6-B439-4463-944E-3A83D799806B}" srcOrd="0" destOrd="0" presId="urn:microsoft.com/office/officeart/2005/8/layout/vList2"/>
    <dgm:cxn modelId="{46B10B8C-91C9-4D86-AAF6-53B18A47D396}" srcId="{F8A9F0B7-C8BA-4A0B-8912-76BF7798356B}" destId="{DE899808-3299-454D-A5A6-6BF6F1AC6B76}" srcOrd="3" destOrd="0" parTransId="{E0383959-F4DC-4377-86F3-82A806A6FC39}" sibTransId="{4363513B-3869-43A7-ABA4-6B26344DAC4D}"/>
    <dgm:cxn modelId="{C0F1617C-BA76-493C-A6AA-1D0CA8E2A2BD}" type="presParOf" srcId="{58F7D2B6-B439-4463-944E-3A83D799806B}" destId="{EE46AEDF-65C6-4845-A78A-8379AB8BB676}" srcOrd="0" destOrd="0" presId="urn:microsoft.com/office/officeart/2005/8/layout/vList2"/>
    <dgm:cxn modelId="{4DCD54FD-8A68-4160-B757-DB3D5DFDFC82}" type="presParOf" srcId="{58F7D2B6-B439-4463-944E-3A83D799806B}" destId="{5446919B-E771-4738-9958-870623507FDC}" srcOrd="1" destOrd="0" presId="urn:microsoft.com/office/officeart/2005/8/layout/vList2"/>
    <dgm:cxn modelId="{EBB1563B-CF53-4064-A717-C635C6FEEA54}" type="presParOf" srcId="{58F7D2B6-B439-4463-944E-3A83D799806B}" destId="{DD643AA8-19FF-4849-BCC4-9D767C6780C3}" srcOrd="2" destOrd="0" presId="urn:microsoft.com/office/officeart/2005/8/layout/vList2"/>
    <dgm:cxn modelId="{321F3C0E-CB8A-48CA-98CD-FAE5BB262E7F}" type="presParOf" srcId="{58F7D2B6-B439-4463-944E-3A83D799806B}" destId="{5CAF3919-DD7B-4253-8931-E08102880525}" srcOrd="3" destOrd="0" presId="urn:microsoft.com/office/officeart/2005/8/layout/vList2"/>
    <dgm:cxn modelId="{7C4680BD-022C-48C4-B6E0-CC88C667C704}" type="presParOf" srcId="{58F7D2B6-B439-4463-944E-3A83D799806B}" destId="{9DDA5B6A-730A-4143-B935-74C891C1A6FB}" srcOrd="4" destOrd="0" presId="urn:microsoft.com/office/officeart/2005/8/layout/vList2"/>
    <dgm:cxn modelId="{89D0850D-FF81-4DC7-9162-22D598C560C5}" type="presParOf" srcId="{58F7D2B6-B439-4463-944E-3A83D799806B}" destId="{E8CAB37B-CB73-48A5-ADFB-DE9565E3F342}" srcOrd="5" destOrd="0" presId="urn:microsoft.com/office/officeart/2005/8/layout/vList2"/>
    <dgm:cxn modelId="{2DD5C30C-7B55-45D5-8B5B-E3ABEF3EABC7}" type="presParOf" srcId="{58F7D2B6-B439-4463-944E-3A83D799806B}" destId="{72D3AF94-8592-46AA-98E8-5D8128D882F5}" srcOrd="6" destOrd="0" presId="urn:microsoft.com/office/officeart/2005/8/layout/vList2"/>
    <dgm:cxn modelId="{F2624D20-E39A-4162-9ACD-BB7781EFDE03}" type="presParOf" srcId="{58F7D2B6-B439-4463-944E-3A83D799806B}" destId="{4C6E41EF-BEEE-425A-9024-CB72BA3E9AA2}"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3DD5F5-2AF5-41A1-84A2-F862EAFD0325}"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zh-TW" altLang="en-US"/>
        </a:p>
      </dgm:t>
    </dgm:pt>
    <dgm:pt modelId="{FD6CF497-F8B8-41CB-B4D9-392B32D08CC8}">
      <dgm:prSet phldrT="[文字]" custT="1"/>
      <dgm:spPr/>
      <dgm:t>
        <a:bodyPr/>
        <a:lstStyle/>
        <a:p>
          <a:r>
            <a:rPr lang="zh-TW" altLang="en-US" sz="2400" b="1" dirty="0" smtClean="0">
              <a:latin typeface="微軟正黑體" pitchFamily="34" charset="-120"/>
              <a:ea typeface="微軟正黑體" pitchFamily="34" charset="-120"/>
            </a:rPr>
            <a:t>精實生產</a:t>
          </a:r>
          <a:endParaRPr lang="zh-TW" altLang="en-US" sz="2400" b="1" dirty="0">
            <a:latin typeface="微軟正黑體" pitchFamily="34" charset="-120"/>
            <a:ea typeface="微軟正黑體" pitchFamily="34" charset="-120"/>
          </a:endParaRPr>
        </a:p>
      </dgm:t>
    </dgm:pt>
    <dgm:pt modelId="{EEA9E094-EA62-4014-9713-BAA473D73444}" type="parTrans" cxnId="{BD8D9690-A05D-4D5F-9D99-0B40015E4BD3}">
      <dgm:prSet/>
      <dgm:spPr/>
      <dgm:t>
        <a:bodyPr/>
        <a:lstStyle/>
        <a:p>
          <a:endParaRPr lang="zh-TW" altLang="en-US"/>
        </a:p>
      </dgm:t>
    </dgm:pt>
    <dgm:pt modelId="{576B9041-1FE6-4023-A3CB-9DA3C71A9E83}" type="sibTrans" cxnId="{BD8D9690-A05D-4D5F-9D99-0B40015E4BD3}">
      <dgm:prSet/>
      <dgm:spPr/>
      <dgm:t>
        <a:bodyPr/>
        <a:lstStyle/>
        <a:p>
          <a:endParaRPr lang="zh-TW" altLang="en-US"/>
        </a:p>
      </dgm:t>
    </dgm:pt>
    <dgm:pt modelId="{33D6FE1A-DB76-496A-B2DA-D5A081D53F32}">
      <dgm:prSet phldrT="[文字]" custT="1"/>
      <dgm:spPr/>
      <dgm:t>
        <a:bodyPr/>
        <a:lstStyle/>
        <a:p>
          <a:r>
            <a:rPr lang="zh-TW" altLang="en-US" sz="2400" b="1" dirty="0" smtClean="0">
              <a:latin typeface="微軟正黑體" pitchFamily="34" charset="-120"/>
              <a:ea typeface="微軟正黑體" pitchFamily="34" charset="-120"/>
            </a:rPr>
            <a:t>追求零庫存 </a:t>
          </a:r>
          <a:endParaRPr lang="zh-TW" altLang="en-US" sz="2400" b="1" dirty="0">
            <a:latin typeface="微軟正黑體" pitchFamily="34" charset="-120"/>
            <a:ea typeface="微軟正黑體" pitchFamily="34" charset="-120"/>
          </a:endParaRPr>
        </a:p>
      </dgm:t>
    </dgm:pt>
    <dgm:pt modelId="{D0176058-0308-4344-96B5-667992162BC3}" type="parTrans" cxnId="{24E4477A-53A0-4166-9AF7-1E106456465C}">
      <dgm:prSet/>
      <dgm:spPr/>
      <dgm:t>
        <a:bodyPr/>
        <a:lstStyle/>
        <a:p>
          <a:endParaRPr lang="zh-TW" altLang="en-US"/>
        </a:p>
      </dgm:t>
    </dgm:pt>
    <dgm:pt modelId="{C5213BE4-4090-4EC2-AC73-325472EA44DB}" type="sibTrans" cxnId="{24E4477A-53A0-4166-9AF7-1E106456465C}">
      <dgm:prSet/>
      <dgm:spPr/>
      <dgm:t>
        <a:bodyPr/>
        <a:lstStyle/>
        <a:p>
          <a:endParaRPr lang="zh-TW" altLang="en-US"/>
        </a:p>
      </dgm:t>
    </dgm:pt>
    <dgm:pt modelId="{471E7F50-B040-4F2A-8CA4-28F1A11644DB}">
      <dgm:prSet phldrT="[文字]" custT="1"/>
      <dgm:spPr/>
      <dgm:t>
        <a:bodyPr/>
        <a:lstStyle/>
        <a:p>
          <a:r>
            <a:rPr lang="zh-TW" altLang="en-US" sz="2400" b="1" dirty="0" smtClean="0">
              <a:latin typeface="微軟正黑體" pitchFamily="34" charset="-120"/>
              <a:ea typeface="微軟正黑體" pitchFamily="34" charset="-120"/>
            </a:rPr>
            <a:t>追求快速反應</a:t>
          </a:r>
          <a:endParaRPr lang="zh-TW" altLang="en-US" sz="2400" b="1" dirty="0">
            <a:latin typeface="微軟正黑體" pitchFamily="34" charset="-120"/>
            <a:ea typeface="微軟正黑體" pitchFamily="34" charset="-120"/>
          </a:endParaRPr>
        </a:p>
      </dgm:t>
    </dgm:pt>
    <dgm:pt modelId="{1361856A-3722-4990-BF38-C0F1925AF56F}" type="parTrans" cxnId="{B04F9F37-C5AF-47E4-9124-2FE6D0DD4CD0}">
      <dgm:prSet/>
      <dgm:spPr/>
      <dgm:t>
        <a:bodyPr/>
        <a:lstStyle/>
        <a:p>
          <a:endParaRPr lang="zh-TW" altLang="en-US"/>
        </a:p>
      </dgm:t>
    </dgm:pt>
    <dgm:pt modelId="{C3F8BE7D-B029-472B-818B-10AF9F3929C5}" type="sibTrans" cxnId="{B04F9F37-C5AF-47E4-9124-2FE6D0DD4CD0}">
      <dgm:prSet/>
      <dgm:spPr/>
      <dgm:t>
        <a:bodyPr/>
        <a:lstStyle/>
        <a:p>
          <a:endParaRPr lang="zh-TW" altLang="en-US"/>
        </a:p>
      </dgm:t>
    </dgm:pt>
    <dgm:pt modelId="{CC7440EB-4A88-452A-B0B4-77BC50E7F28D}">
      <dgm:prSet phldrT="[文字]"/>
      <dgm:spPr/>
      <dgm:t>
        <a:bodyPr/>
        <a:lstStyle/>
        <a:p>
          <a:endParaRPr lang="zh-TW" altLang="en-US"/>
        </a:p>
      </dgm:t>
    </dgm:pt>
    <dgm:pt modelId="{A569A374-3D97-4FC3-BC14-CB669353205A}" type="parTrans" cxnId="{3713E34D-3512-4891-8097-80FAE2E5CFFD}">
      <dgm:prSet/>
      <dgm:spPr/>
      <dgm:t>
        <a:bodyPr/>
        <a:lstStyle/>
        <a:p>
          <a:endParaRPr lang="zh-TW" altLang="en-US"/>
        </a:p>
      </dgm:t>
    </dgm:pt>
    <dgm:pt modelId="{1AF9D3F6-A9C9-4B2C-A751-9323ECD58380}" type="sibTrans" cxnId="{3713E34D-3512-4891-8097-80FAE2E5CFFD}">
      <dgm:prSet/>
      <dgm:spPr/>
      <dgm:t>
        <a:bodyPr/>
        <a:lstStyle/>
        <a:p>
          <a:endParaRPr lang="zh-TW" altLang="en-US"/>
        </a:p>
      </dgm:t>
    </dgm:pt>
    <dgm:pt modelId="{888DEC08-0198-412F-8D06-94D8C1850148}">
      <dgm:prSet phldrT="[文字]" phldr="1"/>
      <dgm:spPr/>
      <dgm:t>
        <a:bodyPr/>
        <a:lstStyle/>
        <a:p>
          <a:endParaRPr lang="zh-TW" altLang="en-US" dirty="0"/>
        </a:p>
      </dgm:t>
    </dgm:pt>
    <dgm:pt modelId="{59066997-A317-4EA6-BFE5-508787B33F5B}" type="parTrans" cxnId="{F0087DBC-B0A3-414D-90F9-A053B005F3F7}">
      <dgm:prSet/>
      <dgm:spPr/>
      <dgm:t>
        <a:bodyPr/>
        <a:lstStyle/>
        <a:p>
          <a:endParaRPr lang="zh-TW" altLang="en-US"/>
        </a:p>
      </dgm:t>
    </dgm:pt>
    <dgm:pt modelId="{B7D697AE-28B5-445C-8DEC-9F16A5BD2B87}" type="sibTrans" cxnId="{F0087DBC-B0A3-414D-90F9-A053B005F3F7}">
      <dgm:prSet/>
      <dgm:spPr/>
      <dgm:t>
        <a:bodyPr/>
        <a:lstStyle/>
        <a:p>
          <a:endParaRPr lang="zh-TW" altLang="en-US"/>
        </a:p>
      </dgm:t>
    </dgm:pt>
    <dgm:pt modelId="{E207D41E-3C2E-4C0C-B291-9020F1D83735}">
      <dgm:prSet phldrT="[文字]" phldr="1"/>
      <dgm:spPr/>
      <dgm:t>
        <a:bodyPr/>
        <a:lstStyle/>
        <a:p>
          <a:endParaRPr lang="zh-TW" altLang="en-US" dirty="0"/>
        </a:p>
      </dgm:t>
    </dgm:pt>
    <dgm:pt modelId="{96878F3F-0E36-4213-8550-C6327BDA5090}" type="parTrans" cxnId="{FE8188EF-144A-42D4-A730-886401958799}">
      <dgm:prSet/>
      <dgm:spPr/>
      <dgm:t>
        <a:bodyPr/>
        <a:lstStyle/>
        <a:p>
          <a:endParaRPr lang="zh-TW" altLang="en-US"/>
        </a:p>
      </dgm:t>
    </dgm:pt>
    <dgm:pt modelId="{6BBFA61F-A444-4D05-A227-36D405B7B2B8}" type="sibTrans" cxnId="{FE8188EF-144A-42D4-A730-886401958799}">
      <dgm:prSet/>
      <dgm:spPr/>
      <dgm:t>
        <a:bodyPr/>
        <a:lstStyle/>
        <a:p>
          <a:endParaRPr lang="zh-TW" altLang="en-US"/>
        </a:p>
      </dgm:t>
    </dgm:pt>
    <dgm:pt modelId="{7B164061-95F4-4D77-9BA4-04E7D168ED1C}">
      <dgm:prSet phldrT="[文字]" phldr="1"/>
      <dgm:spPr/>
      <dgm:t>
        <a:bodyPr/>
        <a:lstStyle/>
        <a:p>
          <a:endParaRPr lang="zh-TW" altLang="en-US" dirty="0"/>
        </a:p>
      </dgm:t>
    </dgm:pt>
    <dgm:pt modelId="{CBCE15E5-616D-4BE0-9962-FE16D63D76DC}" type="parTrans" cxnId="{52B062D4-295A-4178-BC2A-32965D92869D}">
      <dgm:prSet/>
      <dgm:spPr/>
      <dgm:t>
        <a:bodyPr/>
        <a:lstStyle/>
        <a:p>
          <a:endParaRPr lang="zh-TW" altLang="en-US"/>
        </a:p>
      </dgm:t>
    </dgm:pt>
    <dgm:pt modelId="{C32742E7-01E8-4B04-84B7-00327E8BF239}" type="sibTrans" cxnId="{52B062D4-295A-4178-BC2A-32965D92869D}">
      <dgm:prSet/>
      <dgm:spPr/>
      <dgm:t>
        <a:bodyPr/>
        <a:lstStyle/>
        <a:p>
          <a:endParaRPr lang="zh-TW" altLang="en-US"/>
        </a:p>
      </dgm:t>
    </dgm:pt>
    <dgm:pt modelId="{497FC474-EC5A-4707-83D9-E2261DDDC514}">
      <dgm:prSet phldrT="[文字]" phldr="1"/>
      <dgm:spPr/>
      <dgm:t>
        <a:bodyPr/>
        <a:lstStyle/>
        <a:p>
          <a:endParaRPr lang="zh-TW" altLang="en-US" dirty="0"/>
        </a:p>
      </dgm:t>
    </dgm:pt>
    <dgm:pt modelId="{2FD67917-3E30-4E86-8E4C-DC518B09F85B}" type="parTrans" cxnId="{F4C689D3-0FDD-4490-B6C8-8EC951C8F2FD}">
      <dgm:prSet/>
      <dgm:spPr/>
      <dgm:t>
        <a:bodyPr/>
        <a:lstStyle/>
        <a:p>
          <a:endParaRPr lang="zh-TW" altLang="en-US"/>
        </a:p>
      </dgm:t>
    </dgm:pt>
    <dgm:pt modelId="{C13590FF-7ACD-448C-9974-D6270ED97D10}" type="sibTrans" cxnId="{F4C689D3-0FDD-4490-B6C8-8EC951C8F2FD}">
      <dgm:prSet/>
      <dgm:spPr/>
      <dgm:t>
        <a:bodyPr/>
        <a:lstStyle/>
        <a:p>
          <a:endParaRPr lang="zh-TW" altLang="en-US"/>
        </a:p>
      </dgm:t>
    </dgm:pt>
    <dgm:pt modelId="{EF17CEDA-38A4-4101-93F9-9375879FE887}">
      <dgm:prSet phldrT="[文字]" phldr="1"/>
      <dgm:spPr/>
      <dgm:t>
        <a:bodyPr/>
        <a:lstStyle/>
        <a:p>
          <a:endParaRPr lang="zh-TW" altLang="en-US" dirty="0"/>
        </a:p>
      </dgm:t>
    </dgm:pt>
    <dgm:pt modelId="{5698C501-5B91-40EE-90B0-AE69FE6BBFB1}" type="parTrans" cxnId="{7D7BBA29-FC94-4614-9CB6-5153F8D894FA}">
      <dgm:prSet/>
      <dgm:spPr/>
      <dgm:t>
        <a:bodyPr/>
        <a:lstStyle/>
        <a:p>
          <a:endParaRPr lang="zh-TW" altLang="en-US"/>
        </a:p>
      </dgm:t>
    </dgm:pt>
    <dgm:pt modelId="{0EB6527B-EFF5-4CC2-A95D-A5F4C3FECB12}" type="sibTrans" cxnId="{7D7BBA29-FC94-4614-9CB6-5153F8D894FA}">
      <dgm:prSet/>
      <dgm:spPr/>
      <dgm:t>
        <a:bodyPr/>
        <a:lstStyle/>
        <a:p>
          <a:endParaRPr lang="zh-TW" altLang="en-US"/>
        </a:p>
      </dgm:t>
    </dgm:pt>
    <dgm:pt modelId="{5C54C253-CC91-4A29-8E11-DAB67B2BEE0B}">
      <dgm:prSet phldrT="[文字]" custT="1"/>
      <dgm:spPr/>
      <dgm:t>
        <a:bodyPr/>
        <a:lstStyle/>
        <a:p>
          <a:r>
            <a:rPr lang="zh-TW" altLang="en-US" sz="2400" b="1" dirty="0" smtClean="0">
              <a:latin typeface="微軟正黑體" pitchFamily="34" charset="-120"/>
              <a:ea typeface="微軟正黑體" pitchFamily="34" charset="-120"/>
            </a:rPr>
            <a:t>企業內外環境的和諧統一 </a:t>
          </a:r>
          <a:endParaRPr lang="zh-TW" altLang="en-US" sz="2400" b="1" dirty="0">
            <a:latin typeface="微軟正黑體" pitchFamily="34" charset="-120"/>
            <a:ea typeface="微軟正黑體" pitchFamily="34" charset="-120"/>
          </a:endParaRPr>
        </a:p>
      </dgm:t>
    </dgm:pt>
    <dgm:pt modelId="{957AF505-34FA-4B42-B052-8D24A8D2D902}" type="parTrans" cxnId="{D16AB6DE-FE4E-40F7-9800-5862AB21416D}">
      <dgm:prSet/>
      <dgm:spPr/>
      <dgm:t>
        <a:bodyPr/>
        <a:lstStyle/>
        <a:p>
          <a:endParaRPr lang="zh-TW" altLang="en-US"/>
        </a:p>
      </dgm:t>
    </dgm:pt>
    <dgm:pt modelId="{50997F2F-E5AD-462A-B937-42EC22776EE1}" type="sibTrans" cxnId="{D16AB6DE-FE4E-40F7-9800-5862AB21416D}">
      <dgm:prSet/>
      <dgm:spPr/>
      <dgm:t>
        <a:bodyPr/>
        <a:lstStyle/>
        <a:p>
          <a:endParaRPr lang="zh-TW" altLang="en-US"/>
        </a:p>
      </dgm:t>
    </dgm:pt>
    <dgm:pt modelId="{46327B9C-46A6-4CB1-819E-242AEABFD309}">
      <dgm:prSet phldrT="[文字]" custT="1"/>
      <dgm:spPr/>
      <dgm:t>
        <a:bodyPr/>
        <a:lstStyle/>
        <a:p>
          <a:r>
            <a:rPr lang="zh-TW" altLang="en-US" sz="2400" b="1" dirty="0" smtClean="0">
              <a:latin typeface="微軟正黑體" pitchFamily="34" charset="-120"/>
              <a:ea typeface="微軟正黑體" pitchFamily="34" charset="-120"/>
            </a:rPr>
            <a:t>人本位主義 </a:t>
          </a:r>
          <a:endParaRPr lang="zh-TW" altLang="en-US" sz="2400" b="1" dirty="0">
            <a:latin typeface="微軟正黑體" pitchFamily="34" charset="-120"/>
            <a:ea typeface="微軟正黑體" pitchFamily="34" charset="-120"/>
          </a:endParaRPr>
        </a:p>
      </dgm:t>
    </dgm:pt>
    <dgm:pt modelId="{913620B9-FA1C-4E70-856B-8E30B44DD038}" type="parTrans" cxnId="{C8C048AE-CE7A-47D9-A0B5-576A371D3EE4}">
      <dgm:prSet/>
      <dgm:spPr/>
      <dgm:t>
        <a:bodyPr/>
        <a:lstStyle/>
        <a:p>
          <a:endParaRPr lang="zh-TW" altLang="en-US"/>
        </a:p>
      </dgm:t>
    </dgm:pt>
    <dgm:pt modelId="{64D1D1DA-77A6-4FB8-AD2A-0C13195AE776}" type="sibTrans" cxnId="{C8C048AE-CE7A-47D9-A0B5-576A371D3EE4}">
      <dgm:prSet/>
      <dgm:spPr/>
      <dgm:t>
        <a:bodyPr/>
        <a:lstStyle/>
        <a:p>
          <a:endParaRPr lang="zh-TW" altLang="en-US"/>
        </a:p>
      </dgm:t>
    </dgm:pt>
    <dgm:pt modelId="{067B8C19-4470-446F-9B9C-84E36CBFFFF5}">
      <dgm:prSet phldrT="[文字]" custT="1"/>
      <dgm:spPr/>
      <dgm:t>
        <a:bodyPr/>
        <a:lstStyle/>
        <a:p>
          <a:r>
            <a:rPr lang="zh-TW" altLang="en-US" sz="2400" b="1" dirty="0" smtClean="0">
              <a:latin typeface="微軟正黑體" pitchFamily="34" charset="-120"/>
              <a:ea typeface="微軟正黑體" pitchFamily="34" charset="-120"/>
            </a:rPr>
            <a:t>庫存是“禍根” </a:t>
          </a:r>
          <a:endParaRPr lang="zh-TW" altLang="en-US" sz="2400" b="1" dirty="0">
            <a:latin typeface="微軟正黑體" pitchFamily="34" charset="-120"/>
            <a:ea typeface="微軟正黑體" pitchFamily="34" charset="-120"/>
          </a:endParaRPr>
        </a:p>
      </dgm:t>
    </dgm:pt>
    <dgm:pt modelId="{D666BD22-C0E0-4564-93DF-F5DD23D84DC2}" type="parTrans" cxnId="{DB981812-8BB9-47B7-83AF-DFB09AA80A23}">
      <dgm:prSet/>
      <dgm:spPr/>
      <dgm:t>
        <a:bodyPr/>
        <a:lstStyle/>
        <a:p>
          <a:endParaRPr lang="zh-TW" altLang="en-US"/>
        </a:p>
      </dgm:t>
    </dgm:pt>
    <dgm:pt modelId="{44CB2AFF-0B3C-4D93-B3BC-ED31FA969E91}" type="sibTrans" cxnId="{DB981812-8BB9-47B7-83AF-DFB09AA80A23}">
      <dgm:prSet/>
      <dgm:spPr/>
      <dgm:t>
        <a:bodyPr/>
        <a:lstStyle/>
        <a:p>
          <a:endParaRPr lang="zh-TW" altLang="en-US"/>
        </a:p>
      </dgm:t>
    </dgm:pt>
    <dgm:pt modelId="{387FA4FA-9CDC-4A6B-9001-73083FBE9DD1}" type="pres">
      <dgm:prSet presAssocID="{373DD5F5-2AF5-41A1-84A2-F862EAFD0325}" presName="cycle" presStyleCnt="0">
        <dgm:presLayoutVars>
          <dgm:chMax val="1"/>
          <dgm:dir/>
          <dgm:animLvl val="ctr"/>
          <dgm:resizeHandles val="exact"/>
        </dgm:presLayoutVars>
      </dgm:prSet>
      <dgm:spPr/>
      <dgm:t>
        <a:bodyPr/>
        <a:lstStyle/>
        <a:p>
          <a:endParaRPr lang="zh-TW" altLang="en-US"/>
        </a:p>
      </dgm:t>
    </dgm:pt>
    <dgm:pt modelId="{52953694-3722-4648-A8F3-902FFEA402F7}" type="pres">
      <dgm:prSet presAssocID="{FD6CF497-F8B8-41CB-B4D9-392B32D08CC8}" presName="centerShape" presStyleLbl="node0" presStyleIdx="0" presStyleCnt="1" custScaleX="121867" custScaleY="100099"/>
      <dgm:spPr/>
      <dgm:t>
        <a:bodyPr/>
        <a:lstStyle/>
        <a:p>
          <a:endParaRPr lang="zh-TW" altLang="en-US"/>
        </a:p>
      </dgm:t>
    </dgm:pt>
    <dgm:pt modelId="{EFD62BAD-D74F-4CA9-8AEC-21C7C71F2A71}" type="pres">
      <dgm:prSet presAssocID="{D0176058-0308-4344-96B5-667992162BC3}" presName="parTrans" presStyleLbl="bgSibTrans2D1" presStyleIdx="0" presStyleCnt="5" custScaleX="149946"/>
      <dgm:spPr>
        <a:prstGeom prst="mathMinus">
          <a:avLst/>
        </a:prstGeom>
      </dgm:spPr>
      <dgm:t>
        <a:bodyPr/>
        <a:lstStyle/>
        <a:p>
          <a:endParaRPr lang="zh-TW" altLang="en-US"/>
        </a:p>
      </dgm:t>
    </dgm:pt>
    <dgm:pt modelId="{8065F5E6-8F26-4189-A0F6-A6481B9539A5}" type="pres">
      <dgm:prSet presAssocID="{33D6FE1A-DB76-496A-B2DA-D5A081D53F32}" presName="node" presStyleLbl="node1" presStyleIdx="0" presStyleCnt="5" custScaleX="130516" custScaleY="74276">
        <dgm:presLayoutVars>
          <dgm:bulletEnabled val="1"/>
        </dgm:presLayoutVars>
      </dgm:prSet>
      <dgm:spPr/>
      <dgm:t>
        <a:bodyPr/>
        <a:lstStyle/>
        <a:p>
          <a:endParaRPr lang="zh-TW" altLang="en-US"/>
        </a:p>
      </dgm:t>
    </dgm:pt>
    <dgm:pt modelId="{979E099A-F5CB-4618-A25A-DAD878EC1BE0}" type="pres">
      <dgm:prSet presAssocID="{1361856A-3722-4990-BF38-C0F1925AF56F}" presName="parTrans" presStyleLbl="bgSibTrans2D1" presStyleIdx="1" presStyleCnt="5" custScaleX="141622"/>
      <dgm:spPr>
        <a:prstGeom prst="mathMinus">
          <a:avLst/>
        </a:prstGeom>
      </dgm:spPr>
      <dgm:t>
        <a:bodyPr/>
        <a:lstStyle/>
        <a:p>
          <a:endParaRPr lang="zh-TW" altLang="en-US"/>
        </a:p>
      </dgm:t>
    </dgm:pt>
    <dgm:pt modelId="{A7B4742D-4CBA-4A9E-A6AC-E5B2B839890B}" type="pres">
      <dgm:prSet presAssocID="{471E7F50-B040-4F2A-8CA4-28F1A11644DB}" presName="node" presStyleLbl="node1" presStyleIdx="1" presStyleCnt="5" custScaleX="105510" custScaleY="75851" custRadScaleRad="103401" custRadScaleInc="-34107">
        <dgm:presLayoutVars>
          <dgm:bulletEnabled val="1"/>
        </dgm:presLayoutVars>
      </dgm:prSet>
      <dgm:spPr/>
      <dgm:t>
        <a:bodyPr/>
        <a:lstStyle/>
        <a:p>
          <a:endParaRPr lang="zh-TW" altLang="en-US"/>
        </a:p>
      </dgm:t>
    </dgm:pt>
    <dgm:pt modelId="{2786A420-285D-44AF-98CD-44F3B598BA6F}" type="pres">
      <dgm:prSet presAssocID="{957AF505-34FA-4B42-B052-8D24A8D2D902}" presName="parTrans" presStyleLbl="bgSibTrans2D1" presStyleIdx="2" presStyleCnt="5" custLinFactNeighborX="5959" custLinFactNeighborY="55349"/>
      <dgm:spPr>
        <a:prstGeom prst="mathMinus">
          <a:avLst/>
        </a:prstGeom>
      </dgm:spPr>
      <dgm:t>
        <a:bodyPr/>
        <a:lstStyle/>
        <a:p>
          <a:endParaRPr lang="zh-TW" altLang="en-US"/>
        </a:p>
      </dgm:t>
    </dgm:pt>
    <dgm:pt modelId="{DF52C5AD-079D-408C-8543-36C4F1AB0095}" type="pres">
      <dgm:prSet presAssocID="{5C54C253-CC91-4A29-8E11-DAB67B2BEE0B}" presName="node" presStyleLbl="node1" presStyleIdx="2" presStyleCnt="5" custScaleX="166334" custScaleY="68682" custRadScaleRad="92431" custRadScaleInc="10939">
        <dgm:presLayoutVars>
          <dgm:bulletEnabled val="1"/>
        </dgm:presLayoutVars>
      </dgm:prSet>
      <dgm:spPr/>
      <dgm:t>
        <a:bodyPr/>
        <a:lstStyle/>
        <a:p>
          <a:endParaRPr lang="zh-TW" altLang="en-US"/>
        </a:p>
      </dgm:t>
    </dgm:pt>
    <dgm:pt modelId="{E0593F26-4F34-47A5-A032-D1F49268E18F}" type="pres">
      <dgm:prSet presAssocID="{913620B9-FA1C-4E70-856B-8E30B44DD038}" presName="parTrans" presStyleLbl="bgSibTrans2D1" presStyleIdx="3" presStyleCnt="5" custLinFactNeighborX="-12886" custLinFactNeighborY="37412"/>
      <dgm:spPr>
        <a:prstGeom prst="mathMinus">
          <a:avLst/>
        </a:prstGeom>
      </dgm:spPr>
      <dgm:t>
        <a:bodyPr/>
        <a:lstStyle/>
        <a:p>
          <a:endParaRPr lang="zh-TW" altLang="en-US"/>
        </a:p>
      </dgm:t>
    </dgm:pt>
    <dgm:pt modelId="{A54AC15F-56CD-49B4-8C66-154684CB098C}" type="pres">
      <dgm:prSet presAssocID="{46327B9C-46A6-4CB1-819E-242AEABFD309}" presName="node" presStyleLbl="node1" presStyleIdx="3" presStyleCnt="5" custScaleX="109495" custScaleY="48724" custRadScaleRad="107364" custRadScaleInc="37852">
        <dgm:presLayoutVars>
          <dgm:bulletEnabled val="1"/>
        </dgm:presLayoutVars>
      </dgm:prSet>
      <dgm:spPr/>
      <dgm:t>
        <a:bodyPr/>
        <a:lstStyle/>
        <a:p>
          <a:endParaRPr lang="zh-TW" altLang="en-US"/>
        </a:p>
      </dgm:t>
    </dgm:pt>
    <dgm:pt modelId="{84AD9460-E0A4-4605-9E0C-78A2243BDED2}" type="pres">
      <dgm:prSet presAssocID="{D666BD22-C0E0-4564-93DF-F5DD23D84DC2}" presName="parTrans" presStyleLbl="bgSibTrans2D1" presStyleIdx="4" presStyleCnt="5" custLinFactNeighborX="-11368" custLinFactNeighborY="2392"/>
      <dgm:spPr>
        <a:prstGeom prst="mathMinus">
          <a:avLst/>
        </a:prstGeom>
      </dgm:spPr>
      <dgm:t>
        <a:bodyPr/>
        <a:lstStyle/>
        <a:p>
          <a:endParaRPr lang="zh-TW" altLang="en-US"/>
        </a:p>
      </dgm:t>
    </dgm:pt>
    <dgm:pt modelId="{E5105FEF-17C1-4B7F-8575-F7BA81D890DA}" type="pres">
      <dgm:prSet presAssocID="{067B8C19-4470-446F-9B9C-84E36CBFFFF5}" presName="node" presStyleLbl="node1" presStyleIdx="4" presStyleCnt="5" custScaleX="84292" custScaleY="70041">
        <dgm:presLayoutVars>
          <dgm:bulletEnabled val="1"/>
        </dgm:presLayoutVars>
      </dgm:prSet>
      <dgm:spPr/>
      <dgm:t>
        <a:bodyPr/>
        <a:lstStyle/>
        <a:p>
          <a:endParaRPr lang="zh-TW" altLang="en-US"/>
        </a:p>
      </dgm:t>
    </dgm:pt>
  </dgm:ptLst>
  <dgm:cxnLst>
    <dgm:cxn modelId="{3713E34D-3512-4891-8097-80FAE2E5CFFD}" srcId="{373DD5F5-2AF5-41A1-84A2-F862EAFD0325}" destId="{CC7440EB-4A88-452A-B0B4-77BC50E7F28D}" srcOrd="1" destOrd="0" parTransId="{A569A374-3D97-4FC3-BC14-CB669353205A}" sibTransId="{1AF9D3F6-A9C9-4B2C-A751-9323ECD58380}"/>
    <dgm:cxn modelId="{C8C048AE-CE7A-47D9-A0B5-576A371D3EE4}" srcId="{FD6CF497-F8B8-41CB-B4D9-392B32D08CC8}" destId="{46327B9C-46A6-4CB1-819E-242AEABFD309}" srcOrd="3" destOrd="0" parTransId="{913620B9-FA1C-4E70-856B-8E30B44DD038}" sibTransId="{64D1D1DA-77A6-4FB8-AD2A-0C13195AE776}"/>
    <dgm:cxn modelId="{7D7BBA29-FC94-4614-9CB6-5153F8D894FA}" srcId="{7B164061-95F4-4D77-9BA4-04E7D168ED1C}" destId="{EF17CEDA-38A4-4101-93F9-9375879FE887}" srcOrd="1" destOrd="0" parTransId="{5698C501-5B91-40EE-90B0-AE69FE6BBFB1}" sibTransId="{0EB6527B-EFF5-4CC2-A95D-A5F4C3FECB12}"/>
    <dgm:cxn modelId="{3C088A19-95C8-4D33-BBB4-1C2A995940C3}" type="presOf" srcId="{373DD5F5-2AF5-41A1-84A2-F862EAFD0325}" destId="{387FA4FA-9CDC-4A6B-9001-73083FBE9DD1}" srcOrd="0" destOrd="0" presId="urn:microsoft.com/office/officeart/2005/8/layout/radial4"/>
    <dgm:cxn modelId="{F0087DBC-B0A3-414D-90F9-A053B005F3F7}" srcId="{CC7440EB-4A88-452A-B0B4-77BC50E7F28D}" destId="{888DEC08-0198-412F-8D06-94D8C1850148}" srcOrd="0" destOrd="0" parTransId="{59066997-A317-4EA6-BFE5-508787B33F5B}" sibTransId="{B7D697AE-28B5-445C-8DEC-9F16A5BD2B87}"/>
    <dgm:cxn modelId="{E55343D3-6C49-468F-82E6-680AE86A29BD}" type="presOf" srcId="{067B8C19-4470-446F-9B9C-84E36CBFFFF5}" destId="{E5105FEF-17C1-4B7F-8575-F7BA81D890DA}" srcOrd="0" destOrd="0" presId="urn:microsoft.com/office/officeart/2005/8/layout/radial4"/>
    <dgm:cxn modelId="{52B062D4-295A-4178-BC2A-32965D92869D}" srcId="{373DD5F5-2AF5-41A1-84A2-F862EAFD0325}" destId="{7B164061-95F4-4D77-9BA4-04E7D168ED1C}" srcOrd="2" destOrd="0" parTransId="{CBCE15E5-616D-4BE0-9962-FE16D63D76DC}" sibTransId="{C32742E7-01E8-4B04-84B7-00327E8BF239}"/>
    <dgm:cxn modelId="{A37C02C7-CE9B-4F69-B529-0F450A7D87F3}" type="presOf" srcId="{FD6CF497-F8B8-41CB-B4D9-392B32D08CC8}" destId="{52953694-3722-4648-A8F3-902FFEA402F7}" srcOrd="0" destOrd="0" presId="urn:microsoft.com/office/officeart/2005/8/layout/radial4"/>
    <dgm:cxn modelId="{24E4477A-53A0-4166-9AF7-1E106456465C}" srcId="{FD6CF497-F8B8-41CB-B4D9-392B32D08CC8}" destId="{33D6FE1A-DB76-496A-B2DA-D5A081D53F32}" srcOrd="0" destOrd="0" parTransId="{D0176058-0308-4344-96B5-667992162BC3}" sibTransId="{C5213BE4-4090-4EC2-AC73-325472EA44DB}"/>
    <dgm:cxn modelId="{DB981812-8BB9-47B7-83AF-DFB09AA80A23}" srcId="{FD6CF497-F8B8-41CB-B4D9-392B32D08CC8}" destId="{067B8C19-4470-446F-9B9C-84E36CBFFFF5}" srcOrd="4" destOrd="0" parTransId="{D666BD22-C0E0-4564-93DF-F5DD23D84DC2}" sibTransId="{44CB2AFF-0B3C-4D93-B3BC-ED31FA969E91}"/>
    <dgm:cxn modelId="{81D4C902-EA10-4DD5-B69E-D5086C0E9F30}" type="presOf" srcId="{913620B9-FA1C-4E70-856B-8E30B44DD038}" destId="{E0593F26-4F34-47A5-A032-D1F49268E18F}" srcOrd="0" destOrd="0" presId="urn:microsoft.com/office/officeart/2005/8/layout/radial4"/>
    <dgm:cxn modelId="{B04F9F37-C5AF-47E4-9124-2FE6D0DD4CD0}" srcId="{FD6CF497-F8B8-41CB-B4D9-392B32D08CC8}" destId="{471E7F50-B040-4F2A-8CA4-28F1A11644DB}" srcOrd="1" destOrd="0" parTransId="{1361856A-3722-4990-BF38-C0F1925AF56F}" sibTransId="{C3F8BE7D-B029-472B-818B-10AF9F3929C5}"/>
    <dgm:cxn modelId="{4A56142A-1AEE-479C-A579-C70241A88BB1}" type="presOf" srcId="{1361856A-3722-4990-BF38-C0F1925AF56F}" destId="{979E099A-F5CB-4618-A25A-DAD878EC1BE0}" srcOrd="0" destOrd="0" presId="urn:microsoft.com/office/officeart/2005/8/layout/radial4"/>
    <dgm:cxn modelId="{3DE88871-F888-48C7-8EA2-994E7727FB88}" type="presOf" srcId="{D0176058-0308-4344-96B5-667992162BC3}" destId="{EFD62BAD-D74F-4CA9-8AEC-21C7C71F2A71}" srcOrd="0" destOrd="0" presId="urn:microsoft.com/office/officeart/2005/8/layout/radial4"/>
    <dgm:cxn modelId="{C84FCD76-E61C-4A10-BC53-C04FDD8507BD}" type="presOf" srcId="{33D6FE1A-DB76-496A-B2DA-D5A081D53F32}" destId="{8065F5E6-8F26-4189-A0F6-A6481B9539A5}" srcOrd="0" destOrd="0" presId="urn:microsoft.com/office/officeart/2005/8/layout/radial4"/>
    <dgm:cxn modelId="{FAB5673F-E211-471F-BC51-2242ECB9D0F6}" type="presOf" srcId="{471E7F50-B040-4F2A-8CA4-28F1A11644DB}" destId="{A7B4742D-4CBA-4A9E-A6AC-E5B2B839890B}" srcOrd="0" destOrd="0" presId="urn:microsoft.com/office/officeart/2005/8/layout/radial4"/>
    <dgm:cxn modelId="{F4C689D3-0FDD-4490-B6C8-8EC951C8F2FD}" srcId="{7B164061-95F4-4D77-9BA4-04E7D168ED1C}" destId="{497FC474-EC5A-4707-83D9-E2261DDDC514}" srcOrd="0" destOrd="0" parTransId="{2FD67917-3E30-4E86-8E4C-DC518B09F85B}" sibTransId="{C13590FF-7ACD-448C-9974-D6270ED97D10}"/>
    <dgm:cxn modelId="{BD8D9690-A05D-4D5F-9D99-0B40015E4BD3}" srcId="{373DD5F5-2AF5-41A1-84A2-F862EAFD0325}" destId="{FD6CF497-F8B8-41CB-B4D9-392B32D08CC8}" srcOrd="0" destOrd="0" parTransId="{EEA9E094-EA62-4014-9713-BAA473D73444}" sibTransId="{576B9041-1FE6-4023-A3CB-9DA3C71A9E83}"/>
    <dgm:cxn modelId="{FE8188EF-144A-42D4-A730-886401958799}" srcId="{CC7440EB-4A88-452A-B0B4-77BC50E7F28D}" destId="{E207D41E-3C2E-4C0C-B291-9020F1D83735}" srcOrd="1" destOrd="0" parTransId="{96878F3F-0E36-4213-8550-C6327BDA5090}" sibTransId="{6BBFA61F-A444-4D05-A227-36D405B7B2B8}"/>
    <dgm:cxn modelId="{E90FD39D-1EF5-4996-8FE8-87CA6FECB21A}" type="presOf" srcId="{D666BD22-C0E0-4564-93DF-F5DD23D84DC2}" destId="{84AD9460-E0A4-4605-9E0C-78A2243BDED2}" srcOrd="0" destOrd="0" presId="urn:microsoft.com/office/officeart/2005/8/layout/radial4"/>
    <dgm:cxn modelId="{D16AB6DE-FE4E-40F7-9800-5862AB21416D}" srcId="{FD6CF497-F8B8-41CB-B4D9-392B32D08CC8}" destId="{5C54C253-CC91-4A29-8E11-DAB67B2BEE0B}" srcOrd="2" destOrd="0" parTransId="{957AF505-34FA-4B42-B052-8D24A8D2D902}" sibTransId="{50997F2F-E5AD-462A-B937-42EC22776EE1}"/>
    <dgm:cxn modelId="{9073C8DF-932A-4CEF-BECE-938D2D4AD633}" type="presOf" srcId="{5C54C253-CC91-4A29-8E11-DAB67B2BEE0B}" destId="{DF52C5AD-079D-408C-8543-36C4F1AB0095}" srcOrd="0" destOrd="0" presId="urn:microsoft.com/office/officeart/2005/8/layout/radial4"/>
    <dgm:cxn modelId="{B334EB77-6777-4899-9029-E73F6A2A0852}" type="presOf" srcId="{957AF505-34FA-4B42-B052-8D24A8D2D902}" destId="{2786A420-285D-44AF-98CD-44F3B598BA6F}" srcOrd="0" destOrd="0" presId="urn:microsoft.com/office/officeart/2005/8/layout/radial4"/>
    <dgm:cxn modelId="{9A219CB2-8700-4646-98CF-56A27B6117BA}" type="presOf" srcId="{46327B9C-46A6-4CB1-819E-242AEABFD309}" destId="{A54AC15F-56CD-49B4-8C66-154684CB098C}" srcOrd="0" destOrd="0" presId="urn:microsoft.com/office/officeart/2005/8/layout/radial4"/>
    <dgm:cxn modelId="{8B8EB97D-C43E-4A78-B19F-71A1924FEE1F}" type="presParOf" srcId="{387FA4FA-9CDC-4A6B-9001-73083FBE9DD1}" destId="{52953694-3722-4648-A8F3-902FFEA402F7}" srcOrd="0" destOrd="0" presId="urn:microsoft.com/office/officeart/2005/8/layout/radial4"/>
    <dgm:cxn modelId="{AF82B755-D699-41F6-9911-266DCBCE27CA}" type="presParOf" srcId="{387FA4FA-9CDC-4A6B-9001-73083FBE9DD1}" destId="{EFD62BAD-D74F-4CA9-8AEC-21C7C71F2A71}" srcOrd="1" destOrd="0" presId="urn:microsoft.com/office/officeart/2005/8/layout/radial4"/>
    <dgm:cxn modelId="{309503C5-7330-4B24-9284-552119D6EDF1}" type="presParOf" srcId="{387FA4FA-9CDC-4A6B-9001-73083FBE9DD1}" destId="{8065F5E6-8F26-4189-A0F6-A6481B9539A5}" srcOrd="2" destOrd="0" presId="urn:microsoft.com/office/officeart/2005/8/layout/radial4"/>
    <dgm:cxn modelId="{902F2071-4CEC-4FC9-9E65-34E2C993C14B}" type="presParOf" srcId="{387FA4FA-9CDC-4A6B-9001-73083FBE9DD1}" destId="{979E099A-F5CB-4618-A25A-DAD878EC1BE0}" srcOrd="3" destOrd="0" presId="urn:microsoft.com/office/officeart/2005/8/layout/radial4"/>
    <dgm:cxn modelId="{8447116C-3378-4CB7-9F00-090A236E32DE}" type="presParOf" srcId="{387FA4FA-9CDC-4A6B-9001-73083FBE9DD1}" destId="{A7B4742D-4CBA-4A9E-A6AC-E5B2B839890B}" srcOrd="4" destOrd="0" presId="urn:microsoft.com/office/officeart/2005/8/layout/radial4"/>
    <dgm:cxn modelId="{FDE44699-4904-42A0-AF56-5FEDA94DC50C}" type="presParOf" srcId="{387FA4FA-9CDC-4A6B-9001-73083FBE9DD1}" destId="{2786A420-285D-44AF-98CD-44F3B598BA6F}" srcOrd="5" destOrd="0" presId="urn:microsoft.com/office/officeart/2005/8/layout/radial4"/>
    <dgm:cxn modelId="{DFCFB0DF-E005-4567-991D-35FE831C8740}" type="presParOf" srcId="{387FA4FA-9CDC-4A6B-9001-73083FBE9DD1}" destId="{DF52C5AD-079D-408C-8543-36C4F1AB0095}" srcOrd="6" destOrd="0" presId="urn:microsoft.com/office/officeart/2005/8/layout/radial4"/>
    <dgm:cxn modelId="{DCC4D647-EE71-4BF3-9A6C-846F46345367}" type="presParOf" srcId="{387FA4FA-9CDC-4A6B-9001-73083FBE9DD1}" destId="{E0593F26-4F34-47A5-A032-D1F49268E18F}" srcOrd="7" destOrd="0" presId="urn:microsoft.com/office/officeart/2005/8/layout/radial4"/>
    <dgm:cxn modelId="{4FB1BBCD-D81B-40AB-922F-557EF6B9D1F7}" type="presParOf" srcId="{387FA4FA-9CDC-4A6B-9001-73083FBE9DD1}" destId="{A54AC15F-56CD-49B4-8C66-154684CB098C}" srcOrd="8" destOrd="0" presId="urn:microsoft.com/office/officeart/2005/8/layout/radial4"/>
    <dgm:cxn modelId="{21CF73CA-390D-42C3-BC8B-27166F4102B2}" type="presParOf" srcId="{387FA4FA-9CDC-4A6B-9001-73083FBE9DD1}" destId="{84AD9460-E0A4-4605-9E0C-78A2243BDED2}" srcOrd="9" destOrd="0" presId="urn:microsoft.com/office/officeart/2005/8/layout/radial4"/>
    <dgm:cxn modelId="{D8591E6F-375B-4D25-B409-0FE479EBDB34}" type="presParOf" srcId="{387FA4FA-9CDC-4A6B-9001-73083FBE9DD1}" destId="{E5105FEF-17C1-4B7F-8575-F7BA81D890DA}"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DEDDC-A46E-405D-BF50-C149751E295B}"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zh-TW" altLang="en-US"/>
        </a:p>
      </dgm:t>
    </dgm:pt>
    <dgm:pt modelId="{6BFFCDA7-6F9E-41E0-AE1B-FCAE5FD19EB2}">
      <dgm:prSet phldrT="[文字]" custT="1"/>
      <dgm:spPr/>
      <dgm:t>
        <a:bodyPr/>
        <a:lstStyle/>
        <a:p>
          <a:pPr algn="ctr"/>
          <a:r>
            <a:rPr lang="zh-TW" altLang="en-US" sz="2800" b="1" dirty="0" smtClean="0">
              <a:latin typeface="微軟正黑體" pitchFamily="34" charset="-120"/>
              <a:ea typeface="微軟正黑體" pitchFamily="34" charset="-120"/>
            </a:rPr>
            <a:t>專案佈置</a:t>
          </a:r>
          <a:r>
            <a:rPr lang="en-US" altLang="zh-TW" sz="2800" b="1" dirty="0" smtClean="0">
              <a:latin typeface="微軟正黑體" pitchFamily="34" charset="-120"/>
              <a:ea typeface="微軟正黑體" pitchFamily="34" charset="-120"/>
            </a:rPr>
            <a:t>(project layout)</a:t>
          </a:r>
          <a:endParaRPr lang="zh-TW" altLang="en-US" sz="2800" b="1" dirty="0">
            <a:latin typeface="微軟正黑體" pitchFamily="34" charset="-120"/>
            <a:ea typeface="微軟正黑體" pitchFamily="34" charset="-120"/>
          </a:endParaRPr>
        </a:p>
      </dgm:t>
    </dgm:pt>
    <dgm:pt modelId="{82F9462D-212A-4420-964C-A086AFB5201D}" type="parTrans" cxnId="{8F84A0C0-61CC-40B0-B90E-03767E1942F9}">
      <dgm:prSet/>
      <dgm:spPr/>
      <dgm:t>
        <a:bodyPr/>
        <a:lstStyle/>
        <a:p>
          <a:endParaRPr lang="zh-TW" altLang="en-US"/>
        </a:p>
      </dgm:t>
    </dgm:pt>
    <dgm:pt modelId="{EAFDCB83-BF0B-4161-902F-7F928D80FBC3}" type="sibTrans" cxnId="{8F84A0C0-61CC-40B0-B90E-03767E1942F9}">
      <dgm:prSet/>
      <dgm:spPr/>
      <dgm:t>
        <a:bodyPr/>
        <a:lstStyle/>
        <a:p>
          <a:endParaRPr lang="zh-TW" altLang="en-US"/>
        </a:p>
      </dgm:t>
    </dgm:pt>
    <dgm:pt modelId="{814B3413-4B98-4568-8D96-F4E57CE565C3}">
      <dgm:prSet phldrT="[文字]" custT="1"/>
      <dgm:spPr/>
      <dgm:t>
        <a:bodyPr/>
        <a:lstStyle/>
        <a:p>
          <a:r>
            <a:rPr lang="zh-TW" altLang="en-US" sz="2400" b="1" dirty="0" smtClean="0">
              <a:latin typeface="微軟正黑體" pitchFamily="34" charset="-120"/>
              <a:ea typeface="微軟正黑體" pitchFamily="34" charset="-120"/>
            </a:rPr>
            <a:t>產品固定於某個地點，製造設備須移動至產品所在地，而不是移動產品至製造設備的所在位置。如電影製片廠</a:t>
          </a:r>
          <a:r>
            <a:rPr lang="zh-TW" altLang="en-US"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dgm:t>
    </dgm:pt>
    <dgm:pt modelId="{DA49ECA2-8BC7-463F-B464-6A7073595139}" type="parTrans" cxnId="{86015B18-E2D8-4222-9A1C-A8F7F5D2390C}">
      <dgm:prSet/>
      <dgm:spPr/>
      <dgm:t>
        <a:bodyPr/>
        <a:lstStyle/>
        <a:p>
          <a:endParaRPr lang="zh-TW" altLang="en-US"/>
        </a:p>
      </dgm:t>
    </dgm:pt>
    <dgm:pt modelId="{41CE77DB-8CDF-4157-BE11-618D6BB46E7D}" type="sibTrans" cxnId="{86015B18-E2D8-4222-9A1C-A8F7F5D2390C}">
      <dgm:prSet/>
      <dgm:spPr/>
      <dgm:t>
        <a:bodyPr/>
        <a:lstStyle/>
        <a:p>
          <a:endParaRPr lang="zh-TW" altLang="en-US"/>
        </a:p>
      </dgm:t>
    </dgm:pt>
    <dgm:pt modelId="{5673051C-B2F9-4976-A110-2E1E1E3EE958}">
      <dgm:prSet phldrT="[文字]" custT="1"/>
      <dgm:spPr/>
      <dgm:t>
        <a:bodyPr/>
        <a:lstStyle/>
        <a:p>
          <a:pPr algn="ctr"/>
          <a:r>
            <a:rPr lang="zh-TW" altLang="en-US" sz="2800" b="1" dirty="0" smtClean="0">
              <a:latin typeface="微軟正黑體" pitchFamily="34" charset="-120"/>
              <a:ea typeface="微軟正黑體" pitchFamily="34" charset="-120"/>
            </a:rPr>
            <a:t>工作中心</a:t>
          </a:r>
          <a:r>
            <a:rPr lang="en-US" altLang="zh-TW" sz="2800" b="1" dirty="0" smtClean="0">
              <a:latin typeface="微軟正黑體" pitchFamily="34" charset="-120"/>
              <a:ea typeface="微軟正黑體" pitchFamily="34" charset="-120"/>
            </a:rPr>
            <a:t>(</a:t>
          </a:r>
          <a:r>
            <a:rPr lang="en-US" altLang="zh-TW" sz="2800" b="1" dirty="0" err="1" smtClean="0">
              <a:latin typeface="微軟正黑體" pitchFamily="34" charset="-120"/>
              <a:ea typeface="微軟正黑體" pitchFamily="34" charset="-120"/>
            </a:rPr>
            <a:t>workcenter</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dgm:t>
    </dgm:pt>
    <dgm:pt modelId="{489307D6-7EA8-42D7-A9F0-6EF80ED5C5BF}" type="parTrans" cxnId="{62D6579F-E441-4B20-BBD8-359D8F898124}">
      <dgm:prSet/>
      <dgm:spPr/>
      <dgm:t>
        <a:bodyPr/>
        <a:lstStyle/>
        <a:p>
          <a:endParaRPr lang="zh-TW" altLang="en-US"/>
        </a:p>
      </dgm:t>
    </dgm:pt>
    <dgm:pt modelId="{A852745E-4A4C-4B94-BA0B-BC5CD38C8728}" type="sibTrans" cxnId="{62D6579F-E441-4B20-BBD8-359D8F898124}">
      <dgm:prSet/>
      <dgm:spPr/>
      <dgm:t>
        <a:bodyPr/>
        <a:lstStyle/>
        <a:p>
          <a:endParaRPr lang="zh-TW" altLang="en-US"/>
        </a:p>
      </dgm:t>
    </dgm:pt>
    <dgm:pt modelId="{2D300923-0A98-4A1A-9644-31FB4F389B2C}">
      <dgm:prSet phldrT="[文字]" custT="1"/>
      <dgm:spPr/>
      <dgm:t>
        <a:bodyPr/>
        <a:lstStyle/>
        <a:p>
          <a:r>
            <a:rPr lang="zh-TW" altLang="en-US" sz="2400" b="1" dirty="0" smtClean="0">
              <a:latin typeface="微軟正黑體" pitchFamily="34" charset="-120"/>
              <a:ea typeface="微軟正黑體" pitchFamily="34" charset="-120"/>
            </a:rPr>
            <a:t>零工式</a:t>
          </a:r>
          <a:r>
            <a:rPr lang="en-US" altLang="zh-TW" sz="2400" b="1" dirty="0" smtClean="0">
              <a:latin typeface="微軟正黑體" pitchFamily="34" charset="-120"/>
              <a:ea typeface="微軟正黑體" pitchFamily="34" charset="-120"/>
            </a:rPr>
            <a:t>(job shop)</a:t>
          </a:r>
          <a:r>
            <a:rPr lang="zh-TW" altLang="en-US" sz="2400" b="1" dirty="0" smtClean="0">
              <a:latin typeface="微軟正黑體" pitchFamily="34" charset="-120"/>
              <a:ea typeface="微軟正黑體" pitchFamily="34" charset="-120"/>
            </a:rPr>
            <a:t>，將相同功能的設備集中於同一區域的佈置方式，如將所有的車床集中在同一區域，並將所有的沖壓機集中在另一個區域。</a:t>
          </a:r>
          <a:endParaRPr lang="zh-TW" altLang="en-US" sz="2400" b="1" dirty="0">
            <a:latin typeface="微軟正黑體" pitchFamily="34" charset="-120"/>
            <a:ea typeface="微軟正黑體" pitchFamily="34" charset="-120"/>
          </a:endParaRPr>
        </a:p>
      </dgm:t>
    </dgm:pt>
    <dgm:pt modelId="{4943F4CF-DF99-4A16-A3B4-E8D8CE393C2F}" type="parTrans" cxnId="{F01FE076-9503-4AFD-9805-BEA3F4C166ED}">
      <dgm:prSet/>
      <dgm:spPr/>
      <dgm:t>
        <a:bodyPr/>
        <a:lstStyle/>
        <a:p>
          <a:endParaRPr lang="zh-TW" altLang="en-US"/>
        </a:p>
      </dgm:t>
    </dgm:pt>
    <dgm:pt modelId="{3E621E96-AB59-4513-BCDF-C55A6790B3C6}" type="sibTrans" cxnId="{F01FE076-9503-4AFD-9805-BEA3F4C166ED}">
      <dgm:prSet/>
      <dgm:spPr/>
      <dgm:t>
        <a:bodyPr/>
        <a:lstStyle/>
        <a:p>
          <a:endParaRPr lang="zh-TW" altLang="en-US"/>
        </a:p>
      </dgm:t>
    </dgm:pt>
    <dgm:pt modelId="{F5DCFE78-BB17-4A77-941D-EE3EE2BF3688}" type="pres">
      <dgm:prSet presAssocID="{29ADEDDC-A46E-405D-BF50-C149751E295B}" presName="linear" presStyleCnt="0">
        <dgm:presLayoutVars>
          <dgm:animLvl val="lvl"/>
          <dgm:resizeHandles val="exact"/>
        </dgm:presLayoutVars>
      </dgm:prSet>
      <dgm:spPr/>
      <dgm:t>
        <a:bodyPr/>
        <a:lstStyle/>
        <a:p>
          <a:endParaRPr lang="zh-TW" altLang="en-US"/>
        </a:p>
      </dgm:t>
    </dgm:pt>
    <dgm:pt modelId="{66ADB90C-7238-40FF-ABFD-66AED0DFEFBF}" type="pres">
      <dgm:prSet presAssocID="{6BFFCDA7-6F9E-41E0-AE1B-FCAE5FD19EB2}" presName="parentText" presStyleLbl="node1" presStyleIdx="0" presStyleCnt="2">
        <dgm:presLayoutVars>
          <dgm:chMax val="0"/>
          <dgm:bulletEnabled val="1"/>
        </dgm:presLayoutVars>
      </dgm:prSet>
      <dgm:spPr/>
      <dgm:t>
        <a:bodyPr/>
        <a:lstStyle/>
        <a:p>
          <a:endParaRPr lang="zh-TW" altLang="en-US"/>
        </a:p>
      </dgm:t>
    </dgm:pt>
    <dgm:pt modelId="{4F9D4463-B8DA-401C-93E3-B28A2477AFD0}" type="pres">
      <dgm:prSet presAssocID="{6BFFCDA7-6F9E-41E0-AE1B-FCAE5FD19EB2}" presName="childText" presStyleLbl="revTx" presStyleIdx="0" presStyleCnt="2">
        <dgm:presLayoutVars>
          <dgm:bulletEnabled val="1"/>
        </dgm:presLayoutVars>
      </dgm:prSet>
      <dgm:spPr/>
      <dgm:t>
        <a:bodyPr/>
        <a:lstStyle/>
        <a:p>
          <a:endParaRPr lang="zh-TW" altLang="en-US"/>
        </a:p>
      </dgm:t>
    </dgm:pt>
    <dgm:pt modelId="{1C219144-1908-4104-A0D6-EF2E0D010B5A}" type="pres">
      <dgm:prSet presAssocID="{5673051C-B2F9-4976-A110-2E1E1E3EE958}" presName="parentText" presStyleLbl="node1" presStyleIdx="1" presStyleCnt="2">
        <dgm:presLayoutVars>
          <dgm:chMax val="0"/>
          <dgm:bulletEnabled val="1"/>
        </dgm:presLayoutVars>
      </dgm:prSet>
      <dgm:spPr/>
      <dgm:t>
        <a:bodyPr/>
        <a:lstStyle/>
        <a:p>
          <a:endParaRPr lang="zh-TW" altLang="en-US"/>
        </a:p>
      </dgm:t>
    </dgm:pt>
    <dgm:pt modelId="{F1043781-8DBA-49E2-93ED-EFD2C5F610B4}" type="pres">
      <dgm:prSet presAssocID="{5673051C-B2F9-4976-A110-2E1E1E3EE958}" presName="childText" presStyleLbl="revTx" presStyleIdx="1" presStyleCnt="2">
        <dgm:presLayoutVars>
          <dgm:bulletEnabled val="1"/>
        </dgm:presLayoutVars>
      </dgm:prSet>
      <dgm:spPr/>
      <dgm:t>
        <a:bodyPr/>
        <a:lstStyle/>
        <a:p>
          <a:endParaRPr lang="zh-TW" altLang="en-US"/>
        </a:p>
      </dgm:t>
    </dgm:pt>
  </dgm:ptLst>
  <dgm:cxnLst>
    <dgm:cxn modelId="{A2D851F7-9983-443C-BF34-167EFF804991}" type="presOf" srcId="{2D300923-0A98-4A1A-9644-31FB4F389B2C}" destId="{F1043781-8DBA-49E2-93ED-EFD2C5F610B4}" srcOrd="0" destOrd="0" presId="urn:microsoft.com/office/officeart/2005/8/layout/vList2"/>
    <dgm:cxn modelId="{62D6579F-E441-4B20-BBD8-359D8F898124}" srcId="{29ADEDDC-A46E-405D-BF50-C149751E295B}" destId="{5673051C-B2F9-4976-A110-2E1E1E3EE958}" srcOrd="1" destOrd="0" parTransId="{489307D6-7EA8-42D7-A9F0-6EF80ED5C5BF}" sibTransId="{A852745E-4A4C-4B94-BA0B-BC5CD38C8728}"/>
    <dgm:cxn modelId="{F01FE076-9503-4AFD-9805-BEA3F4C166ED}" srcId="{5673051C-B2F9-4976-A110-2E1E1E3EE958}" destId="{2D300923-0A98-4A1A-9644-31FB4F389B2C}" srcOrd="0" destOrd="0" parTransId="{4943F4CF-DF99-4A16-A3B4-E8D8CE393C2F}" sibTransId="{3E621E96-AB59-4513-BCDF-C55A6790B3C6}"/>
    <dgm:cxn modelId="{8BA44D2A-F766-4473-A6C8-5E1E97B42E12}" type="presOf" srcId="{29ADEDDC-A46E-405D-BF50-C149751E295B}" destId="{F5DCFE78-BB17-4A77-941D-EE3EE2BF3688}" srcOrd="0" destOrd="0" presId="urn:microsoft.com/office/officeart/2005/8/layout/vList2"/>
    <dgm:cxn modelId="{63546BD4-866D-4DAA-914B-E1FD42CE3812}" type="presOf" srcId="{814B3413-4B98-4568-8D96-F4E57CE565C3}" destId="{4F9D4463-B8DA-401C-93E3-B28A2477AFD0}" srcOrd="0" destOrd="0" presId="urn:microsoft.com/office/officeart/2005/8/layout/vList2"/>
    <dgm:cxn modelId="{ED8EF9D0-F503-4B10-AE05-8F149754AB9D}" type="presOf" srcId="{5673051C-B2F9-4976-A110-2E1E1E3EE958}" destId="{1C219144-1908-4104-A0D6-EF2E0D010B5A}" srcOrd="0" destOrd="0" presId="urn:microsoft.com/office/officeart/2005/8/layout/vList2"/>
    <dgm:cxn modelId="{86015B18-E2D8-4222-9A1C-A8F7F5D2390C}" srcId="{6BFFCDA7-6F9E-41E0-AE1B-FCAE5FD19EB2}" destId="{814B3413-4B98-4568-8D96-F4E57CE565C3}" srcOrd="0" destOrd="0" parTransId="{DA49ECA2-8BC7-463F-B464-6A7073595139}" sibTransId="{41CE77DB-8CDF-4157-BE11-618D6BB46E7D}"/>
    <dgm:cxn modelId="{8716A16A-E6D0-4A61-B575-1CC687E3E7F1}" type="presOf" srcId="{6BFFCDA7-6F9E-41E0-AE1B-FCAE5FD19EB2}" destId="{66ADB90C-7238-40FF-ABFD-66AED0DFEFBF}" srcOrd="0" destOrd="0" presId="urn:microsoft.com/office/officeart/2005/8/layout/vList2"/>
    <dgm:cxn modelId="{8F84A0C0-61CC-40B0-B90E-03767E1942F9}" srcId="{29ADEDDC-A46E-405D-BF50-C149751E295B}" destId="{6BFFCDA7-6F9E-41E0-AE1B-FCAE5FD19EB2}" srcOrd="0" destOrd="0" parTransId="{82F9462D-212A-4420-964C-A086AFB5201D}" sibTransId="{EAFDCB83-BF0B-4161-902F-7F928D80FBC3}"/>
    <dgm:cxn modelId="{55B78F23-E044-45B0-B0EC-9D337746A124}" type="presParOf" srcId="{F5DCFE78-BB17-4A77-941D-EE3EE2BF3688}" destId="{66ADB90C-7238-40FF-ABFD-66AED0DFEFBF}" srcOrd="0" destOrd="0" presId="urn:microsoft.com/office/officeart/2005/8/layout/vList2"/>
    <dgm:cxn modelId="{04E7E7E5-70B5-4AF3-BAF9-E9DF0369D7C5}" type="presParOf" srcId="{F5DCFE78-BB17-4A77-941D-EE3EE2BF3688}" destId="{4F9D4463-B8DA-401C-93E3-B28A2477AFD0}" srcOrd="1" destOrd="0" presId="urn:microsoft.com/office/officeart/2005/8/layout/vList2"/>
    <dgm:cxn modelId="{FD679698-AB48-4534-82FE-E68A6662A583}" type="presParOf" srcId="{F5DCFE78-BB17-4A77-941D-EE3EE2BF3688}" destId="{1C219144-1908-4104-A0D6-EF2E0D010B5A}" srcOrd="2" destOrd="0" presId="urn:microsoft.com/office/officeart/2005/8/layout/vList2"/>
    <dgm:cxn modelId="{4B21C2C5-1A5D-4D06-BA7F-B1120DD45ECC}" type="presParOf" srcId="{F5DCFE78-BB17-4A77-941D-EE3EE2BF3688}" destId="{F1043781-8DBA-49E2-93ED-EFD2C5F610B4}"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7680F0-54E8-4469-9C17-2B3AA52E8070}">
      <dsp:nvSpPr>
        <dsp:cNvPr id="0" name=""/>
        <dsp:cNvSpPr/>
      </dsp:nvSpPr>
      <dsp:spPr>
        <a:xfrm>
          <a:off x="0" y="2466"/>
          <a:ext cx="6400800" cy="74537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5-1.</a:t>
          </a:r>
          <a:r>
            <a:rPr lang="zh-TW" sz="3600" b="1" kern="1200" dirty="0" smtClean="0">
              <a:latin typeface="微軟正黑體" pitchFamily="34" charset="-120"/>
              <a:ea typeface="微軟正黑體" pitchFamily="34" charset="-120"/>
            </a:rPr>
            <a:t>生產流程</a:t>
          </a:r>
          <a:endParaRPr lang="en-US" sz="3600" b="1" kern="1200" dirty="0">
            <a:latin typeface="微軟正黑體" pitchFamily="34" charset="-120"/>
            <a:ea typeface="微軟正黑體" pitchFamily="34" charset="-120"/>
          </a:endParaRPr>
        </a:p>
      </dsp:txBody>
      <dsp:txXfrm>
        <a:off x="0" y="2466"/>
        <a:ext cx="6400800" cy="745372"/>
      </dsp:txXfrm>
    </dsp:sp>
    <dsp:sp modelId="{7E54AF4B-F622-4AA7-B46F-47F558BA11D2}">
      <dsp:nvSpPr>
        <dsp:cNvPr id="0" name=""/>
        <dsp:cNvSpPr/>
      </dsp:nvSpPr>
      <dsp:spPr>
        <a:xfrm>
          <a:off x="0" y="757597"/>
          <a:ext cx="6400800" cy="745372"/>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5-2.</a:t>
          </a:r>
          <a:r>
            <a:rPr lang="zh-TW" sz="3600" b="1" kern="1200" dirty="0" smtClean="0">
              <a:latin typeface="微軟正黑體" pitchFamily="34" charset="-120"/>
              <a:ea typeface="微軟正黑體" pitchFamily="34" charset="-120"/>
            </a:rPr>
            <a:t>生產流程的結構類型</a:t>
          </a:r>
          <a:endParaRPr lang="en-US" sz="3600" b="1" kern="1200" dirty="0" smtClean="0">
            <a:latin typeface="微軟正黑體" pitchFamily="34" charset="-120"/>
            <a:ea typeface="微軟正黑體" pitchFamily="34" charset="-120"/>
          </a:endParaRPr>
        </a:p>
      </dsp:txBody>
      <dsp:txXfrm>
        <a:off x="0" y="757597"/>
        <a:ext cx="6400800" cy="745372"/>
      </dsp:txXfrm>
    </dsp:sp>
    <dsp:sp modelId="{CE2A62A2-5074-49D8-8B4C-97582B532D50}">
      <dsp:nvSpPr>
        <dsp:cNvPr id="0" name=""/>
        <dsp:cNvSpPr/>
      </dsp:nvSpPr>
      <dsp:spPr>
        <a:xfrm>
          <a:off x="0" y="1512729"/>
          <a:ext cx="6400800" cy="74537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5-3.</a:t>
          </a:r>
          <a:r>
            <a:rPr lang="zh-TW" sz="3600" b="1" kern="1200" dirty="0" smtClean="0">
              <a:latin typeface="微軟正黑體" pitchFamily="34" charset="-120"/>
              <a:ea typeface="微軟正黑體" pitchFamily="34" charset="-120"/>
            </a:rPr>
            <a:t>損益平衡分析</a:t>
          </a:r>
          <a:endParaRPr lang="en-US" sz="3600" b="1" kern="1200" dirty="0" smtClean="0">
            <a:latin typeface="微軟正黑體" pitchFamily="34" charset="-120"/>
            <a:ea typeface="微軟正黑體" pitchFamily="34" charset="-120"/>
          </a:endParaRPr>
        </a:p>
      </dsp:txBody>
      <dsp:txXfrm>
        <a:off x="0" y="1512729"/>
        <a:ext cx="6400800" cy="745372"/>
      </dsp:txXfrm>
    </dsp:sp>
    <dsp:sp modelId="{0230359C-43CD-41EE-AEFF-9AD10485DC51}">
      <dsp:nvSpPr>
        <dsp:cNvPr id="0" name=""/>
        <dsp:cNvSpPr/>
      </dsp:nvSpPr>
      <dsp:spPr>
        <a:xfrm>
          <a:off x="0" y="2286035"/>
          <a:ext cx="6400800" cy="74537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5-4.</a:t>
          </a:r>
          <a:r>
            <a:rPr lang="zh-TW" sz="3600" b="1" kern="1200" dirty="0" smtClean="0">
              <a:latin typeface="微軟正黑體" pitchFamily="34" charset="-120"/>
              <a:ea typeface="微軟正黑體" pitchFamily="34" charset="-120"/>
            </a:rPr>
            <a:t>生產系統設計</a:t>
          </a:r>
          <a:endParaRPr lang="en-US" sz="3600" b="1" kern="1200" dirty="0" smtClean="0">
            <a:latin typeface="微軟正黑體" pitchFamily="34" charset="-120"/>
            <a:ea typeface="微軟正黑體" pitchFamily="34" charset="-120"/>
          </a:endParaRPr>
        </a:p>
      </dsp:txBody>
      <dsp:txXfrm>
        <a:off x="0" y="2286035"/>
        <a:ext cx="6400800" cy="745372"/>
      </dsp:txXfrm>
    </dsp:sp>
    <dsp:sp modelId="{202E92F9-DE4B-4CD4-BB66-A8603629F098}">
      <dsp:nvSpPr>
        <dsp:cNvPr id="0" name=""/>
        <dsp:cNvSpPr/>
      </dsp:nvSpPr>
      <dsp:spPr>
        <a:xfrm>
          <a:off x="0" y="3022992"/>
          <a:ext cx="6400800" cy="745372"/>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5-5.</a:t>
          </a:r>
          <a:r>
            <a:rPr lang="zh-TW" sz="3600" b="1" kern="1200" dirty="0" smtClean="0">
              <a:latin typeface="微軟正黑體" pitchFamily="34" charset="-120"/>
              <a:ea typeface="微軟正黑體" pitchFamily="34" charset="-120"/>
            </a:rPr>
            <a:t>製造流程設計</a:t>
          </a:r>
          <a:endParaRPr lang="en-US" sz="3600" b="1" kern="1200" dirty="0" smtClean="0">
            <a:latin typeface="微軟正黑體" pitchFamily="34" charset="-120"/>
            <a:ea typeface="微軟正黑體" pitchFamily="34" charset="-120"/>
          </a:endParaRPr>
        </a:p>
      </dsp:txBody>
      <dsp:txXfrm>
        <a:off x="0" y="3022992"/>
        <a:ext cx="6400800" cy="745372"/>
      </dsp:txXfrm>
    </dsp:sp>
    <dsp:sp modelId="{AAA171DE-ADEC-4E83-B98E-D939E436F802}">
      <dsp:nvSpPr>
        <dsp:cNvPr id="0" name=""/>
        <dsp:cNvSpPr/>
      </dsp:nvSpPr>
      <dsp:spPr>
        <a:xfrm>
          <a:off x="0" y="3778124"/>
          <a:ext cx="6400800" cy="74537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altLang="zh-TW" sz="3600" b="1" kern="1200" dirty="0" smtClean="0">
              <a:latin typeface="微軟正黑體" pitchFamily="34" charset="-120"/>
              <a:ea typeface="微軟正黑體" pitchFamily="34" charset="-120"/>
            </a:rPr>
            <a:t>       5-6.</a:t>
          </a:r>
          <a:r>
            <a:rPr lang="zh-TW" sz="3600" b="1" kern="1200" dirty="0" smtClean="0">
              <a:latin typeface="微軟正黑體" pitchFamily="34" charset="-120"/>
              <a:ea typeface="微軟正黑體" pitchFamily="34" charset="-120"/>
            </a:rPr>
            <a:t>結論</a:t>
          </a:r>
          <a:endParaRPr lang="fr-CA" sz="3600" b="1" kern="1200" dirty="0" smtClean="0">
            <a:latin typeface="微軟正黑體" pitchFamily="34" charset="-120"/>
            <a:ea typeface="微軟正黑體" pitchFamily="34" charset="-120"/>
          </a:endParaRPr>
        </a:p>
      </dsp:txBody>
      <dsp:txXfrm>
        <a:off x="0" y="3778124"/>
        <a:ext cx="6400800" cy="74537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ACDFA-E7DE-4404-8008-655D2D007903}">
      <dsp:nvSpPr>
        <dsp:cNvPr id="0" name=""/>
        <dsp:cNvSpPr/>
      </dsp:nvSpPr>
      <dsp:spPr>
        <a:xfrm>
          <a:off x="6027" y="1429890"/>
          <a:ext cx="1801576" cy="128362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採購</a:t>
          </a:r>
          <a:endParaRPr lang="zh-TW" altLang="en-US" sz="3200" b="1" kern="1200" dirty="0">
            <a:latin typeface="微軟正黑體" pitchFamily="34" charset="-120"/>
            <a:ea typeface="微軟正黑體" pitchFamily="34" charset="-120"/>
          </a:endParaRPr>
        </a:p>
      </dsp:txBody>
      <dsp:txXfrm>
        <a:off x="6027" y="1429890"/>
        <a:ext cx="1801576" cy="1283623"/>
      </dsp:txXfrm>
    </dsp:sp>
    <dsp:sp modelId="{7D93068D-CB7E-4D95-876A-23BAFE336848}">
      <dsp:nvSpPr>
        <dsp:cNvPr id="0" name=""/>
        <dsp:cNvSpPr/>
      </dsp:nvSpPr>
      <dsp:spPr>
        <a:xfrm>
          <a:off x="1987762" y="1848306"/>
          <a:ext cx="381934" cy="44679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1987762" y="1848306"/>
        <a:ext cx="381934" cy="446791"/>
      </dsp:txXfrm>
    </dsp:sp>
    <dsp:sp modelId="{BD1D48E2-F2C2-429D-94AF-7C92361A50CD}">
      <dsp:nvSpPr>
        <dsp:cNvPr id="0" name=""/>
        <dsp:cNvSpPr/>
      </dsp:nvSpPr>
      <dsp:spPr>
        <a:xfrm>
          <a:off x="2528235" y="1429890"/>
          <a:ext cx="1801576" cy="1283623"/>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製造</a:t>
          </a:r>
          <a:endParaRPr lang="zh-TW" altLang="en-US" sz="3200" b="1" kern="1200" dirty="0">
            <a:latin typeface="微軟正黑體" pitchFamily="34" charset="-120"/>
            <a:ea typeface="微軟正黑體" pitchFamily="34" charset="-120"/>
          </a:endParaRPr>
        </a:p>
      </dsp:txBody>
      <dsp:txXfrm>
        <a:off x="2528235" y="1429890"/>
        <a:ext cx="1801576" cy="1283623"/>
      </dsp:txXfrm>
    </dsp:sp>
    <dsp:sp modelId="{66A97BB6-3554-4C4B-A9EE-ACD8CF9273FE}">
      <dsp:nvSpPr>
        <dsp:cNvPr id="0" name=""/>
        <dsp:cNvSpPr/>
      </dsp:nvSpPr>
      <dsp:spPr>
        <a:xfrm>
          <a:off x="4509969" y="1848306"/>
          <a:ext cx="381934" cy="44679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4509969" y="1848306"/>
        <a:ext cx="381934" cy="446791"/>
      </dsp:txXfrm>
    </dsp:sp>
    <dsp:sp modelId="{6E6DB687-E28B-4683-B012-27427F273349}">
      <dsp:nvSpPr>
        <dsp:cNvPr id="0" name=""/>
        <dsp:cNvSpPr/>
      </dsp:nvSpPr>
      <dsp:spPr>
        <a:xfrm>
          <a:off x="5050442" y="1429890"/>
          <a:ext cx="1801576" cy="1283623"/>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配送</a:t>
          </a:r>
          <a:endParaRPr lang="zh-TW" altLang="en-US" sz="3200" b="1" kern="1200" dirty="0">
            <a:latin typeface="微軟正黑體" pitchFamily="34" charset="-120"/>
            <a:ea typeface="微軟正黑體" pitchFamily="34" charset="-120"/>
          </a:endParaRPr>
        </a:p>
      </dsp:txBody>
      <dsp:txXfrm>
        <a:off x="5050442" y="1429890"/>
        <a:ext cx="1801576" cy="12836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ACDFA-E7DE-4404-8008-655D2D007903}">
      <dsp:nvSpPr>
        <dsp:cNvPr id="0" name=""/>
        <dsp:cNvSpPr/>
      </dsp:nvSpPr>
      <dsp:spPr>
        <a:xfrm>
          <a:off x="6341" y="1691279"/>
          <a:ext cx="1895409" cy="140378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採購</a:t>
          </a:r>
          <a:endParaRPr lang="zh-TW" altLang="en-US" sz="3600" b="1" kern="1200" dirty="0">
            <a:latin typeface="微軟正黑體" pitchFamily="34" charset="-120"/>
            <a:ea typeface="微軟正黑體" pitchFamily="34" charset="-120"/>
          </a:endParaRPr>
        </a:p>
      </dsp:txBody>
      <dsp:txXfrm>
        <a:off x="6341" y="1691279"/>
        <a:ext cx="1895409" cy="1403787"/>
      </dsp:txXfrm>
    </dsp:sp>
    <dsp:sp modelId="{7D93068D-CB7E-4D95-876A-23BAFE336848}">
      <dsp:nvSpPr>
        <dsp:cNvPr id="0" name=""/>
        <dsp:cNvSpPr/>
      </dsp:nvSpPr>
      <dsp:spPr>
        <a:xfrm>
          <a:off x="2091291" y="2158142"/>
          <a:ext cx="401826" cy="47006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2091291" y="2158142"/>
        <a:ext cx="401826" cy="470061"/>
      </dsp:txXfrm>
    </dsp:sp>
    <dsp:sp modelId="{BD1D48E2-F2C2-429D-94AF-7C92361A50CD}">
      <dsp:nvSpPr>
        <dsp:cNvPr id="0" name=""/>
        <dsp:cNvSpPr/>
      </dsp:nvSpPr>
      <dsp:spPr>
        <a:xfrm>
          <a:off x="2659914" y="1691279"/>
          <a:ext cx="1895409" cy="1403787"/>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製造</a:t>
          </a:r>
          <a:endParaRPr lang="zh-TW" altLang="en-US" sz="3600" b="1" kern="1200" dirty="0">
            <a:latin typeface="微軟正黑體" pitchFamily="34" charset="-120"/>
            <a:ea typeface="微軟正黑體" pitchFamily="34" charset="-120"/>
          </a:endParaRPr>
        </a:p>
      </dsp:txBody>
      <dsp:txXfrm>
        <a:off x="2659914" y="1691279"/>
        <a:ext cx="1895409" cy="1403787"/>
      </dsp:txXfrm>
    </dsp:sp>
    <dsp:sp modelId="{66A97BB6-3554-4C4B-A9EE-ACD8CF9273FE}">
      <dsp:nvSpPr>
        <dsp:cNvPr id="0" name=""/>
        <dsp:cNvSpPr/>
      </dsp:nvSpPr>
      <dsp:spPr>
        <a:xfrm>
          <a:off x="4744864" y="2158142"/>
          <a:ext cx="401826" cy="47006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744864" y="2158142"/>
        <a:ext cx="401826" cy="470061"/>
      </dsp:txXfrm>
    </dsp:sp>
    <dsp:sp modelId="{6E6DB687-E28B-4683-B012-27427F273349}">
      <dsp:nvSpPr>
        <dsp:cNvPr id="0" name=""/>
        <dsp:cNvSpPr/>
      </dsp:nvSpPr>
      <dsp:spPr>
        <a:xfrm>
          <a:off x="5313487" y="1691279"/>
          <a:ext cx="1895409" cy="1403787"/>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b="1" kern="1200" dirty="0" smtClean="0">
              <a:latin typeface="微軟正黑體" pitchFamily="34" charset="-120"/>
              <a:ea typeface="微軟正黑體" pitchFamily="34" charset="-120"/>
            </a:rPr>
            <a:t>配送</a:t>
          </a:r>
          <a:endParaRPr lang="zh-TW" altLang="en-US" sz="3600" b="1" kern="1200" dirty="0">
            <a:latin typeface="微軟正黑體" pitchFamily="34" charset="-120"/>
            <a:ea typeface="微軟正黑體" pitchFamily="34" charset="-120"/>
          </a:endParaRPr>
        </a:p>
      </dsp:txBody>
      <dsp:txXfrm>
        <a:off x="5313487" y="1691279"/>
        <a:ext cx="1895409" cy="14037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ACDFA-E7DE-4404-8008-655D2D007903}">
      <dsp:nvSpPr>
        <dsp:cNvPr id="0" name=""/>
        <dsp:cNvSpPr/>
      </dsp:nvSpPr>
      <dsp:spPr>
        <a:xfrm>
          <a:off x="6027" y="1429890"/>
          <a:ext cx="1801576" cy="128362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採購</a:t>
          </a:r>
          <a:endParaRPr lang="zh-TW" altLang="en-US" sz="3200" b="1" kern="1200" dirty="0">
            <a:latin typeface="微軟正黑體" pitchFamily="34" charset="-120"/>
            <a:ea typeface="微軟正黑體" pitchFamily="34" charset="-120"/>
          </a:endParaRPr>
        </a:p>
      </dsp:txBody>
      <dsp:txXfrm>
        <a:off x="6027" y="1429890"/>
        <a:ext cx="1801576" cy="1283623"/>
      </dsp:txXfrm>
    </dsp:sp>
    <dsp:sp modelId="{7D93068D-CB7E-4D95-876A-23BAFE336848}">
      <dsp:nvSpPr>
        <dsp:cNvPr id="0" name=""/>
        <dsp:cNvSpPr/>
      </dsp:nvSpPr>
      <dsp:spPr>
        <a:xfrm>
          <a:off x="1987762" y="1848306"/>
          <a:ext cx="381934" cy="44679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1987762" y="1848306"/>
        <a:ext cx="381934" cy="446791"/>
      </dsp:txXfrm>
    </dsp:sp>
    <dsp:sp modelId="{BD1D48E2-F2C2-429D-94AF-7C92361A50CD}">
      <dsp:nvSpPr>
        <dsp:cNvPr id="0" name=""/>
        <dsp:cNvSpPr/>
      </dsp:nvSpPr>
      <dsp:spPr>
        <a:xfrm>
          <a:off x="2528235" y="1429890"/>
          <a:ext cx="1801576" cy="1283623"/>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製造</a:t>
          </a:r>
          <a:endParaRPr lang="zh-TW" altLang="en-US" sz="3200" b="1" kern="1200" dirty="0">
            <a:latin typeface="微軟正黑體" pitchFamily="34" charset="-120"/>
            <a:ea typeface="微軟正黑體" pitchFamily="34" charset="-120"/>
          </a:endParaRPr>
        </a:p>
      </dsp:txBody>
      <dsp:txXfrm>
        <a:off x="2528235" y="1429890"/>
        <a:ext cx="1801576" cy="1283623"/>
      </dsp:txXfrm>
    </dsp:sp>
    <dsp:sp modelId="{66A97BB6-3554-4C4B-A9EE-ACD8CF9273FE}">
      <dsp:nvSpPr>
        <dsp:cNvPr id="0" name=""/>
        <dsp:cNvSpPr/>
      </dsp:nvSpPr>
      <dsp:spPr>
        <a:xfrm>
          <a:off x="4509969" y="1848306"/>
          <a:ext cx="381934" cy="44679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4509969" y="1848306"/>
        <a:ext cx="381934" cy="446791"/>
      </dsp:txXfrm>
    </dsp:sp>
    <dsp:sp modelId="{6E6DB687-E28B-4683-B012-27427F273349}">
      <dsp:nvSpPr>
        <dsp:cNvPr id="0" name=""/>
        <dsp:cNvSpPr/>
      </dsp:nvSpPr>
      <dsp:spPr>
        <a:xfrm>
          <a:off x="5050442" y="1429890"/>
          <a:ext cx="1801576" cy="1283623"/>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配送</a:t>
          </a:r>
          <a:endParaRPr lang="zh-TW" altLang="en-US" sz="3200" b="1" kern="1200" dirty="0">
            <a:latin typeface="微軟正黑體" pitchFamily="34" charset="-120"/>
            <a:ea typeface="微軟正黑體" pitchFamily="34" charset="-120"/>
          </a:endParaRPr>
        </a:p>
      </dsp:txBody>
      <dsp:txXfrm>
        <a:off x="5050442" y="1429890"/>
        <a:ext cx="1801576" cy="128362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2B5C9-DFA4-4D2C-8CE7-5D91895C5AC8}">
      <dsp:nvSpPr>
        <dsp:cNvPr id="0" name=""/>
        <dsp:cNvSpPr/>
      </dsp:nvSpPr>
      <dsp:spPr>
        <a:xfrm>
          <a:off x="0" y="186340"/>
          <a:ext cx="6286544" cy="1482974"/>
        </a:xfrm>
        <a:prstGeom prst="roundRect">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1" kern="1200" dirty="0" smtClean="0">
              <a:latin typeface="微軟正黑體" pitchFamily="34" charset="-120"/>
              <a:ea typeface="微軟正黑體" pitchFamily="34" charset="-120"/>
            </a:rPr>
            <a:t>攸關存貨設置的位置，以讓供應鏈的流程或個體保有獨立運作的彈性。</a:t>
          </a:r>
          <a:endParaRPr lang="en-US" sz="2800" b="1" kern="1200" dirty="0">
            <a:latin typeface="微軟正黑體" pitchFamily="34" charset="-120"/>
            <a:ea typeface="微軟正黑體" pitchFamily="34" charset="-120"/>
          </a:endParaRPr>
        </a:p>
      </dsp:txBody>
      <dsp:txXfrm>
        <a:off x="0" y="186340"/>
        <a:ext cx="6286544" cy="1482974"/>
      </dsp:txXfrm>
    </dsp:sp>
    <dsp:sp modelId="{C09E8171-E0D6-4DBE-A4C2-70B766970DD7}">
      <dsp:nvSpPr>
        <dsp:cNvPr id="0" name=""/>
        <dsp:cNvSpPr/>
      </dsp:nvSpPr>
      <dsp:spPr>
        <a:xfrm>
          <a:off x="0" y="1856515"/>
          <a:ext cx="6286544" cy="1482974"/>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b="1" kern="1200" dirty="0" smtClean="0">
              <a:latin typeface="微軟正黑體" pitchFamily="34" charset="-120"/>
              <a:ea typeface="微軟正黑體" pitchFamily="34" charset="-120"/>
            </a:rPr>
            <a:t>策略性決策，決定客戶前置時間的長度，也影響存貨投資的大小。</a:t>
          </a:r>
          <a:endParaRPr lang="fr-CA" sz="2800" b="1" kern="1200" dirty="0" smtClean="0">
            <a:latin typeface="微軟正黑體" pitchFamily="34" charset="-120"/>
            <a:ea typeface="微軟正黑體" pitchFamily="34" charset="-120"/>
          </a:endParaRPr>
        </a:p>
      </dsp:txBody>
      <dsp:txXfrm>
        <a:off x="0" y="1856515"/>
        <a:ext cx="6286544" cy="148297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0ACDFA-E7DE-4404-8008-655D2D007903}">
      <dsp:nvSpPr>
        <dsp:cNvPr id="0" name=""/>
        <dsp:cNvSpPr/>
      </dsp:nvSpPr>
      <dsp:spPr>
        <a:xfrm>
          <a:off x="6027" y="1429890"/>
          <a:ext cx="1801576" cy="128362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採購</a:t>
          </a:r>
          <a:endParaRPr lang="zh-TW" altLang="en-US" sz="3200" b="1" kern="1200" dirty="0">
            <a:latin typeface="微軟正黑體" pitchFamily="34" charset="-120"/>
            <a:ea typeface="微軟正黑體" pitchFamily="34" charset="-120"/>
          </a:endParaRPr>
        </a:p>
      </dsp:txBody>
      <dsp:txXfrm>
        <a:off x="6027" y="1429890"/>
        <a:ext cx="1801576" cy="1283623"/>
      </dsp:txXfrm>
    </dsp:sp>
    <dsp:sp modelId="{7D93068D-CB7E-4D95-876A-23BAFE336848}">
      <dsp:nvSpPr>
        <dsp:cNvPr id="0" name=""/>
        <dsp:cNvSpPr/>
      </dsp:nvSpPr>
      <dsp:spPr>
        <a:xfrm>
          <a:off x="1987762" y="1848306"/>
          <a:ext cx="381934" cy="44679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1987762" y="1848306"/>
        <a:ext cx="381934" cy="446791"/>
      </dsp:txXfrm>
    </dsp:sp>
    <dsp:sp modelId="{BD1D48E2-F2C2-429D-94AF-7C92361A50CD}">
      <dsp:nvSpPr>
        <dsp:cNvPr id="0" name=""/>
        <dsp:cNvSpPr/>
      </dsp:nvSpPr>
      <dsp:spPr>
        <a:xfrm>
          <a:off x="2528235" y="1429890"/>
          <a:ext cx="1801576" cy="1283623"/>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smtClean="0">
              <a:latin typeface="微軟正黑體" pitchFamily="34" charset="-120"/>
              <a:ea typeface="微軟正黑體" pitchFamily="34" charset="-120"/>
            </a:rPr>
            <a:t>製造</a:t>
          </a:r>
          <a:endParaRPr lang="zh-TW" altLang="en-US" sz="3200" b="1" kern="1200" dirty="0">
            <a:latin typeface="微軟正黑體" pitchFamily="34" charset="-120"/>
            <a:ea typeface="微軟正黑體" pitchFamily="34" charset="-120"/>
          </a:endParaRPr>
        </a:p>
      </dsp:txBody>
      <dsp:txXfrm>
        <a:off x="2528235" y="1429890"/>
        <a:ext cx="1801576" cy="1283623"/>
      </dsp:txXfrm>
    </dsp:sp>
    <dsp:sp modelId="{66A97BB6-3554-4C4B-A9EE-ACD8CF9273FE}">
      <dsp:nvSpPr>
        <dsp:cNvPr id="0" name=""/>
        <dsp:cNvSpPr/>
      </dsp:nvSpPr>
      <dsp:spPr>
        <a:xfrm>
          <a:off x="4509969" y="1848306"/>
          <a:ext cx="381934" cy="44679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zh-TW" altLang="en-US" sz="1900" kern="1200"/>
        </a:p>
      </dsp:txBody>
      <dsp:txXfrm>
        <a:off x="4509969" y="1848306"/>
        <a:ext cx="381934" cy="446791"/>
      </dsp:txXfrm>
    </dsp:sp>
    <dsp:sp modelId="{6E6DB687-E28B-4683-B012-27427F273349}">
      <dsp:nvSpPr>
        <dsp:cNvPr id="0" name=""/>
        <dsp:cNvSpPr/>
      </dsp:nvSpPr>
      <dsp:spPr>
        <a:xfrm>
          <a:off x="5050442" y="1429890"/>
          <a:ext cx="1801576" cy="1283623"/>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smtClean="0">
              <a:latin typeface="微軟正黑體" pitchFamily="34" charset="-120"/>
              <a:ea typeface="微軟正黑體" pitchFamily="34" charset="-120"/>
            </a:rPr>
            <a:t>配送</a:t>
          </a:r>
          <a:endParaRPr lang="zh-TW" altLang="en-US" sz="3200" b="0" kern="1200" dirty="0">
            <a:latin typeface="微軟正黑體" pitchFamily="34" charset="-120"/>
            <a:ea typeface="微軟正黑體" pitchFamily="34" charset="-120"/>
          </a:endParaRPr>
        </a:p>
      </dsp:txBody>
      <dsp:txXfrm>
        <a:off x="5050442" y="1429890"/>
        <a:ext cx="1801576" cy="12836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A847A-3A78-4CE8-ABE5-8C3658A06219}" type="datetimeFigureOut">
              <a:rPr lang="zh-TW" altLang="en-US" smtClean="0"/>
              <a:pPr/>
              <a:t>2013/3/9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67928-FFB8-4029-8F61-8EE20BBD33D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1</a:t>
            </a:r>
            <a:r>
              <a:rPr lang="zh-TW" altLang="en-US" sz="1200" kern="1200" dirty="0" smtClean="0">
                <a:solidFill>
                  <a:schemeClr val="tx1"/>
                </a:solidFill>
                <a:latin typeface="+mn-lt"/>
                <a:ea typeface="+mn-ea"/>
                <a:cs typeface="+mn-cs"/>
              </a:rPr>
              <a:t>、追求零庫存 </a:t>
            </a:r>
          </a:p>
          <a:p>
            <a:r>
              <a:rPr lang="zh-TW" altLang="en-US" sz="1200" kern="1200" dirty="0" smtClean="0">
                <a:solidFill>
                  <a:schemeClr val="tx1"/>
                </a:solidFill>
                <a:latin typeface="+mn-lt"/>
                <a:ea typeface="+mn-ea"/>
                <a:cs typeface="+mn-cs"/>
              </a:rPr>
              <a:t>　　精益生產是一種追求無庫存生產，或使庫存達到極小的生產系統，為此而開發了包括“看板”在內的一系列具體方式，並逐漸形成了一套獨具特色的生產經營體系。 </a:t>
            </a:r>
          </a:p>
          <a:p>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、追求快速反應，即快速應對市場的變化。 </a:t>
            </a:r>
          </a:p>
          <a:p>
            <a:r>
              <a:rPr lang="zh-TW" altLang="en-US" sz="1200" kern="1200" dirty="0" smtClean="0">
                <a:solidFill>
                  <a:schemeClr val="tx1"/>
                </a:solidFill>
                <a:latin typeface="+mn-lt"/>
                <a:ea typeface="+mn-ea"/>
                <a:cs typeface="+mn-cs"/>
              </a:rPr>
              <a:t>　　為了快速應對市場的變化，精益生產者開發出了細胞生產、固定變動生產等佈局及生產編程方法。 </a:t>
            </a:r>
          </a:p>
          <a:p>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3</a:t>
            </a:r>
            <a:r>
              <a:rPr lang="zh-TW" altLang="en-US" sz="1200" kern="1200" dirty="0" smtClean="0">
                <a:solidFill>
                  <a:schemeClr val="tx1"/>
                </a:solidFill>
                <a:latin typeface="+mn-lt"/>
                <a:ea typeface="+mn-ea"/>
                <a:cs typeface="+mn-cs"/>
              </a:rPr>
              <a:t>、企業內外環境的和諧統一 </a:t>
            </a:r>
          </a:p>
          <a:p>
            <a:r>
              <a:rPr lang="zh-TW" altLang="en-US" sz="1200" kern="1200" dirty="0" smtClean="0">
                <a:solidFill>
                  <a:schemeClr val="tx1"/>
                </a:solidFill>
                <a:latin typeface="+mn-lt"/>
                <a:ea typeface="+mn-ea"/>
                <a:cs typeface="+mn-cs"/>
              </a:rPr>
              <a:t>　　精益生產方式成功的關鍵是把企業的內部活動和外部的市場</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顧客</a:t>
            </a:r>
            <a:r>
              <a:rPr lang="en-US"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需求和諧地統一於企業的發展目標。 </a:t>
            </a:r>
          </a:p>
          <a:p>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4</a:t>
            </a:r>
            <a:r>
              <a:rPr lang="zh-TW" altLang="en-US" sz="1200" kern="1200" dirty="0" smtClean="0">
                <a:solidFill>
                  <a:schemeClr val="tx1"/>
                </a:solidFill>
                <a:latin typeface="+mn-lt"/>
                <a:ea typeface="+mn-ea"/>
                <a:cs typeface="+mn-cs"/>
              </a:rPr>
              <a:t>、人本位主義 </a:t>
            </a:r>
          </a:p>
          <a:p>
            <a:r>
              <a:rPr lang="zh-TW" altLang="en-US" sz="1200" kern="1200" dirty="0" smtClean="0">
                <a:solidFill>
                  <a:schemeClr val="tx1"/>
                </a:solidFill>
                <a:latin typeface="+mn-lt"/>
                <a:ea typeface="+mn-ea"/>
                <a:cs typeface="+mn-cs"/>
              </a:rPr>
              <a:t>　　精益生產強調人力資源的重要性，把員工的智慧和創造力視為企業的寶貴財富和未來發展的原動力</a:t>
            </a:r>
            <a:r>
              <a:rPr lang="en-US" altLang="zh-TW" sz="1200" kern="1200" dirty="0" smtClean="0">
                <a:solidFill>
                  <a:schemeClr val="tx1"/>
                </a:solidFill>
                <a:latin typeface="+mn-lt"/>
                <a:ea typeface="+mn-ea"/>
                <a:cs typeface="+mn-cs"/>
              </a:rPr>
              <a:t>a</a:t>
            </a:r>
            <a:r>
              <a:rPr lang="zh-TW" altLang="en-US" sz="1200" kern="1200" dirty="0" smtClean="0">
                <a:solidFill>
                  <a:schemeClr val="tx1"/>
                </a:solidFill>
                <a:latin typeface="+mn-lt"/>
                <a:ea typeface="+mn-ea"/>
                <a:cs typeface="+mn-cs"/>
              </a:rPr>
              <a:t>、充分尊重員工；</a:t>
            </a:r>
            <a:r>
              <a:rPr lang="en-US" altLang="zh-TW" sz="1200" kern="1200" dirty="0" smtClean="0">
                <a:solidFill>
                  <a:schemeClr val="tx1"/>
                </a:solidFill>
                <a:latin typeface="+mn-lt"/>
                <a:ea typeface="+mn-ea"/>
                <a:cs typeface="+mn-cs"/>
              </a:rPr>
              <a:t>b</a:t>
            </a:r>
            <a:r>
              <a:rPr lang="zh-TW" altLang="en-US" sz="1200" kern="1200" dirty="0" smtClean="0">
                <a:solidFill>
                  <a:schemeClr val="tx1"/>
                </a:solidFill>
                <a:latin typeface="+mn-lt"/>
                <a:ea typeface="+mn-ea"/>
                <a:cs typeface="+mn-cs"/>
              </a:rPr>
              <a:t>、重視培訓；</a:t>
            </a:r>
            <a:r>
              <a:rPr lang="en-US" altLang="zh-TW" sz="1200" kern="1200" dirty="0" smtClean="0">
                <a:solidFill>
                  <a:schemeClr val="tx1"/>
                </a:solidFill>
                <a:latin typeface="+mn-lt"/>
                <a:ea typeface="+mn-ea"/>
                <a:cs typeface="+mn-cs"/>
              </a:rPr>
              <a:t>c</a:t>
            </a:r>
            <a:r>
              <a:rPr lang="zh-TW" altLang="en-US" sz="1200" kern="1200" dirty="0" smtClean="0">
                <a:solidFill>
                  <a:schemeClr val="tx1"/>
                </a:solidFill>
                <a:latin typeface="+mn-lt"/>
                <a:ea typeface="+mn-ea"/>
                <a:cs typeface="+mn-cs"/>
              </a:rPr>
              <a:t>、共同協作。 </a:t>
            </a:r>
          </a:p>
          <a:p>
            <a:r>
              <a:rPr lang="zh-TW" altLang="en-US" sz="1200" kern="120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5</a:t>
            </a:r>
            <a:r>
              <a:rPr lang="zh-TW" altLang="en-US" sz="1200" kern="1200" dirty="0" smtClean="0">
                <a:solidFill>
                  <a:schemeClr val="tx1"/>
                </a:solidFill>
                <a:latin typeface="+mn-lt"/>
                <a:ea typeface="+mn-ea"/>
                <a:cs typeface="+mn-cs"/>
              </a:rPr>
              <a:t>、庫存是“禍根” </a:t>
            </a:r>
          </a:p>
          <a:p>
            <a:r>
              <a:rPr lang="zh-TW" altLang="en-US" sz="1200" kern="1200" dirty="0" smtClean="0">
                <a:solidFill>
                  <a:schemeClr val="tx1"/>
                </a:solidFill>
                <a:latin typeface="+mn-lt"/>
                <a:ea typeface="+mn-ea"/>
                <a:cs typeface="+mn-cs"/>
              </a:rPr>
              <a:t>　　高庫存是大量生產方式的特征之一。由於設備運行的不穩定、工序安排的不合理、較高的廢品率和生產的不均衡等原因，常常出現供貨不及時的現象，庫存被看作是必不可少的“緩衝劑”。但精益生產則認為庫存是企業的“禍害”，其主要理由是：</a:t>
            </a:r>
            <a:r>
              <a:rPr lang="en-US" altLang="zh-TW" sz="1200" kern="1200" dirty="0" smtClean="0">
                <a:solidFill>
                  <a:schemeClr val="tx1"/>
                </a:solidFill>
                <a:latin typeface="+mn-lt"/>
                <a:ea typeface="+mn-ea"/>
                <a:cs typeface="+mn-cs"/>
              </a:rPr>
              <a:t>1</a:t>
            </a:r>
            <a:r>
              <a:rPr lang="zh-TW" altLang="en-US" sz="1200" kern="1200" dirty="0" smtClean="0">
                <a:solidFill>
                  <a:schemeClr val="tx1"/>
                </a:solidFill>
                <a:latin typeface="+mn-lt"/>
                <a:ea typeface="+mn-ea"/>
                <a:cs typeface="+mn-cs"/>
              </a:rPr>
              <a:t>、庫存提高了經營的成本；</a:t>
            </a:r>
            <a:r>
              <a:rPr lang="en-US" altLang="zh-TW" sz="1200" kern="1200" dirty="0" smtClean="0">
                <a:solidFill>
                  <a:schemeClr val="tx1"/>
                </a:solidFill>
                <a:latin typeface="+mn-lt"/>
                <a:ea typeface="+mn-ea"/>
                <a:cs typeface="+mn-cs"/>
              </a:rPr>
              <a:t>2</a:t>
            </a:r>
            <a:r>
              <a:rPr lang="zh-TW" altLang="en-US" sz="1200" kern="1200" dirty="0" smtClean="0">
                <a:solidFill>
                  <a:schemeClr val="tx1"/>
                </a:solidFill>
                <a:latin typeface="+mn-lt"/>
                <a:ea typeface="+mn-ea"/>
                <a:cs typeface="+mn-cs"/>
              </a:rPr>
              <a:t>、庫存掩蓋了企業的問題。</a:t>
            </a:r>
          </a:p>
          <a:p>
            <a:endParaRPr lang="zh-TW" altLang="en-US" dirty="0"/>
          </a:p>
        </p:txBody>
      </p:sp>
      <p:sp>
        <p:nvSpPr>
          <p:cNvPr id="4" name="投影片編號版面配置區 3"/>
          <p:cNvSpPr>
            <a:spLocks noGrp="1"/>
          </p:cNvSpPr>
          <p:nvPr>
            <p:ph type="sldNum" sz="quarter" idx="10"/>
          </p:nvPr>
        </p:nvSpPr>
        <p:spPr/>
        <p:txBody>
          <a:bodyPr/>
          <a:lstStyle/>
          <a:p>
            <a:fld id="{8F367928-FFB8-4029-8F61-8EE20BBD33DF}" type="slidenum">
              <a:rPr lang="zh-TW" altLang="en-US" smtClean="0"/>
              <a:pPr/>
              <a:t>12</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F367928-FFB8-4029-8F61-8EE20BBD33DF}" type="slidenum">
              <a:rPr lang="zh-TW" altLang="en-US" smtClean="0"/>
              <a:pPr/>
              <a:t>13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產能平衡，因為 組裝跟鑄模部門 生產速度相同。可產生</a:t>
            </a:r>
            <a:r>
              <a:rPr lang="zh-TW" altLang="en-US" baseline="0" dirty="0" smtClean="0"/>
              <a:t> </a:t>
            </a:r>
            <a:r>
              <a:rPr lang="en-US" altLang="zh-TW" baseline="0" dirty="0" smtClean="0"/>
              <a:t>6000 </a:t>
            </a:r>
            <a:r>
              <a:rPr lang="zh-TW" altLang="en-US" baseline="0" dirty="0" smtClean="0"/>
              <a:t>個零件。</a:t>
            </a:r>
            <a:endParaRPr lang="zh-TW" altLang="en-US" dirty="0"/>
          </a:p>
        </p:txBody>
      </p:sp>
      <p:sp>
        <p:nvSpPr>
          <p:cNvPr id="4" name="投影片編號版面配置區 3"/>
          <p:cNvSpPr>
            <a:spLocks noGrp="1"/>
          </p:cNvSpPr>
          <p:nvPr>
            <p:ph type="sldNum" sz="quarter" idx="10"/>
          </p:nvPr>
        </p:nvSpPr>
        <p:spPr/>
        <p:txBody>
          <a:bodyPr/>
          <a:lstStyle/>
          <a:p>
            <a:fld id="{8F367928-FFB8-4029-8F61-8EE20BBD33DF}" type="slidenum">
              <a:rPr lang="zh-TW" altLang="en-US" smtClean="0"/>
              <a:pPr/>
              <a:t>47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E16587A7-B29C-48BB-A034-06071FC3A8CD}" type="datetimeFigureOut">
              <a:rPr lang="fr-FR" altLang="zh-TW"/>
              <a:pPr/>
              <a:t>09/03/2013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8F39737-C388-4A39-B1E9-F18B1C05C13C}"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297AB8C7-DE79-41C7-B57C-E353FD4A963F}" type="datetimeFigureOut">
              <a:rPr lang="fr-FR" altLang="zh-TW"/>
              <a:pPr/>
              <a:t>09/03/2013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AEE4BFA2-E7EB-4CFB-9237-1BEE6951646A}"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2E53C73E-AD51-479C-9F0C-A80585890A22}" type="datetimeFigureOut">
              <a:rPr lang="fr-FR" altLang="zh-TW"/>
              <a:pPr/>
              <a:t>09/03/2013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1C071073-CF79-4EE3-B386-B1E7D0F0344F}"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CA" dirty="0"/>
          </a:p>
        </p:txBody>
      </p:sp>
      <p:sp>
        <p:nvSpPr>
          <p:cNvPr id="4" name="Espace réservé de la date 3"/>
          <p:cNvSpPr>
            <a:spLocks noGrp="1"/>
          </p:cNvSpPr>
          <p:nvPr>
            <p:ph type="dt" sz="half" idx="10"/>
          </p:nvPr>
        </p:nvSpPr>
        <p:spPr/>
        <p:txBody>
          <a:bodyPr/>
          <a:lstStyle>
            <a:lvl1pPr>
              <a:defRPr/>
            </a:lvl1pPr>
          </a:lstStyle>
          <a:p>
            <a:fld id="{E0612053-F3F9-4283-BB17-7E78BED7F0FC}" type="datetimeFigureOut">
              <a:rPr lang="fr-FR" altLang="zh-TW"/>
              <a:pPr/>
              <a:t>09/03/2013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B531941C-F9B5-49C0-BCC0-3295BE67D326}" type="slidenum">
              <a:rPr lang="fr-CA"/>
              <a:pPr/>
              <a:t>‹#›</a:t>
            </a:fld>
            <a:endParaRPr lang="fr-CA"/>
          </a:p>
        </p:txBody>
      </p:sp>
      <p:pic>
        <p:nvPicPr>
          <p:cNvPr id="8" name="圖片 7" descr="02.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335AD5BB-F0D8-4942-9566-453893F3C436}" type="datetimeFigureOut">
              <a:rPr lang="fr-FR" altLang="zh-TW"/>
              <a:pPr/>
              <a:t>09/03/2013</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81222B85-44E0-44B7-AE96-3D40744800F1}" type="slidenum">
              <a:rPr lang="fr-CA"/>
              <a:pPr/>
              <a:t>‹#›</a:t>
            </a:fld>
            <a:endParaRPr lang="fr-CA"/>
          </a:p>
        </p:txBody>
      </p:sp>
      <p:pic>
        <p:nvPicPr>
          <p:cNvPr id="8" name="圖片 7" descr="05.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381A3B8E-3CF9-435B-BDA8-EBA5FB645DA6}" type="datetimeFigureOut">
              <a:rPr lang="fr-FR" altLang="zh-TW"/>
              <a:pPr/>
              <a:t>09/03/2013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17E18DAA-1524-45EF-9BE7-91D6479B1706}" type="slidenum">
              <a:rPr lang="fr-CA"/>
              <a:pPr/>
              <a:t>‹#›</a:t>
            </a:fld>
            <a:endParaRPr lang="fr-CA"/>
          </a:p>
        </p:txBody>
      </p:sp>
      <p:pic>
        <p:nvPicPr>
          <p:cNvPr id="8" name="圖片 7" descr="06.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A0CB6451-2D8A-403C-BF07-CCE3E6D19FA3}" type="datetimeFigureOut">
              <a:rPr lang="fr-FR" altLang="zh-TW"/>
              <a:pPr/>
              <a:t>09/03/2013</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371BC15E-FE22-4FCB-9E74-921FA1C7B58C}"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ABDF1737-D886-4637-9F2B-6E9E2A9B8B0C}" type="datetimeFigureOut">
              <a:rPr lang="fr-FR" altLang="zh-TW"/>
              <a:pPr/>
              <a:t>09/03/2013</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CB4C97E4-81F3-44CC-AC2B-96179F49D510}" type="slidenum">
              <a:rPr lang="fr-CA"/>
              <a:pPr/>
              <a:t>‹#›</a:t>
            </a:fld>
            <a:endParaRPr lang="fr-CA"/>
          </a:p>
        </p:txBody>
      </p:sp>
      <p:pic>
        <p:nvPicPr>
          <p:cNvPr id="6" name="圖片 5" descr="03.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C5D5D004-5EBE-4F20-A061-1A08ADA8B8B9}" type="datetimeFigureOut">
              <a:rPr lang="fr-FR" altLang="zh-TW"/>
              <a:pPr/>
              <a:t>09/03/2013</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E3624488-5E1F-4314-A045-06C1EF9A9C75}"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1F8BB5DF-3AD2-4FAE-926A-64AA9E5249A4}" type="datetimeFigureOut">
              <a:rPr lang="fr-FR" altLang="zh-TW"/>
              <a:pPr/>
              <a:t>09/03/2013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D9E96ADD-BBFD-4E15-92B9-240F77093834}"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5133FDFA-35D7-4E7E-AEFF-9633AAA28C7F}" type="datetimeFigureOut">
              <a:rPr lang="fr-FR" altLang="zh-TW"/>
              <a:pPr/>
              <a:t>09/03/2013</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85C957A1-BCFA-4119-91EA-FC48BE75CA59}"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54B8AD88-78BF-450E-8BF3-A602F35C23F1}" type="datetimeFigureOut">
              <a:rPr lang="fr-FR" altLang="zh-TW"/>
              <a:pPr/>
              <a:t>09/03/2013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EE6CF610-A8F4-4653-85A5-FF63B2440CFD}"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wmf"/><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zh.wikipedia.org/wiki/1971%E5%B9%B4" TargetMode="External"/><Relationship Id="rId13" Type="http://schemas.openxmlformats.org/officeDocument/2006/relationships/hyperlink" Target="http://zh.wikipedia.org/wiki/1995%E5%B9%B4" TargetMode="External"/><Relationship Id="rId3" Type="http://schemas.openxmlformats.org/officeDocument/2006/relationships/image" Target="../media/image9.jpeg"/><Relationship Id="rId7" Type="http://schemas.openxmlformats.org/officeDocument/2006/relationships/hyperlink" Target="http://zh.wikipedia.org/wiki/1959%E5%B9%B4" TargetMode="External"/><Relationship Id="rId12" Type="http://schemas.openxmlformats.org/officeDocument/2006/relationships/hyperlink" Target="http://zh.wikipedia.org/wiki/DVD" TargetMode="External"/><Relationship Id="rId2" Type="http://schemas.openxmlformats.org/officeDocument/2006/relationships/image" Target="../media/image8.jpe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zh.wikipedia.org/wiki/%E5%BE%AE%E6%B3%A2%E7%88%90" TargetMode="External"/><Relationship Id="rId11" Type="http://schemas.openxmlformats.org/officeDocument/2006/relationships/hyperlink" Target="http://zh.wikipedia.org/wiki/1986%E5%B9%B4" TargetMode="External"/><Relationship Id="rId5" Type="http://schemas.openxmlformats.org/officeDocument/2006/relationships/hyperlink" Target="http://zh.wikipedia.org/wiki/1942%E5%B9%B4" TargetMode="External"/><Relationship Id="rId15" Type="http://schemas.openxmlformats.org/officeDocument/2006/relationships/hyperlink" Target="http://zh.wikipedia.org/wiki/2005%E5%B9%B4" TargetMode="External"/><Relationship Id="rId10" Type="http://schemas.openxmlformats.org/officeDocument/2006/relationships/hyperlink" Target="http://zh.wikipedia.org/wiki/%E7%AD%86%E8%A8%98%E5%9E%8B%E9%9B%BB%E8%85%A6" TargetMode="External"/><Relationship Id="rId4" Type="http://schemas.openxmlformats.org/officeDocument/2006/relationships/hyperlink" Target="http://zh.wikipedia.org/wiki/%E9%9B%B7%E9%81%94" TargetMode="External"/><Relationship Id="rId9" Type="http://schemas.openxmlformats.org/officeDocument/2006/relationships/hyperlink" Target="http://zh.wikipedia.org/wiki/1978%E5%B9%B4" TargetMode="External"/><Relationship Id="rId14" Type="http://schemas.openxmlformats.org/officeDocument/2006/relationships/hyperlink" Target="http://zh.wikipedia.org/wiki/HD_DVD"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gif"/><Relationship Id="rId1" Type="http://schemas.openxmlformats.org/officeDocument/2006/relationships/slideLayout" Target="../slideLayouts/slideLayout4.xml"/><Relationship Id="rId5" Type="http://schemas.openxmlformats.org/officeDocument/2006/relationships/image" Target="../media/image55.wmf"/><Relationship Id="rId4" Type="http://schemas.openxmlformats.org/officeDocument/2006/relationships/image" Target="../media/image54.gif"/></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ous-titre 2"/>
          <p:cNvSpPr>
            <a:spLocks noGrp="1"/>
          </p:cNvSpPr>
          <p:nvPr>
            <p:ph type="subTitle" idx="1"/>
          </p:nvPr>
        </p:nvSpPr>
        <p:spPr>
          <a:xfrm>
            <a:off x="4679141" y="2643182"/>
            <a:ext cx="8929718" cy="1714512"/>
          </a:xfrm>
        </p:spPr>
        <p:txBody>
          <a:bodyPr>
            <a:scene3d>
              <a:camera prst="orthographicFront"/>
              <a:lightRig rig="flat" dir="t">
                <a:rot lat="0" lon="0" rev="0"/>
              </a:lightRig>
            </a:scene3d>
            <a:sp3d/>
          </a:bodyPr>
          <a:lstStyle/>
          <a:p>
            <a:pPr algn="l"/>
            <a:endParaRPr lang="en-US" altLang="zh-TW" sz="2600" b="1" dirty="0" smtClean="0">
              <a:ln>
                <a:solidFill>
                  <a:srgbClr val="000000"/>
                </a:solidFill>
              </a:ln>
              <a:solidFill>
                <a:schemeClr val="accent6">
                  <a:lumMod val="75000"/>
                </a:schemeClr>
              </a:solidFill>
              <a:latin typeface="微軟正黑體" pitchFamily="34" charset="-120"/>
              <a:ea typeface="微軟正黑體" pitchFamily="34" charset="-120"/>
            </a:endParaRPr>
          </a:p>
          <a:p>
            <a:pPr algn="l"/>
            <a:r>
              <a:rPr lang="zh-TW" altLang="en-US" sz="2600" b="1" dirty="0" smtClean="0">
                <a:solidFill>
                  <a:schemeClr val="accent6">
                    <a:lumMod val="75000"/>
                  </a:schemeClr>
                </a:solidFill>
                <a:latin typeface="微軟正黑體" pitchFamily="34" charset="-120"/>
                <a:ea typeface="微軟正黑體" pitchFamily="34" charset="-120"/>
              </a:rPr>
              <a:t>                       </a:t>
            </a:r>
            <a:endParaRPr lang="fr-CA" sz="2600" b="1" dirty="0" smtClean="0">
              <a:solidFill>
                <a:schemeClr val="accent6">
                  <a:lumMod val="75000"/>
                </a:schemeClr>
              </a:solidFill>
              <a:latin typeface="微軟正黑體" pitchFamily="34" charset="-120"/>
              <a:ea typeface="微軟正黑體" pitchFamily="34" charset="-120"/>
            </a:endParaRPr>
          </a:p>
        </p:txBody>
      </p:sp>
      <p:pic>
        <p:nvPicPr>
          <p:cNvPr id="6" name="圖片 5" descr="01.jpg"/>
          <p:cNvPicPr>
            <a:picLocks noChangeAspect="1"/>
          </p:cNvPicPr>
          <p:nvPr/>
        </p:nvPicPr>
        <p:blipFill>
          <a:blip r:embed="rId2" cstate="print"/>
          <a:stretch>
            <a:fillRect/>
          </a:stretch>
        </p:blipFill>
        <p:spPr>
          <a:xfrm>
            <a:off x="0" y="-15240"/>
            <a:ext cx="9144000" cy="6873240"/>
          </a:xfrm>
          <a:prstGeom prst="ellipse">
            <a:avLst/>
          </a:prstGeom>
          <a:ln>
            <a:noFill/>
          </a:ln>
          <a:effectLst>
            <a:outerShdw dist="50800" dir="5400000" sx="1000" sy="1000" algn="ctr" rotWithShape="0">
              <a:srgbClr val="000000">
                <a:alpha val="0"/>
              </a:srgbClr>
            </a:outerShdw>
            <a:softEdge rad="112500"/>
          </a:effectLst>
          <a:scene3d>
            <a:camera prst="orthographicFront"/>
            <a:lightRig rig="threePt" dir="t"/>
          </a:scene3d>
          <a:sp3d>
            <a:bevelB w="139700" prst="cross"/>
          </a:sp3d>
        </p:spPr>
      </p:pic>
      <p:sp>
        <p:nvSpPr>
          <p:cNvPr id="2050" name="Titre 1"/>
          <p:cNvSpPr>
            <a:spLocks noGrp="1"/>
          </p:cNvSpPr>
          <p:nvPr>
            <p:ph type="ctrTitle"/>
          </p:nvPr>
        </p:nvSpPr>
        <p:spPr>
          <a:xfrm>
            <a:off x="0" y="428604"/>
            <a:ext cx="9144000" cy="1285884"/>
          </a:xfrm>
          <a:solidFill>
            <a:schemeClr val="tx1">
              <a:lumMod val="65000"/>
              <a:lumOff val="35000"/>
            </a:schemeClr>
          </a:solidFill>
        </p:spPr>
        <p:txBody>
          <a:bodyPr>
            <a:scene3d>
              <a:camera prst="orthographicFront"/>
              <a:lightRig rig="freezing" dir="t"/>
            </a:scene3d>
            <a:sp3d extrusionH="57150" prstMaterial="dkEdge">
              <a:bevelT w="38100" h="38100"/>
            </a:sp3d>
          </a:bodyPr>
          <a:lstStyle/>
          <a:p>
            <a:r>
              <a:rPr lang="zh-TW" altLang="en-US" sz="7200" b="1" dirty="0" smtClean="0">
                <a:solidFill>
                  <a:schemeClr val="bg1"/>
                </a:solidFill>
                <a:latin typeface="微軟正黑體" pitchFamily="34" charset="-120"/>
                <a:ea typeface="微軟正黑體" pitchFamily="34" charset="-120"/>
              </a:rPr>
              <a:t>生產流程</a:t>
            </a:r>
            <a:endParaRPr lang="fr-CA" sz="7200" b="1" dirty="0" smtClean="0">
              <a:solidFill>
                <a:schemeClr val="bg1"/>
              </a:solidFill>
              <a:latin typeface="微軟正黑體" pitchFamily="34" charset="-120"/>
              <a:ea typeface="微軟正黑體" pitchFamily="34" charset="-120"/>
            </a:endParaRPr>
          </a:p>
        </p:txBody>
      </p:sp>
      <p:sp>
        <p:nvSpPr>
          <p:cNvPr id="11" name="矩形 10"/>
          <p:cNvSpPr/>
          <p:nvPr/>
        </p:nvSpPr>
        <p:spPr>
          <a:xfrm>
            <a:off x="571472" y="1813560"/>
            <a:ext cx="7858180" cy="1815882"/>
          </a:xfrm>
          <a:prstGeom prst="rect">
            <a:avLst/>
          </a:prstGeom>
        </p:spPr>
        <p:txBody>
          <a:bodyPr wrap="square">
            <a:spAutoFit/>
          </a:bodyPr>
          <a:lstStyle/>
          <a:p>
            <a:r>
              <a:rPr lang="zh-TW" altLang="en-US" b="1" dirty="0" smtClean="0">
                <a:ln w="6350" cmpd="sng">
                  <a:solidFill>
                    <a:schemeClr val="tx1"/>
                  </a:solidFill>
                </a:ln>
                <a:solidFill>
                  <a:schemeClr val="accent6">
                    <a:lumMod val="50000"/>
                  </a:schemeClr>
                </a:solidFill>
                <a:latin typeface="微軟正黑體" pitchFamily="34" charset="-120"/>
                <a:ea typeface="微軟正黑體" pitchFamily="34" charset="-120"/>
              </a:rPr>
              <a:t>                                           </a:t>
            </a:r>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報告組別：第五組</a:t>
            </a:r>
            <a:endParaRPr lang="en-US" altLang="zh-TW" sz="3200" b="1" dirty="0" smtClean="0">
              <a:ln w="6350" cmpd="sng">
                <a:solidFill>
                  <a:schemeClr val="tx1"/>
                </a:solidFill>
              </a:ln>
              <a:solidFill>
                <a:schemeClr val="accent6">
                  <a:lumMod val="50000"/>
                </a:schemeClr>
              </a:solidFill>
              <a:latin typeface="微軟正黑體" pitchFamily="34" charset="-120"/>
              <a:ea typeface="微軟正黑體" pitchFamily="34" charset="-120"/>
            </a:endParaRPr>
          </a:p>
          <a:p>
            <a:endParaRPr lang="en-US" altLang="zh-TW" sz="1500" b="1" dirty="0" smtClean="0">
              <a:ln w="6350" cmpd="sng">
                <a:solidFill>
                  <a:schemeClr val="tx1"/>
                </a:solidFill>
              </a:ln>
              <a:solidFill>
                <a:schemeClr val="accent6">
                  <a:lumMod val="50000"/>
                </a:schemeClr>
              </a:solidFill>
              <a:latin typeface="微軟正黑體" pitchFamily="34" charset="-120"/>
              <a:ea typeface="微軟正黑體" pitchFamily="34" charset="-120"/>
            </a:endParaRPr>
          </a:p>
          <a:p>
            <a:r>
              <a:rPr lang="en-US" altLang="zh-TW" sz="2400" b="1" dirty="0" smtClean="0">
                <a:ln w="6350" cmpd="sng">
                  <a:solidFill>
                    <a:schemeClr val="tx1"/>
                  </a:solidFill>
                </a:ln>
                <a:solidFill>
                  <a:schemeClr val="accent6">
                    <a:lumMod val="50000"/>
                  </a:schemeClr>
                </a:solidFill>
                <a:latin typeface="微軟正黑體" pitchFamily="34" charset="-120"/>
                <a:ea typeface="微軟正黑體" pitchFamily="34" charset="-120"/>
              </a:rPr>
              <a:t>M994012042 </a:t>
            </a:r>
            <a:r>
              <a:rPr lang="zh-TW" altLang="en-US" sz="2400" b="1" dirty="0" smtClean="0">
                <a:ln w="6350" cmpd="sng">
                  <a:solidFill>
                    <a:schemeClr val="tx1"/>
                  </a:solidFill>
                </a:ln>
                <a:solidFill>
                  <a:schemeClr val="accent6">
                    <a:lumMod val="50000"/>
                  </a:schemeClr>
                </a:solidFill>
                <a:latin typeface="微軟正黑體" pitchFamily="34" charset="-120"/>
                <a:ea typeface="微軟正黑體" pitchFamily="34" charset="-120"/>
              </a:rPr>
              <a:t>陳兆慧                      </a:t>
            </a:r>
            <a:r>
              <a:rPr lang="en-US" altLang="zh-TW" sz="2400" b="1" dirty="0" smtClean="0">
                <a:ln w="6350" cmpd="sng">
                  <a:solidFill>
                    <a:schemeClr val="tx1"/>
                  </a:solidFill>
                </a:ln>
                <a:solidFill>
                  <a:schemeClr val="accent6">
                    <a:lumMod val="50000"/>
                  </a:schemeClr>
                </a:solidFill>
                <a:latin typeface="微軟正黑體" pitchFamily="34" charset="-120"/>
                <a:ea typeface="微軟正黑體" pitchFamily="34" charset="-120"/>
              </a:rPr>
              <a:t>M004012034 </a:t>
            </a:r>
            <a:r>
              <a:rPr lang="zh-TW" altLang="en-US" sz="2400" b="1" dirty="0" smtClean="0">
                <a:ln w="6350" cmpd="sng">
                  <a:solidFill>
                    <a:schemeClr val="tx1"/>
                  </a:solidFill>
                </a:ln>
                <a:solidFill>
                  <a:schemeClr val="accent6">
                    <a:lumMod val="50000"/>
                  </a:schemeClr>
                </a:solidFill>
                <a:latin typeface="微軟正黑體" pitchFamily="34" charset="-120"/>
                <a:ea typeface="微軟正黑體" pitchFamily="34" charset="-120"/>
              </a:rPr>
              <a:t>邱世淦</a:t>
            </a:r>
            <a:r>
              <a:rPr lang="en-US" altLang="zh-TW" sz="2400" b="1" dirty="0" smtClean="0">
                <a:ln w="6350" cmpd="sng">
                  <a:solidFill>
                    <a:schemeClr val="tx1"/>
                  </a:solidFill>
                </a:ln>
                <a:solidFill>
                  <a:schemeClr val="accent6">
                    <a:lumMod val="50000"/>
                  </a:schemeClr>
                </a:solidFill>
                <a:latin typeface="微軟正黑體" pitchFamily="34" charset="-120"/>
                <a:ea typeface="微軟正黑體" pitchFamily="34" charset="-120"/>
              </a:rPr>
              <a:t>M014620803 </a:t>
            </a:r>
            <a:r>
              <a:rPr lang="zh-TW" altLang="en-US" sz="2400" b="1" dirty="0" smtClean="0">
                <a:ln w="6350" cmpd="sng">
                  <a:solidFill>
                    <a:schemeClr val="tx1"/>
                  </a:solidFill>
                </a:ln>
                <a:solidFill>
                  <a:schemeClr val="accent6">
                    <a:lumMod val="50000"/>
                  </a:schemeClr>
                </a:solidFill>
                <a:latin typeface="微軟正黑體" pitchFamily="34" charset="-120"/>
                <a:ea typeface="微軟正黑體" pitchFamily="34" charset="-120"/>
              </a:rPr>
              <a:t>簡志宇                      </a:t>
            </a:r>
            <a:r>
              <a:rPr lang="en-US" altLang="zh-TW" sz="2400" b="1" dirty="0" smtClean="0">
                <a:ln w="6350" cmpd="sng">
                  <a:solidFill>
                    <a:schemeClr val="tx1"/>
                  </a:solidFill>
                </a:ln>
                <a:solidFill>
                  <a:schemeClr val="accent6">
                    <a:lumMod val="50000"/>
                  </a:schemeClr>
                </a:solidFill>
                <a:latin typeface="微軟正黑體" pitchFamily="34" charset="-120"/>
                <a:ea typeface="微軟正黑體" pitchFamily="34" charset="-120"/>
              </a:rPr>
              <a:t>M014620009 </a:t>
            </a:r>
            <a:r>
              <a:rPr lang="zh-TW" altLang="en-US" sz="2400" b="1" dirty="0" smtClean="0">
                <a:ln w="6350" cmpd="sng">
                  <a:solidFill>
                    <a:schemeClr val="tx1"/>
                  </a:solidFill>
                </a:ln>
                <a:solidFill>
                  <a:schemeClr val="accent6">
                    <a:lumMod val="50000"/>
                  </a:schemeClr>
                </a:solidFill>
                <a:latin typeface="微軟正黑體" pitchFamily="34" charset="-120"/>
                <a:ea typeface="微軟正黑體" pitchFamily="34" charset="-120"/>
              </a:rPr>
              <a:t>陳彥伃</a:t>
            </a:r>
            <a:r>
              <a:rPr lang="zh-TW" altLang="en-US" b="1" dirty="0" smtClean="0">
                <a:ln w="19050">
                  <a:solidFill>
                    <a:srgbClr val="000000"/>
                  </a:solidFill>
                </a:ln>
                <a:solidFill>
                  <a:schemeClr val="accent6">
                    <a:lumMod val="50000"/>
                  </a:schemeClr>
                </a:solidFill>
                <a:latin typeface="微軟正黑體" pitchFamily="34" charset="-120"/>
                <a:ea typeface="微軟正黑體" pitchFamily="34" charset="-120"/>
              </a:rPr>
              <a:t/>
            </a:r>
            <a:br>
              <a:rPr lang="zh-TW" altLang="en-US" b="1" dirty="0" smtClean="0">
                <a:ln w="19050">
                  <a:solidFill>
                    <a:srgbClr val="000000"/>
                  </a:solidFill>
                </a:ln>
                <a:solidFill>
                  <a:schemeClr val="accent6">
                    <a:lumMod val="50000"/>
                  </a:schemeClr>
                </a:solidFill>
                <a:latin typeface="微軟正黑體" pitchFamily="34" charset="-120"/>
                <a:ea typeface="微軟正黑體" pitchFamily="34" charset="-120"/>
              </a:rPr>
            </a:b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30" name="群組 29"/>
          <p:cNvGrpSpPr/>
          <p:nvPr/>
        </p:nvGrpSpPr>
        <p:grpSpPr>
          <a:xfrm>
            <a:off x="714348" y="214290"/>
            <a:ext cx="7929618" cy="6358030"/>
            <a:chOff x="714348" y="214290"/>
            <a:chExt cx="7929618" cy="6358030"/>
          </a:xfrm>
        </p:grpSpPr>
        <p:sp>
          <p:nvSpPr>
            <p:cNvPr id="9" name="向右箭號 8"/>
            <p:cNvSpPr/>
            <p:nvPr/>
          </p:nvSpPr>
          <p:spPr>
            <a:xfrm>
              <a:off x="1071538" y="5572140"/>
              <a:ext cx="7572428" cy="1000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顧客訂單分界點</a:t>
              </a:r>
              <a:endParaRPr lang="zh-TW" altLang="en-US" sz="2400" b="1" dirty="0">
                <a:latin typeface="微軟正黑體" pitchFamily="34" charset="-120"/>
                <a:ea typeface="微軟正黑體" pitchFamily="34" charset="-120"/>
              </a:endParaRPr>
            </a:p>
          </p:txBody>
        </p:sp>
        <p:grpSp>
          <p:nvGrpSpPr>
            <p:cNvPr id="29" name="群組 28"/>
            <p:cNvGrpSpPr/>
            <p:nvPr/>
          </p:nvGrpSpPr>
          <p:grpSpPr>
            <a:xfrm>
              <a:off x="714348" y="214290"/>
              <a:ext cx="7786742" cy="5279072"/>
              <a:chOff x="714348" y="214290"/>
              <a:chExt cx="7786742" cy="5279072"/>
            </a:xfrm>
          </p:grpSpPr>
          <p:sp>
            <p:nvSpPr>
              <p:cNvPr id="6" name="向左箭號 5"/>
              <p:cNvSpPr/>
              <p:nvPr/>
            </p:nvSpPr>
            <p:spPr>
              <a:xfrm>
                <a:off x="714348" y="285728"/>
                <a:ext cx="7786742"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長                     顧客前置時間                         短</a:t>
                </a:r>
                <a:endParaRPr lang="zh-TW" altLang="en-US" sz="2400" b="1" dirty="0">
                  <a:latin typeface="微軟正黑體" pitchFamily="34" charset="-120"/>
                  <a:ea typeface="微軟正黑體" pitchFamily="34" charset="-120"/>
                </a:endParaRPr>
              </a:p>
            </p:txBody>
          </p:sp>
          <p:graphicFrame>
            <p:nvGraphicFramePr>
              <p:cNvPr id="8" name="資料庫圖表 7"/>
              <p:cNvGraphicFramePr/>
              <p:nvPr/>
            </p:nvGraphicFramePr>
            <p:xfrm>
              <a:off x="1357290" y="214290"/>
              <a:ext cx="6858047" cy="4143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1142976" y="3000372"/>
                <a:ext cx="1500198" cy="2492990"/>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存貨生產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裝配生產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接單設計</a:t>
                </a:r>
                <a:endParaRPr lang="zh-TW" altLang="en-US" sz="2400" b="1" dirty="0">
                  <a:latin typeface="微軟正黑體" pitchFamily="34" charset="-120"/>
                  <a:ea typeface="微軟正黑體" pitchFamily="34" charset="-120"/>
                </a:endParaRPr>
              </a:p>
            </p:txBody>
          </p:sp>
          <p:cxnSp>
            <p:nvCxnSpPr>
              <p:cNvPr id="12" name="直線單箭頭接點 11"/>
              <p:cNvCxnSpPr/>
              <p:nvPr/>
            </p:nvCxnSpPr>
            <p:spPr>
              <a:xfrm flipV="1">
                <a:off x="2518348" y="3287712"/>
                <a:ext cx="2839470" cy="10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500298" y="3857628"/>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500298" y="4500570"/>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571736" y="514351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10800000">
                <a:off x="5357818" y="3000372"/>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p:nvSpPr>
            <p:spPr>
              <a:xfrm rot="10800000">
                <a:off x="4500562" y="364331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p:cNvSpPr/>
              <p:nvPr/>
            </p:nvSpPr>
            <p:spPr>
              <a:xfrm rot="10800000">
                <a:off x="4143372" y="435769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p:cNvSpPr/>
              <p:nvPr/>
            </p:nvSpPr>
            <p:spPr>
              <a:xfrm rot="10800000">
                <a:off x="3428992" y="4929198"/>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弧形接點 38"/>
              <p:cNvCxnSpPr/>
              <p:nvPr/>
            </p:nvCxnSpPr>
            <p:spPr>
              <a:xfrm rot="10800000" flipV="1">
                <a:off x="7858148" y="3071810"/>
                <a:ext cx="642942" cy="428628"/>
              </a:xfrm>
              <a:prstGeom prst="curvedConnector3">
                <a:avLst>
                  <a:gd name="adj1" fmla="val 3825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弧形接點 46"/>
              <p:cNvCxnSpPr/>
              <p:nvPr/>
            </p:nvCxnSpPr>
            <p:spPr>
              <a:xfrm rot="10800000" flipV="1">
                <a:off x="7429520" y="3714752"/>
                <a:ext cx="642942" cy="428628"/>
              </a:xfrm>
              <a:prstGeom prst="curvedConnector3">
                <a:avLst>
                  <a:gd name="adj1" fmla="val 45478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弧形接點 58"/>
              <p:cNvCxnSpPr/>
              <p:nvPr/>
            </p:nvCxnSpPr>
            <p:spPr>
              <a:xfrm rot="10800000" flipV="1">
                <a:off x="7715272" y="4357694"/>
                <a:ext cx="428628" cy="357190"/>
              </a:xfrm>
              <a:prstGeom prst="curvedConnector3">
                <a:avLst>
                  <a:gd name="adj1" fmla="val 74907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弧形接點 79"/>
              <p:cNvCxnSpPr/>
              <p:nvPr/>
            </p:nvCxnSpPr>
            <p:spPr>
              <a:xfrm rot="10800000" flipV="1">
                <a:off x="7643834" y="5000636"/>
                <a:ext cx="500066" cy="428628"/>
              </a:xfrm>
              <a:prstGeom prst="curvedConnector3">
                <a:avLst>
                  <a:gd name="adj1" fmla="val 792676"/>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642910" y="2928934"/>
            <a:ext cx="8215370" cy="2643206"/>
          </a:xfrm>
          <a:prstGeom prst="rect">
            <a:avLst/>
          </a:prstGeom>
          <a:noFill/>
          <a:ln w="920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nvPr>
        </p:nvGraphicFramePr>
        <p:xfrm>
          <a:off x="285719" y="928670"/>
          <a:ext cx="8723369" cy="571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標題 1"/>
          <p:cNvSpPr>
            <a:spLocks noGrp="1"/>
          </p:cNvSpPr>
          <p:nvPr>
            <p:ph type="title"/>
          </p:nvPr>
        </p:nvSpPr>
        <p:spPr>
          <a:xfrm>
            <a:off x="357158" y="149901"/>
            <a:ext cx="8001056" cy="785794"/>
          </a:xfrm>
        </p:spPr>
        <p:txBody>
          <a:bodyPr/>
          <a:lstStyle/>
          <a:p>
            <a:r>
              <a:rPr lang="zh-TW" altLang="en-US" b="1" dirty="0" smtClean="0">
                <a:latin typeface="微軟正黑體" pitchFamily="34" charset="-120"/>
                <a:ea typeface="微軟正黑體" pitchFamily="34" charset="-120"/>
              </a:rPr>
              <a:t>名詞意義</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EE46AEDF-65C6-4845-A78A-8379AB8BB676}"/>
                                            </p:graphicEl>
                                          </p:spTgt>
                                        </p:tgtEl>
                                        <p:attrNameLst>
                                          <p:attrName>style.visibility</p:attrName>
                                        </p:attrNameLst>
                                      </p:cBhvr>
                                      <p:to>
                                        <p:strVal val="visible"/>
                                      </p:to>
                                    </p:set>
                                    <p:anim calcmode="lin" valueType="num">
                                      <p:cBhvr additive="base">
                                        <p:cTn id="7" dur="1000" fill="hold"/>
                                        <p:tgtEl>
                                          <p:spTgt spid="7">
                                            <p:graphicEl>
                                              <a:dgm id="{EE46AEDF-65C6-4845-A78A-8379AB8BB676}"/>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dgm id="{EE46AEDF-65C6-4845-A78A-8379AB8BB67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DD643AA8-19FF-4849-BCC4-9D767C6780C3}"/>
                                            </p:graphicEl>
                                          </p:spTgt>
                                        </p:tgtEl>
                                        <p:attrNameLst>
                                          <p:attrName>style.visibility</p:attrName>
                                        </p:attrNameLst>
                                      </p:cBhvr>
                                      <p:to>
                                        <p:strVal val="visible"/>
                                      </p:to>
                                    </p:set>
                                    <p:anim calcmode="lin" valueType="num">
                                      <p:cBhvr additive="base">
                                        <p:cTn id="13" dur="1000" fill="hold"/>
                                        <p:tgtEl>
                                          <p:spTgt spid="7">
                                            <p:graphicEl>
                                              <a:dgm id="{DD643AA8-19FF-4849-BCC4-9D767C6780C3}"/>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graphicEl>
                                              <a:dgm id="{DD643AA8-19FF-4849-BCC4-9D767C6780C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9DDA5B6A-730A-4143-B935-74C891C1A6FB}"/>
                                            </p:graphicEl>
                                          </p:spTgt>
                                        </p:tgtEl>
                                        <p:attrNameLst>
                                          <p:attrName>style.visibility</p:attrName>
                                        </p:attrNameLst>
                                      </p:cBhvr>
                                      <p:to>
                                        <p:strVal val="visible"/>
                                      </p:to>
                                    </p:set>
                                    <p:anim calcmode="lin" valueType="num">
                                      <p:cBhvr additive="base">
                                        <p:cTn id="19" dur="1000" fill="hold"/>
                                        <p:tgtEl>
                                          <p:spTgt spid="7">
                                            <p:graphicEl>
                                              <a:dgm id="{9DDA5B6A-730A-4143-B935-74C891C1A6FB}"/>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graphicEl>
                                              <a:dgm id="{9DDA5B6A-730A-4143-B935-74C891C1A6F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72D3AF94-8592-46AA-98E8-5D8128D882F5}"/>
                                            </p:graphicEl>
                                          </p:spTgt>
                                        </p:tgtEl>
                                        <p:attrNameLst>
                                          <p:attrName>style.visibility</p:attrName>
                                        </p:attrNameLst>
                                      </p:cBhvr>
                                      <p:to>
                                        <p:strVal val="visible"/>
                                      </p:to>
                                    </p:set>
                                    <p:anim calcmode="lin" valueType="num">
                                      <p:cBhvr additive="base">
                                        <p:cTn id="25" dur="1000" fill="hold"/>
                                        <p:tgtEl>
                                          <p:spTgt spid="7">
                                            <p:graphicEl>
                                              <a:dgm id="{72D3AF94-8592-46AA-98E8-5D8128D882F5}"/>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graphicEl>
                                              <a:dgm id="{72D3AF94-8592-46AA-98E8-5D8128D882F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5446919B-E771-4738-9958-870623507FDC}"/>
                                            </p:graphicEl>
                                          </p:spTgt>
                                        </p:tgtEl>
                                        <p:attrNameLst>
                                          <p:attrName>style.visibility</p:attrName>
                                        </p:attrNameLst>
                                      </p:cBhvr>
                                      <p:to>
                                        <p:strVal val="visible"/>
                                      </p:to>
                                    </p:set>
                                    <p:anim calcmode="lin" valueType="num">
                                      <p:cBhvr additive="base">
                                        <p:cTn id="31" dur="1000" fill="hold"/>
                                        <p:tgtEl>
                                          <p:spTgt spid="7">
                                            <p:graphicEl>
                                              <a:dgm id="{5446919B-E771-4738-9958-870623507FDC}"/>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graphicEl>
                                              <a:dgm id="{5446919B-E771-4738-9958-870623507FD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5CAF3919-DD7B-4253-8931-E08102880525}"/>
                                            </p:graphicEl>
                                          </p:spTgt>
                                        </p:tgtEl>
                                        <p:attrNameLst>
                                          <p:attrName>style.visibility</p:attrName>
                                        </p:attrNameLst>
                                      </p:cBhvr>
                                      <p:to>
                                        <p:strVal val="visible"/>
                                      </p:to>
                                    </p:set>
                                    <p:anim calcmode="lin" valueType="num">
                                      <p:cBhvr additive="base">
                                        <p:cTn id="37" dur="1000" fill="hold"/>
                                        <p:tgtEl>
                                          <p:spTgt spid="7">
                                            <p:graphicEl>
                                              <a:dgm id="{5CAF3919-DD7B-4253-8931-E08102880525}"/>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
                                            <p:graphicEl>
                                              <a:dgm id="{5CAF3919-DD7B-4253-8931-E0810288052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E8CAB37B-CB73-48A5-ADFB-DE9565E3F342}"/>
                                            </p:graphicEl>
                                          </p:spTgt>
                                        </p:tgtEl>
                                        <p:attrNameLst>
                                          <p:attrName>style.visibility</p:attrName>
                                        </p:attrNameLst>
                                      </p:cBhvr>
                                      <p:to>
                                        <p:strVal val="visible"/>
                                      </p:to>
                                    </p:set>
                                    <p:anim calcmode="lin" valueType="num">
                                      <p:cBhvr additive="base">
                                        <p:cTn id="43" dur="1000" fill="hold"/>
                                        <p:tgtEl>
                                          <p:spTgt spid="7">
                                            <p:graphicEl>
                                              <a:dgm id="{E8CAB37B-CB73-48A5-ADFB-DE9565E3F342}"/>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
                                            <p:graphicEl>
                                              <a:dgm id="{E8CAB37B-CB73-48A5-ADFB-DE9565E3F34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graphicEl>
                                              <a:dgm id="{4C6E41EF-BEEE-425A-9024-CB72BA3E9AA2}"/>
                                            </p:graphicEl>
                                          </p:spTgt>
                                        </p:tgtEl>
                                        <p:attrNameLst>
                                          <p:attrName>style.visibility</p:attrName>
                                        </p:attrNameLst>
                                      </p:cBhvr>
                                      <p:to>
                                        <p:strVal val="visible"/>
                                      </p:to>
                                    </p:set>
                                    <p:anim calcmode="lin" valueType="num">
                                      <p:cBhvr additive="base">
                                        <p:cTn id="49" dur="1000" fill="hold"/>
                                        <p:tgtEl>
                                          <p:spTgt spid="7">
                                            <p:graphicEl>
                                              <a:dgm id="{4C6E41EF-BEEE-425A-9024-CB72BA3E9AA2}"/>
                                            </p:graphicEl>
                                          </p:spTgt>
                                        </p:tgtEl>
                                        <p:attrNameLst>
                                          <p:attrName>ppt_x</p:attrName>
                                        </p:attrNameLst>
                                      </p:cBhvr>
                                      <p:tavLst>
                                        <p:tav tm="0">
                                          <p:val>
                                            <p:strVal val="#ppt_x"/>
                                          </p:val>
                                        </p:tav>
                                        <p:tav tm="100000">
                                          <p:val>
                                            <p:strVal val="#ppt_x"/>
                                          </p:val>
                                        </p:tav>
                                      </p:tavLst>
                                    </p:anim>
                                    <p:anim calcmode="lin" valueType="num">
                                      <p:cBhvr additive="base">
                                        <p:cTn id="50" dur="1000" fill="hold"/>
                                        <p:tgtEl>
                                          <p:spTgt spid="7">
                                            <p:graphicEl>
                                              <a:dgm id="{4C6E41EF-BEEE-425A-9024-CB72BA3E9AA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571480"/>
            <a:ext cx="8358246" cy="4143404"/>
          </a:xfrm>
        </p:spPr>
        <p:txBody>
          <a:bodyPr/>
          <a:lstStyle/>
          <a:p>
            <a:endParaRPr lang="en-US" altLang="zh-TW" dirty="0" smtClean="0"/>
          </a:p>
          <a:p>
            <a:pPr lvl="0" algn="ctr">
              <a:buNone/>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精實生產</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en-US" b="1" dirty="0" smtClean="0">
                <a:effectLst>
                  <a:outerShdw blurRad="38100" dist="38100" dir="2700000" algn="tl">
                    <a:srgbClr val="000000">
                      <a:alpha val="43137"/>
                    </a:srgbClr>
                  </a:outerShdw>
                </a:effectLst>
                <a:latin typeface="微軟正黑體" pitchFamily="34" charset="-120"/>
                <a:ea typeface="微軟正黑體" pitchFamily="34" charset="-120"/>
              </a:rPr>
              <a:t>Lean Manufacturing</a:t>
            </a:r>
            <a:r>
              <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buNone/>
            </a:pPr>
            <a:r>
              <a:rPr lang="zh-TW" altLang="en-US" sz="2800" b="1" dirty="0" smtClean="0">
                <a:latin typeface="微軟正黑體" pitchFamily="34" charset="-120"/>
                <a:ea typeface="微軟正黑體" pitchFamily="34" charset="-120"/>
              </a:rPr>
              <a:t>    公司權衡存貨成本與顧客服務水準，權衡結果會因更精準的顧客需求估計、更快運輸方式，或是更有效率與彈性的生產方式而獲得改善</a:t>
            </a:r>
            <a:r>
              <a:rPr lang="zh-TW" altLang="en-US" dirty="0" smtClean="0"/>
              <a:t>。</a:t>
            </a:r>
            <a:endParaRPr lang="en-US" altLang="zh-TW" dirty="0" smtClean="0"/>
          </a:p>
          <a:p>
            <a:pPr>
              <a:buNone/>
            </a:pPr>
            <a:endParaRPr lang="en-US" altLang="zh-TW" dirty="0" smtClean="0"/>
          </a:p>
          <a:p>
            <a:pPr>
              <a:buNone/>
            </a:pPr>
            <a:endParaRPr lang="en-US" altLang="zh-TW" dirty="0" smtClean="0"/>
          </a:p>
        </p:txBody>
      </p:sp>
      <p:sp>
        <p:nvSpPr>
          <p:cNvPr id="9" name="圓角矩形 4"/>
          <p:cNvSpPr/>
          <p:nvPr/>
        </p:nvSpPr>
        <p:spPr>
          <a:xfrm>
            <a:off x="500034" y="214290"/>
            <a:ext cx="8311302" cy="829768"/>
          </a:xfrm>
          <a:prstGeom prst="rect">
            <a:avLst/>
          </a:prstGeom>
        </p:spPr>
        <p:style>
          <a:lnRef idx="1">
            <a:schemeClr val="accent4"/>
          </a:lnRef>
          <a:fillRef idx="3">
            <a:schemeClr val="accent4"/>
          </a:fillRef>
          <a:effectRef idx="2">
            <a:schemeClr val="accent4"/>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TW" sz="3600" b="1" kern="1200" dirty="0" smtClean="0">
                <a:latin typeface="微軟正黑體" pitchFamily="34" charset="-120"/>
                <a:ea typeface="微軟正黑體" pitchFamily="34" charset="-120"/>
              </a:rPr>
              <a:t>存貨生產</a:t>
            </a:r>
            <a:endParaRPr lang="zh-TW" sz="3600" b="1" kern="1200" dirty="0">
              <a:latin typeface="微軟正黑體" pitchFamily="34" charset="-120"/>
              <a:ea typeface="微軟正黑體" pitchFamily="34" charset="-120"/>
            </a:endParaRPr>
          </a:p>
        </p:txBody>
      </p:sp>
      <p:graphicFrame>
        <p:nvGraphicFramePr>
          <p:cNvPr id="13" name="資料庫圖表 12"/>
          <p:cNvGraphicFramePr/>
          <p:nvPr/>
        </p:nvGraphicFramePr>
        <p:xfrm>
          <a:off x="1285852" y="3000372"/>
          <a:ext cx="6929486" cy="385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graphicEl>
                                              <a:dgm id="{52953694-3722-4648-A8F3-902FFEA402F7}"/>
                                            </p:graphicEl>
                                          </p:spTgt>
                                        </p:tgtEl>
                                        <p:attrNameLst>
                                          <p:attrName>style.visibility</p:attrName>
                                        </p:attrNameLst>
                                      </p:cBhvr>
                                      <p:to>
                                        <p:strVal val="visible"/>
                                      </p:to>
                                    </p:set>
                                    <p:anim calcmode="lin" valueType="num">
                                      <p:cBhvr additive="base">
                                        <p:cTn id="7" dur="1000" fill="hold"/>
                                        <p:tgtEl>
                                          <p:spTgt spid="13">
                                            <p:graphicEl>
                                              <a:dgm id="{52953694-3722-4648-A8F3-902FFEA402F7}"/>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
                                            <p:graphicEl>
                                              <a:dgm id="{52953694-3722-4648-A8F3-902FFEA402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graphicEl>
                                              <a:dgm id="{EFD62BAD-D74F-4CA9-8AEC-21C7C71F2A71}"/>
                                            </p:graphicEl>
                                          </p:spTgt>
                                        </p:tgtEl>
                                        <p:attrNameLst>
                                          <p:attrName>style.visibility</p:attrName>
                                        </p:attrNameLst>
                                      </p:cBhvr>
                                      <p:to>
                                        <p:strVal val="visible"/>
                                      </p:to>
                                    </p:set>
                                    <p:anim calcmode="lin" valueType="num">
                                      <p:cBhvr additive="base">
                                        <p:cTn id="13" dur="1000" fill="hold"/>
                                        <p:tgtEl>
                                          <p:spTgt spid="13">
                                            <p:graphicEl>
                                              <a:dgm id="{EFD62BAD-D74F-4CA9-8AEC-21C7C71F2A71}"/>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
                                            <p:graphicEl>
                                              <a:dgm id="{EFD62BAD-D74F-4CA9-8AEC-21C7C71F2A71}"/>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graphicEl>
                                              <a:dgm id="{8065F5E6-8F26-4189-A0F6-A6481B9539A5}"/>
                                            </p:graphicEl>
                                          </p:spTgt>
                                        </p:tgtEl>
                                        <p:attrNameLst>
                                          <p:attrName>style.visibility</p:attrName>
                                        </p:attrNameLst>
                                      </p:cBhvr>
                                      <p:to>
                                        <p:strVal val="visible"/>
                                      </p:to>
                                    </p:set>
                                    <p:anim calcmode="lin" valueType="num">
                                      <p:cBhvr additive="base">
                                        <p:cTn id="17" dur="1000" fill="hold"/>
                                        <p:tgtEl>
                                          <p:spTgt spid="13">
                                            <p:graphicEl>
                                              <a:dgm id="{8065F5E6-8F26-4189-A0F6-A6481B9539A5}"/>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
                                            <p:graphicEl>
                                              <a:dgm id="{8065F5E6-8F26-4189-A0F6-A6481B9539A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graphicEl>
                                              <a:dgm id="{979E099A-F5CB-4618-A25A-DAD878EC1BE0}"/>
                                            </p:graphicEl>
                                          </p:spTgt>
                                        </p:tgtEl>
                                        <p:attrNameLst>
                                          <p:attrName>style.visibility</p:attrName>
                                        </p:attrNameLst>
                                      </p:cBhvr>
                                      <p:to>
                                        <p:strVal val="visible"/>
                                      </p:to>
                                    </p:set>
                                    <p:anim calcmode="lin" valueType="num">
                                      <p:cBhvr additive="base">
                                        <p:cTn id="23" dur="1000" fill="hold"/>
                                        <p:tgtEl>
                                          <p:spTgt spid="13">
                                            <p:graphicEl>
                                              <a:dgm id="{979E099A-F5CB-4618-A25A-DAD878EC1BE0}"/>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3">
                                            <p:graphicEl>
                                              <a:dgm id="{979E099A-F5CB-4618-A25A-DAD878EC1BE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graphicEl>
                                              <a:dgm id="{A7B4742D-4CBA-4A9E-A6AC-E5B2B839890B}"/>
                                            </p:graphicEl>
                                          </p:spTgt>
                                        </p:tgtEl>
                                        <p:attrNameLst>
                                          <p:attrName>style.visibility</p:attrName>
                                        </p:attrNameLst>
                                      </p:cBhvr>
                                      <p:to>
                                        <p:strVal val="visible"/>
                                      </p:to>
                                    </p:set>
                                    <p:anim calcmode="lin" valueType="num">
                                      <p:cBhvr additive="base">
                                        <p:cTn id="27" dur="1000" fill="hold"/>
                                        <p:tgtEl>
                                          <p:spTgt spid="13">
                                            <p:graphicEl>
                                              <a:dgm id="{A7B4742D-4CBA-4A9E-A6AC-E5B2B839890B}"/>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3">
                                            <p:graphicEl>
                                              <a:dgm id="{A7B4742D-4CBA-4A9E-A6AC-E5B2B839890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graphicEl>
                                              <a:dgm id="{2786A420-285D-44AF-98CD-44F3B598BA6F}"/>
                                            </p:graphicEl>
                                          </p:spTgt>
                                        </p:tgtEl>
                                        <p:attrNameLst>
                                          <p:attrName>style.visibility</p:attrName>
                                        </p:attrNameLst>
                                      </p:cBhvr>
                                      <p:to>
                                        <p:strVal val="visible"/>
                                      </p:to>
                                    </p:set>
                                    <p:anim calcmode="lin" valueType="num">
                                      <p:cBhvr additive="base">
                                        <p:cTn id="33" dur="1000" fill="hold"/>
                                        <p:tgtEl>
                                          <p:spTgt spid="13">
                                            <p:graphicEl>
                                              <a:dgm id="{2786A420-285D-44AF-98CD-44F3B598BA6F}"/>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3">
                                            <p:graphicEl>
                                              <a:dgm id="{2786A420-285D-44AF-98CD-44F3B598BA6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graphicEl>
                                              <a:dgm id="{DF52C5AD-079D-408C-8543-36C4F1AB0095}"/>
                                            </p:graphicEl>
                                          </p:spTgt>
                                        </p:tgtEl>
                                        <p:attrNameLst>
                                          <p:attrName>style.visibility</p:attrName>
                                        </p:attrNameLst>
                                      </p:cBhvr>
                                      <p:to>
                                        <p:strVal val="visible"/>
                                      </p:to>
                                    </p:set>
                                    <p:anim calcmode="lin" valueType="num">
                                      <p:cBhvr additive="base">
                                        <p:cTn id="37" dur="1000" fill="hold"/>
                                        <p:tgtEl>
                                          <p:spTgt spid="13">
                                            <p:graphicEl>
                                              <a:dgm id="{DF52C5AD-079D-408C-8543-36C4F1AB0095}"/>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graphicEl>
                                              <a:dgm id="{DF52C5AD-079D-408C-8543-36C4F1AB009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graphicEl>
                                              <a:dgm id="{E0593F26-4F34-47A5-A032-D1F49268E18F}"/>
                                            </p:graphicEl>
                                          </p:spTgt>
                                        </p:tgtEl>
                                        <p:attrNameLst>
                                          <p:attrName>style.visibility</p:attrName>
                                        </p:attrNameLst>
                                      </p:cBhvr>
                                      <p:to>
                                        <p:strVal val="visible"/>
                                      </p:to>
                                    </p:set>
                                    <p:anim calcmode="lin" valueType="num">
                                      <p:cBhvr additive="base">
                                        <p:cTn id="43" dur="1000" fill="hold"/>
                                        <p:tgtEl>
                                          <p:spTgt spid="13">
                                            <p:graphicEl>
                                              <a:dgm id="{E0593F26-4F34-47A5-A032-D1F49268E18F}"/>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graphicEl>
                                              <a:dgm id="{E0593F26-4F34-47A5-A032-D1F49268E18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graphicEl>
                                              <a:dgm id="{A54AC15F-56CD-49B4-8C66-154684CB098C}"/>
                                            </p:graphicEl>
                                          </p:spTgt>
                                        </p:tgtEl>
                                        <p:attrNameLst>
                                          <p:attrName>style.visibility</p:attrName>
                                        </p:attrNameLst>
                                      </p:cBhvr>
                                      <p:to>
                                        <p:strVal val="visible"/>
                                      </p:to>
                                    </p:set>
                                    <p:anim calcmode="lin" valueType="num">
                                      <p:cBhvr additive="base">
                                        <p:cTn id="47" dur="1000" fill="hold"/>
                                        <p:tgtEl>
                                          <p:spTgt spid="13">
                                            <p:graphicEl>
                                              <a:dgm id="{A54AC15F-56CD-49B4-8C66-154684CB098C}"/>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3">
                                            <p:graphicEl>
                                              <a:dgm id="{A54AC15F-56CD-49B4-8C66-154684CB098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graphicEl>
                                              <a:dgm id="{84AD9460-E0A4-4605-9E0C-78A2243BDED2}"/>
                                            </p:graphicEl>
                                          </p:spTgt>
                                        </p:tgtEl>
                                        <p:attrNameLst>
                                          <p:attrName>style.visibility</p:attrName>
                                        </p:attrNameLst>
                                      </p:cBhvr>
                                      <p:to>
                                        <p:strVal val="visible"/>
                                      </p:to>
                                    </p:set>
                                    <p:anim calcmode="lin" valueType="num">
                                      <p:cBhvr additive="base">
                                        <p:cTn id="53" dur="1000" fill="hold"/>
                                        <p:tgtEl>
                                          <p:spTgt spid="13">
                                            <p:graphicEl>
                                              <a:dgm id="{84AD9460-E0A4-4605-9E0C-78A2243BDED2}"/>
                                            </p:graphicEl>
                                          </p:spTgt>
                                        </p:tgtEl>
                                        <p:attrNameLst>
                                          <p:attrName>ppt_x</p:attrName>
                                        </p:attrNameLst>
                                      </p:cBhvr>
                                      <p:tavLst>
                                        <p:tav tm="0">
                                          <p:val>
                                            <p:strVal val="#ppt_x"/>
                                          </p:val>
                                        </p:tav>
                                        <p:tav tm="100000">
                                          <p:val>
                                            <p:strVal val="#ppt_x"/>
                                          </p:val>
                                        </p:tav>
                                      </p:tavLst>
                                    </p:anim>
                                    <p:anim calcmode="lin" valueType="num">
                                      <p:cBhvr additive="base">
                                        <p:cTn id="54" dur="1000" fill="hold"/>
                                        <p:tgtEl>
                                          <p:spTgt spid="13">
                                            <p:graphicEl>
                                              <a:dgm id="{84AD9460-E0A4-4605-9E0C-78A2243BDED2}"/>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graphicEl>
                                              <a:dgm id="{E5105FEF-17C1-4B7F-8575-F7BA81D890DA}"/>
                                            </p:graphicEl>
                                          </p:spTgt>
                                        </p:tgtEl>
                                        <p:attrNameLst>
                                          <p:attrName>style.visibility</p:attrName>
                                        </p:attrNameLst>
                                      </p:cBhvr>
                                      <p:to>
                                        <p:strVal val="visible"/>
                                      </p:to>
                                    </p:set>
                                    <p:anim calcmode="lin" valueType="num">
                                      <p:cBhvr additive="base">
                                        <p:cTn id="57" dur="1000" fill="hold"/>
                                        <p:tgtEl>
                                          <p:spTgt spid="13">
                                            <p:graphicEl>
                                              <a:dgm id="{E5105FEF-17C1-4B7F-8575-F7BA81D890DA}"/>
                                            </p:graphicEl>
                                          </p:spTgt>
                                        </p:tgtEl>
                                        <p:attrNameLst>
                                          <p:attrName>ppt_x</p:attrName>
                                        </p:attrNameLst>
                                      </p:cBhvr>
                                      <p:tavLst>
                                        <p:tav tm="0">
                                          <p:val>
                                            <p:strVal val="#ppt_x"/>
                                          </p:val>
                                        </p:tav>
                                        <p:tav tm="100000">
                                          <p:val>
                                            <p:strVal val="#ppt_x"/>
                                          </p:val>
                                        </p:tav>
                                      </p:tavLst>
                                    </p:anim>
                                    <p:anim calcmode="lin" valueType="num">
                                      <p:cBhvr additive="base">
                                        <p:cTn id="58" dur="1000" fill="hold"/>
                                        <p:tgtEl>
                                          <p:spTgt spid="13">
                                            <p:graphicEl>
                                              <a:dgm id="{E5105FEF-17C1-4B7F-8575-F7BA81D890D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571480"/>
            <a:ext cx="8358246" cy="4143404"/>
          </a:xfrm>
        </p:spPr>
        <p:txBody>
          <a:bodyPr/>
          <a:lstStyle/>
          <a:p>
            <a:endParaRPr lang="en-US" altLang="zh-TW" dirty="0" smtClean="0"/>
          </a:p>
          <a:p>
            <a:pPr algn="ctr">
              <a:buNone/>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戴爾</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marL="0" indent="0">
              <a:buNone/>
            </a:pPr>
            <a:r>
              <a:rPr lang="zh-TW" altLang="en-US" b="1" dirty="0" smtClean="0">
                <a:latin typeface="微軟正黑體" pitchFamily="34" charset="-120"/>
                <a:ea typeface="微軟正黑體" pitchFamily="34" charset="-120"/>
              </a:rPr>
              <a:t>接單裝配環境的公司，在既定的存貨投資下提高顧客服務水準，類似存貨生產。</a:t>
            </a:r>
            <a:endParaRPr lang="en-US" altLang="zh-TW"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總組合數</a:t>
            </a:r>
            <a:r>
              <a:rPr lang="en-US" altLang="zh-TW" b="1" dirty="0" smtClean="0">
                <a:latin typeface="微軟正黑體" pitchFamily="34" charset="-120"/>
                <a:ea typeface="微軟正黑體" pitchFamily="34" charset="-120"/>
              </a:rPr>
              <a:t>=N</a:t>
            </a:r>
            <a:r>
              <a:rPr lang="en-US" altLang="zh-TW" sz="1600" b="1" dirty="0" smtClean="0">
                <a:latin typeface="微軟正黑體" pitchFamily="34" charset="-120"/>
                <a:ea typeface="微軟正黑體" pitchFamily="34" charset="-120"/>
              </a:rPr>
              <a:t>1</a:t>
            </a:r>
            <a:r>
              <a:rPr lang="en-US" altLang="zh-TW" b="1" dirty="0" smtClean="0">
                <a:latin typeface="微軟正黑體" pitchFamily="34" charset="-120"/>
                <a:ea typeface="微軟正黑體" pitchFamily="34" charset="-120"/>
              </a:rPr>
              <a:t>XN</a:t>
            </a:r>
            <a:r>
              <a:rPr lang="en-US" altLang="zh-TW" sz="1600" b="1" dirty="0" smtClean="0">
                <a:latin typeface="微軟正黑體" pitchFamily="34" charset="-120"/>
                <a:ea typeface="微軟正黑體" pitchFamily="34" charset="-120"/>
              </a:rPr>
              <a:t>2</a:t>
            </a:r>
            <a:r>
              <a:rPr lang="en-US" altLang="zh-TW" b="1" dirty="0" smtClean="0">
                <a:latin typeface="微軟正黑體" pitchFamily="34" charset="-120"/>
                <a:ea typeface="微軟正黑體" pitchFamily="34" charset="-120"/>
              </a:rPr>
              <a:t>X….</a:t>
            </a:r>
            <a:r>
              <a:rPr lang="en-US" altLang="zh-TW" b="1" dirty="0" err="1" smtClean="0">
                <a:latin typeface="微軟正黑體" pitchFamily="34" charset="-120"/>
                <a:ea typeface="微軟正黑體" pitchFamily="34" charset="-120"/>
              </a:rPr>
              <a:t>N</a:t>
            </a:r>
            <a:r>
              <a:rPr lang="en-US" altLang="zh-TW" sz="1600" b="1" dirty="0" err="1" smtClean="0">
                <a:latin typeface="微軟正黑體" pitchFamily="34" charset="-120"/>
                <a:ea typeface="微軟正黑體" pitchFamily="34" charset="-120"/>
              </a:rPr>
              <a:t>n</a:t>
            </a:r>
            <a:r>
              <a:rPr lang="en-US" altLang="zh-TW" sz="1600"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=4X3X4 =48</a:t>
            </a:r>
          </a:p>
          <a:p>
            <a:pPr>
              <a:buNone/>
            </a:pPr>
            <a:r>
              <a:rPr lang="en-US" altLang="zh-TW" b="1" dirty="0" smtClean="0">
                <a:latin typeface="微軟正黑體" pitchFamily="34" charset="-120"/>
                <a:ea typeface="微軟正黑體" pitchFamily="34" charset="-120"/>
              </a:rPr>
              <a:t>4</a:t>
            </a:r>
            <a:r>
              <a:rPr lang="zh-TW" altLang="en-US" b="1" dirty="0" smtClean="0">
                <a:latin typeface="微軟正黑體" pitchFamily="34" charset="-120"/>
                <a:ea typeface="微軟正黑體" pitchFamily="34" charset="-120"/>
              </a:rPr>
              <a:t>種處理器、</a:t>
            </a:r>
            <a:r>
              <a:rPr lang="en-US" altLang="zh-TW" b="1" dirty="0" smtClean="0">
                <a:latin typeface="微軟正黑體" pitchFamily="34" charset="-120"/>
                <a:ea typeface="微軟正黑體" pitchFamily="34" charset="-120"/>
              </a:rPr>
              <a:t>3</a:t>
            </a:r>
            <a:r>
              <a:rPr lang="zh-TW" altLang="en-US" b="1" dirty="0" smtClean="0">
                <a:latin typeface="微軟正黑體" pitchFamily="34" charset="-120"/>
                <a:ea typeface="微軟正黑體" pitchFamily="34" charset="-120"/>
              </a:rPr>
              <a:t>種硬碟、</a:t>
            </a:r>
            <a:r>
              <a:rPr lang="en-US" altLang="zh-TW" b="1" dirty="0" smtClean="0">
                <a:latin typeface="微軟正黑體" pitchFamily="34" charset="-120"/>
                <a:ea typeface="微軟正黑體" pitchFamily="34" charset="-120"/>
              </a:rPr>
              <a:t>4</a:t>
            </a:r>
            <a:r>
              <a:rPr lang="zh-TW" altLang="en-US" b="1" dirty="0" smtClean="0">
                <a:latin typeface="微軟正黑體" pitchFamily="34" charset="-120"/>
                <a:ea typeface="微軟正黑體" pitchFamily="34" charset="-120"/>
              </a:rPr>
              <a:t>種</a:t>
            </a:r>
            <a:r>
              <a:rPr lang="en-US" altLang="zh-TW" b="1" dirty="0" smtClean="0">
                <a:latin typeface="微軟正黑體" pitchFamily="34" charset="-120"/>
                <a:ea typeface="微軟正黑體" pitchFamily="34" charset="-120"/>
              </a:rPr>
              <a:t>DVD</a:t>
            </a:r>
          </a:p>
          <a:p>
            <a:pPr>
              <a:buNone/>
            </a:pPr>
            <a:endParaRPr lang="en-US" altLang="zh-TW" dirty="0" smtClean="0"/>
          </a:p>
          <a:p>
            <a:pPr>
              <a:buNone/>
            </a:pPr>
            <a:endParaRPr lang="en-US" altLang="zh-TW" dirty="0" smtClean="0"/>
          </a:p>
          <a:p>
            <a:pPr marL="0" indent="0">
              <a:buNone/>
            </a:pPr>
            <a:r>
              <a:rPr lang="zh-TW" altLang="en-US" b="1" dirty="0" smtClean="0">
                <a:latin typeface="微軟正黑體" pitchFamily="34" charset="-120"/>
                <a:ea typeface="微軟正黑體" pitchFamily="34" charset="-120"/>
              </a:rPr>
              <a:t>顧客訂單分界點發生在製造工廠的原料存貨，甚至是物料供應商的存貨點，波音公司生產商用客機。</a:t>
            </a:r>
            <a:endParaRPr lang="en-US" altLang="zh-TW" b="1" dirty="0" smtClean="0">
              <a:latin typeface="微軟正黑體" pitchFamily="34" charset="-120"/>
              <a:ea typeface="微軟正黑體" pitchFamily="34" charset="-120"/>
            </a:endParaRPr>
          </a:p>
          <a:p>
            <a:pPr>
              <a:buNone/>
            </a:pPr>
            <a:endParaRPr lang="en-US" altLang="zh-TW" dirty="0" smtClean="0"/>
          </a:p>
          <a:p>
            <a:pPr>
              <a:buNone/>
            </a:pPr>
            <a:endParaRPr lang="en-US" altLang="zh-TW" dirty="0" smtClean="0"/>
          </a:p>
          <a:p>
            <a:pPr>
              <a:buNone/>
            </a:pPr>
            <a:endParaRPr lang="zh-TW" altLang="en-US" dirty="0"/>
          </a:p>
        </p:txBody>
      </p:sp>
      <p:sp>
        <p:nvSpPr>
          <p:cNvPr id="9" name="圓角矩形 4"/>
          <p:cNvSpPr/>
          <p:nvPr/>
        </p:nvSpPr>
        <p:spPr>
          <a:xfrm>
            <a:off x="500034" y="214290"/>
            <a:ext cx="8311302" cy="829768"/>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Aft>
                <a:spcPct val="35000"/>
              </a:spcAft>
            </a:pPr>
            <a:r>
              <a:rPr lang="zh-TW" altLang="en-US" sz="3600" b="1" dirty="0" smtClean="0">
                <a:latin typeface="微軟正黑體" pitchFamily="34" charset="-120"/>
                <a:ea typeface="微軟正黑體" pitchFamily="34" charset="-120"/>
              </a:rPr>
              <a:t>接單裝配</a:t>
            </a:r>
            <a:endParaRPr lang="zh-TW" sz="3600" b="1" kern="1200" dirty="0">
              <a:latin typeface="微軟正黑體" pitchFamily="34" charset="-120"/>
              <a:ea typeface="微軟正黑體" pitchFamily="34" charset="-120"/>
            </a:endParaRPr>
          </a:p>
        </p:txBody>
      </p:sp>
      <p:sp>
        <p:nvSpPr>
          <p:cNvPr id="5" name="圓角矩形 4"/>
          <p:cNvSpPr/>
          <p:nvPr/>
        </p:nvSpPr>
        <p:spPr>
          <a:xfrm>
            <a:off x="500034" y="4071942"/>
            <a:ext cx="8311302" cy="82976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Aft>
                <a:spcPct val="35000"/>
              </a:spcAft>
            </a:pPr>
            <a:r>
              <a:rPr lang="zh-TW" altLang="en-US" sz="3600" b="1" dirty="0" smtClean="0">
                <a:latin typeface="微軟正黑體" pitchFamily="34" charset="-120"/>
                <a:ea typeface="微軟正黑體" pitchFamily="34" charset="-120"/>
              </a:rPr>
              <a:t>接單生產、接單設計</a:t>
            </a:r>
            <a:endParaRPr lang="zh-TW" altLang="en-US" sz="3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7291" y="1714488"/>
            <a:ext cx="7143800" cy="2123658"/>
          </a:xfrm>
          <a:prstGeom prst="rect">
            <a:avLst/>
          </a:prstGeom>
        </p:spPr>
        <p:txBody>
          <a:bodyPr wrap="square">
            <a:spAutoFit/>
          </a:bodyPr>
          <a:lstStyle/>
          <a:p>
            <a:pPr lvl="0" algn="ctr"/>
            <a:r>
              <a:rPr lang="en-US" altLang="zh-TW" sz="6600" b="1" dirty="0" smtClean="0">
                <a:latin typeface="微軟正黑體" pitchFamily="34" charset="-120"/>
                <a:ea typeface="微軟正黑體" pitchFamily="34" charset="-120"/>
              </a:rPr>
              <a:t>5-2.</a:t>
            </a:r>
            <a:r>
              <a:rPr lang="zh-TW" altLang="en-US" sz="6600" b="1" dirty="0" smtClean="0">
                <a:latin typeface="微軟正黑體" pitchFamily="34" charset="-120"/>
                <a:ea typeface="微軟正黑體" pitchFamily="34" charset="-120"/>
              </a:rPr>
              <a:t>生產流程的結構類型</a:t>
            </a:r>
            <a:endParaRPr lang="zh-TW" altLang="en-US" sz="6600" b="1" dirty="0">
              <a:latin typeface="微軟正黑體" pitchFamily="34" charset="-120"/>
              <a:ea typeface="微軟正黑體" pitchFamily="34" charset="-120"/>
            </a:endParaRPr>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報告者：陳兆慧</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1072445" y="6352317"/>
          <a:ext cx="7953387" cy="396240"/>
        </p:xfrm>
        <a:graphic>
          <a:graphicData uri="http://schemas.openxmlformats.org/drawingml/2006/table">
            <a:tbl>
              <a:tblPr firstRow="1" bandRow="1">
                <a:tableStyleId>{5C22544A-7EE6-4342-B048-85BDC9FD1C3A}</a:tableStyleId>
              </a:tblPr>
              <a:tblGrid>
                <a:gridCol w="2651129"/>
                <a:gridCol w="2651129"/>
                <a:gridCol w="2651129"/>
              </a:tblGrid>
              <a:tr h="370840">
                <a:tc>
                  <a:txBody>
                    <a:bodyPr/>
                    <a:lstStyle/>
                    <a:p>
                      <a:r>
                        <a:rPr lang="zh-TW" altLang="en-US" sz="2000" dirty="0" smtClean="0">
                          <a:solidFill>
                            <a:schemeClr val="tx1">
                              <a:lumMod val="95000"/>
                              <a:lumOff val="5000"/>
                            </a:schemeClr>
                          </a:solidFill>
                          <a:latin typeface="微軟正黑體" pitchFamily="34" charset="-120"/>
                          <a:ea typeface="微軟正黑體" pitchFamily="34" charset="-120"/>
                        </a:rPr>
                        <a:t>低</a:t>
                      </a:r>
                      <a:endParaRPr lang="zh-TW" altLang="en-US" sz="2000" dirty="0">
                        <a:solidFill>
                          <a:schemeClr val="tx1">
                            <a:lumMod val="95000"/>
                            <a:lumOff val="5000"/>
                          </a:schemeClr>
                        </a:solidFill>
                        <a:latin typeface="微軟正黑體" pitchFamily="34" charset="-120"/>
                        <a:ea typeface="微軟正黑體" pitchFamily="34" charset="-120"/>
                      </a:endParaRPr>
                    </a:p>
                  </a:txBody>
                  <a:tcPr>
                    <a:noFill/>
                  </a:tcPr>
                </a:tc>
                <a:tc>
                  <a:txBody>
                    <a:bodyPr/>
                    <a:lstStyle/>
                    <a:p>
                      <a:r>
                        <a:rPr lang="zh-TW" altLang="en-US" sz="2000" dirty="0" smtClean="0">
                          <a:solidFill>
                            <a:schemeClr val="tx1">
                              <a:lumMod val="95000"/>
                              <a:lumOff val="5000"/>
                            </a:schemeClr>
                          </a:solidFill>
                          <a:latin typeface="微軟正黑體" pitchFamily="34" charset="-120"/>
                          <a:ea typeface="微軟正黑體" pitchFamily="34" charset="-120"/>
                        </a:rPr>
                        <a:t>             產量 </a:t>
                      </a:r>
                      <a:endParaRPr lang="zh-TW" altLang="en-US" sz="2000" dirty="0">
                        <a:solidFill>
                          <a:schemeClr val="tx1">
                            <a:lumMod val="95000"/>
                            <a:lumOff val="5000"/>
                          </a:schemeClr>
                        </a:solidFill>
                        <a:latin typeface="微軟正黑體" pitchFamily="34" charset="-120"/>
                        <a:ea typeface="微軟正黑體" pitchFamily="34" charset="-120"/>
                      </a:endParaRPr>
                    </a:p>
                  </a:txBody>
                  <a:tcPr>
                    <a:noFill/>
                  </a:tcPr>
                </a:tc>
                <a:tc>
                  <a:txBody>
                    <a:bodyPr/>
                    <a:lstStyle/>
                    <a:p>
                      <a:r>
                        <a:rPr lang="zh-TW" altLang="en-US" sz="2000" dirty="0" smtClean="0">
                          <a:solidFill>
                            <a:schemeClr val="tx1">
                              <a:lumMod val="95000"/>
                              <a:lumOff val="5000"/>
                            </a:schemeClr>
                          </a:solidFill>
                          <a:latin typeface="微軟正黑體" pitchFamily="34" charset="-120"/>
                          <a:ea typeface="微軟正黑體" pitchFamily="34" charset="-120"/>
                        </a:rPr>
                        <a:t>                              高</a:t>
                      </a:r>
                      <a:endParaRPr lang="zh-TW" altLang="en-US" sz="2000" dirty="0">
                        <a:solidFill>
                          <a:schemeClr val="tx1">
                            <a:lumMod val="95000"/>
                            <a:lumOff val="5000"/>
                          </a:schemeClr>
                        </a:solidFill>
                        <a:latin typeface="微軟正黑體" pitchFamily="34" charset="-120"/>
                        <a:ea typeface="微軟正黑體" pitchFamily="34" charset="-120"/>
                      </a:endParaRPr>
                    </a:p>
                  </a:txBody>
                  <a:tcPr>
                    <a:noFill/>
                  </a:tcPr>
                </a:tc>
              </a:tr>
            </a:tbl>
          </a:graphicData>
        </a:graphic>
      </p:graphicFrame>
      <p:sp>
        <p:nvSpPr>
          <p:cNvPr id="16" name="向左箭號 15"/>
          <p:cNvSpPr/>
          <p:nvPr/>
        </p:nvSpPr>
        <p:spPr>
          <a:xfrm>
            <a:off x="1501073" y="6352317"/>
            <a:ext cx="2928958" cy="4286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5430163" y="6352317"/>
            <a:ext cx="285752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8" name="表格 17"/>
          <p:cNvGraphicFramePr>
            <a:graphicFrameLocks noGrp="1"/>
          </p:cNvGraphicFramePr>
          <p:nvPr/>
        </p:nvGraphicFramePr>
        <p:xfrm>
          <a:off x="116198" y="1004341"/>
          <a:ext cx="1285884" cy="5072098"/>
        </p:xfrm>
        <a:graphic>
          <a:graphicData uri="http://schemas.openxmlformats.org/drawingml/2006/table">
            <a:tbl>
              <a:tblPr firstRow="1" bandRow="1">
                <a:tableStyleId>{5C22544A-7EE6-4342-B048-85BDC9FD1C3A}</a:tableStyleId>
              </a:tblPr>
              <a:tblGrid>
                <a:gridCol w="1285884"/>
              </a:tblGrid>
              <a:tr h="1880665">
                <a:tc>
                  <a:txBody>
                    <a:bodyPr/>
                    <a:lstStyle/>
                    <a:p>
                      <a:r>
                        <a:rPr lang="zh-TW" altLang="en-US" sz="1600" b="1" dirty="0" smtClean="0">
                          <a:solidFill>
                            <a:schemeClr val="tx1">
                              <a:lumMod val="95000"/>
                              <a:lumOff val="5000"/>
                            </a:schemeClr>
                          </a:solidFill>
                          <a:latin typeface="微軟正黑體" pitchFamily="34" charset="-120"/>
                          <a:ea typeface="微軟正黑體" pitchFamily="34" charset="-120"/>
                        </a:rPr>
                        <a:t>       低</a:t>
                      </a:r>
                      <a:endParaRPr lang="en-US" altLang="zh-TW" sz="1600" b="1" dirty="0" smtClean="0">
                        <a:solidFill>
                          <a:schemeClr val="tx1">
                            <a:lumMod val="95000"/>
                            <a:lumOff val="5000"/>
                          </a:schemeClr>
                        </a:solidFill>
                        <a:latin typeface="微軟正黑體" pitchFamily="34" charset="-120"/>
                        <a:ea typeface="微軟正黑體" pitchFamily="34" charset="-120"/>
                      </a:endParaRPr>
                    </a:p>
                    <a:p>
                      <a:r>
                        <a:rPr lang="zh-TW" altLang="en-US" sz="1600" b="1" dirty="0" smtClean="0">
                          <a:solidFill>
                            <a:schemeClr val="tx1">
                              <a:lumMod val="95000"/>
                              <a:lumOff val="5000"/>
                            </a:schemeClr>
                          </a:solidFill>
                          <a:latin typeface="微軟正黑體" pitchFamily="34" charset="-120"/>
                          <a:ea typeface="微軟正黑體" pitchFamily="34" charset="-120"/>
                        </a:rPr>
                        <a:t>每種一單位</a:t>
                      </a:r>
                      <a:endParaRPr lang="en-US" altLang="zh-TW" sz="1600" b="1" dirty="0" smtClean="0">
                        <a:solidFill>
                          <a:schemeClr val="tx1">
                            <a:lumMod val="95000"/>
                            <a:lumOff val="5000"/>
                          </a:schemeClr>
                        </a:solidFill>
                        <a:latin typeface="微軟正黑體" pitchFamily="34" charset="-120"/>
                        <a:ea typeface="微軟正黑體" pitchFamily="34" charset="-120"/>
                      </a:endParaRPr>
                    </a:p>
                  </a:txBody>
                  <a:tcPr>
                    <a:noFill/>
                  </a:tcPr>
                </a:tc>
              </a:tr>
              <a:tr h="1310768">
                <a:tc>
                  <a:txBody>
                    <a:bodyPr/>
                    <a:lstStyle/>
                    <a:p>
                      <a:endParaRPr lang="en-US" altLang="zh-TW" sz="1600" b="1" dirty="0" smtClean="0">
                        <a:solidFill>
                          <a:schemeClr val="tx1">
                            <a:lumMod val="95000"/>
                            <a:lumOff val="5000"/>
                          </a:schemeClr>
                        </a:solidFill>
                        <a:latin typeface="微軟正黑體" pitchFamily="34" charset="-120"/>
                        <a:ea typeface="微軟正黑體" pitchFamily="34" charset="-120"/>
                      </a:endParaRPr>
                    </a:p>
                    <a:p>
                      <a:endParaRPr lang="en-US" altLang="zh-TW" sz="1600" b="1" dirty="0" smtClean="0">
                        <a:solidFill>
                          <a:schemeClr val="tx1">
                            <a:lumMod val="95000"/>
                            <a:lumOff val="5000"/>
                          </a:schemeClr>
                        </a:solidFill>
                        <a:latin typeface="微軟正黑體" pitchFamily="34" charset="-120"/>
                        <a:ea typeface="微軟正黑體" pitchFamily="34" charset="-120"/>
                      </a:endParaRPr>
                    </a:p>
                    <a:p>
                      <a:r>
                        <a:rPr lang="zh-TW" altLang="en-US" sz="1600" b="1" dirty="0" smtClean="0">
                          <a:solidFill>
                            <a:schemeClr val="tx1">
                              <a:lumMod val="95000"/>
                              <a:lumOff val="5000"/>
                            </a:schemeClr>
                          </a:solidFill>
                          <a:latin typeface="微軟正黑體" pitchFamily="34" charset="-120"/>
                          <a:ea typeface="微軟正黑體" pitchFamily="34" charset="-120"/>
                        </a:rPr>
                        <a:t>產品標準化</a:t>
                      </a:r>
                      <a:endParaRPr lang="en-US" altLang="zh-TW" sz="1600" b="1" dirty="0" smtClean="0">
                        <a:solidFill>
                          <a:schemeClr val="tx1">
                            <a:lumMod val="95000"/>
                            <a:lumOff val="5000"/>
                          </a:schemeClr>
                        </a:solidFill>
                        <a:latin typeface="微軟正黑體" pitchFamily="34" charset="-120"/>
                        <a:ea typeface="微軟正黑體" pitchFamily="34" charset="-120"/>
                      </a:endParaRPr>
                    </a:p>
                  </a:txBody>
                  <a:tcPr>
                    <a:noFill/>
                  </a:tcPr>
                </a:tc>
              </a:tr>
              <a:tr h="1880665">
                <a:tc>
                  <a:txBody>
                    <a:bodyPr/>
                    <a:lstStyle/>
                    <a:p>
                      <a:endParaRPr lang="en-US" altLang="zh-TW" sz="1600" b="1" dirty="0" smtClean="0">
                        <a:solidFill>
                          <a:schemeClr val="tx1">
                            <a:lumMod val="95000"/>
                            <a:lumOff val="5000"/>
                          </a:schemeClr>
                        </a:solidFill>
                        <a:latin typeface="微軟正黑體" pitchFamily="34" charset="-120"/>
                        <a:ea typeface="微軟正黑體" pitchFamily="34" charset="-120"/>
                      </a:endParaRPr>
                    </a:p>
                    <a:p>
                      <a:endParaRPr lang="en-US" altLang="zh-TW" sz="1600" b="1" dirty="0" smtClean="0">
                        <a:solidFill>
                          <a:schemeClr val="tx1">
                            <a:lumMod val="95000"/>
                            <a:lumOff val="5000"/>
                          </a:schemeClr>
                        </a:solidFill>
                        <a:latin typeface="微軟正黑體" pitchFamily="34" charset="-120"/>
                        <a:ea typeface="微軟正黑體" pitchFamily="34" charset="-120"/>
                      </a:endParaRPr>
                    </a:p>
                    <a:p>
                      <a:endParaRPr lang="en-US" altLang="zh-TW" sz="1600" b="1" dirty="0" smtClean="0">
                        <a:solidFill>
                          <a:schemeClr val="tx1">
                            <a:lumMod val="95000"/>
                            <a:lumOff val="5000"/>
                          </a:schemeClr>
                        </a:solidFill>
                        <a:latin typeface="微軟正黑體" pitchFamily="34" charset="-120"/>
                        <a:ea typeface="微軟正黑體" pitchFamily="34" charset="-120"/>
                      </a:endParaRPr>
                    </a:p>
                    <a:p>
                      <a:endParaRPr lang="en-US" altLang="zh-TW" sz="1600" b="1" dirty="0" smtClean="0">
                        <a:solidFill>
                          <a:schemeClr val="tx1">
                            <a:lumMod val="95000"/>
                            <a:lumOff val="5000"/>
                          </a:schemeClr>
                        </a:solidFill>
                        <a:latin typeface="微軟正黑體" pitchFamily="34" charset="-120"/>
                        <a:ea typeface="微軟正黑體" pitchFamily="34" charset="-120"/>
                      </a:endParaRPr>
                    </a:p>
                    <a:p>
                      <a:r>
                        <a:rPr lang="zh-TW" altLang="en-US" sz="1600" b="1" dirty="0" smtClean="0">
                          <a:solidFill>
                            <a:schemeClr val="tx1">
                              <a:lumMod val="95000"/>
                              <a:lumOff val="5000"/>
                            </a:schemeClr>
                          </a:solidFill>
                          <a:latin typeface="微軟正黑體" pitchFamily="34" charset="-120"/>
                          <a:ea typeface="微軟正黑體" pitchFamily="34" charset="-120"/>
                        </a:rPr>
                        <a:t>        高</a:t>
                      </a:r>
                      <a:endParaRPr lang="en-US" altLang="zh-TW" sz="1600" b="1" dirty="0" smtClean="0">
                        <a:solidFill>
                          <a:schemeClr val="tx1">
                            <a:lumMod val="95000"/>
                            <a:lumOff val="5000"/>
                          </a:schemeClr>
                        </a:solidFill>
                        <a:latin typeface="微軟正黑體" pitchFamily="34" charset="-120"/>
                        <a:ea typeface="微軟正黑體" pitchFamily="34" charset="-120"/>
                      </a:endParaRPr>
                    </a:p>
                    <a:p>
                      <a:r>
                        <a:rPr lang="zh-TW" altLang="en-US" sz="1600" b="1" dirty="0" smtClean="0">
                          <a:solidFill>
                            <a:schemeClr val="tx1">
                              <a:lumMod val="95000"/>
                              <a:lumOff val="5000"/>
                            </a:schemeClr>
                          </a:solidFill>
                          <a:latin typeface="微軟正黑體" pitchFamily="34" charset="-120"/>
                          <a:ea typeface="微軟正黑體" pitchFamily="34" charset="-120"/>
                        </a:rPr>
                        <a:t>標準化日用品</a:t>
                      </a:r>
                      <a:endParaRPr lang="zh-TW" altLang="en-US" sz="1600" b="1" dirty="0">
                        <a:solidFill>
                          <a:schemeClr val="tx1">
                            <a:lumMod val="95000"/>
                            <a:lumOff val="5000"/>
                          </a:schemeClr>
                        </a:solidFill>
                        <a:latin typeface="微軟正黑體" pitchFamily="34" charset="-120"/>
                        <a:ea typeface="微軟正黑體" pitchFamily="34" charset="-120"/>
                      </a:endParaRPr>
                    </a:p>
                  </a:txBody>
                  <a:tcPr>
                    <a:noFill/>
                  </a:tcPr>
                </a:tc>
              </a:tr>
            </a:tbl>
          </a:graphicData>
        </a:graphic>
      </p:graphicFrame>
      <p:sp>
        <p:nvSpPr>
          <p:cNvPr id="11" name="文字方塊 10"/>
          <p:cNvSpPr txBox="1"/>
          <p:nvPr/>
        </p:nvSpPr>
        <p:spPr>
          <a:xfrm>
            <a:off x="571472" y="214290"/>
            <a:ext cx="7040710" cy="584775"/>
          </a:xfrm>
          <a:prstGeom prst="rect">
            <a:avLst/>
          </a:prstGeom>
          <a:noFill/>
        </p:spPr>
        <p:txBody>
          <a:bodyPr wrap="none" rtlCol="0">
            <a:spAutoFit/>
          </a:bodyPr>
          <a:lstStyle/>
          <a:p>
            <a:r>
              <a:rPr lang="zh-TW" altLang="en-US" sz="3200" b="1" dirty="0" smtClean="0">
                <a:latin typeface="微軟正黑體" pitchFamily="34" charset="-120"/>
                <a:ea typeface="微軟正黑體" pitchFamily="34" charset="-120"/>
              </a:rPr>
              <a:t>產品─流程矩陣；描述佈置策略的架構</a:t>
            </a:r>
            <a:endParaRPr lang="zh-TW" altLang="en-US" sz="3200" b="1" dirty="0">
              <a:latin typeface="微軟正黑體" pitchFamily="34" charset="-120"/>
              <a:ea typeface="微軟正黑體" pitchFamily="34" charset="-120"/>
            </a:endParaRPr>
          </a:p>
        </p:txBody>
      </p:sp>
      <p:sp>
        <p:nvSpPr>
          <p:cNvPr id="13" name="向上箭號 12"/>
          <p:cNvSpPr/>
          <p:nvPr/>
        </p:nvSpPr>
        <p:spPr>
          <a:xfrm>
            <a:off x="500034" y="1571612"/>
            <a:ext cx="408806" cy="15763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下箭號 13"/>
          <p:cNvSpPr/>
          <p:nvPr/>
        </p:nvSpPr>
        <p:spPr>
          <a:xfrm>
            <a:off x="520204" y="3865585"/>
            <a:ext cx="428628"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9" name="群組 18"/>
          <p:cNvGrpSpPr/>
          <p:nvPr/>
        </p:nvGrpSpPr>
        <p:grpSpPr>
          <a:xfrm>
            <a:off x="1357290" y="1142984"/>
            <a:ext cx="7572428" cy="5000660"/>
            <a:chOff x="1071538" y="1142984"/>
            <a:chExt cx="7572428" cy="5000660"/>
          </a:xfrm>
        </p:grpSpPr>
        <p:sp>
          <p:nvSpPr>
            <p:cNvPr id="6" name="橢圓 5"/>
            <p:cNvSpPr/>
            <p:nvPr/>
          </p:nvSpPr>
          <p:spPr>
            <a:xfrm>
              <a:off x="2643174" y="2285992"/>
              <a:ext cx="4857784" cy="26432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200" b="1" dirty="0" smtClean="0">
                  <a:latin typeface="微軟正黑體" pitchFamily="34" charset="-120"/>
                  <a:ea typeface="微軟正黑體" pitchFamily="34" charset="-120"/>
                </a:rPr>
                <a:t>製造單元</a:t>
              </a:r>
              <a:endParaRPr lang="zh-TW" altLang="en-US" sz="3200" b="1" dirty="0">
                <a:latin typeface="微軟正黑體" pitchFamily="34" charset="-120"/>
                <a:ea typeface="微軟正黑體" pitchFamily="34" charset="-120"/>
              </a:endParaRPr>
            </a:p>
          </p:txBody>
        </p:sp>
        <p:sp>
          <p:nvSpPr>
            <p:cNvPr id="5" name="橢圓 4"/>
            <p:cNvSpPr/>
            <p:nvPr/>
          </p:nvSpPr>
          <p:spPr>
            <a:xfrm>
              <a:off x="2500298" y="1785926"/>
              <a:ext cx="2571768"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smtClean="0">
                  <a:latin typeface="微軟正黑體" pitchFamily="34" charset="-120"/>
                  <a:ea typeface="微軟正黑體" pitchFamily="34" charset="-120"/>
                </a:rPr>
                <a:t>工作中心</a:t>
              </a:r>
              <a:endParaRPr lang="zh-TW" altLang="en-US" sz="3200" b="1" dirty="0">
                <a:latin typeface="微軟正黑體" pitchFamily="34" charset="-120"/>
                <a:ea typeface="微軟正黑體" pitchFamily="34" charset="-120"/>
              </a:endParaRPr>
            </a:p>
          </p:txBody>
        </p:sp>
        <p:sp>
          <p:nvSpPr>
            <p:cNvPr id="7" name="橢圓 6"/>
            <p:cNvSpPr/>
            <p:nvPr/>
          </p:nvSpPr>
          <p:spPr>
            <a:xfrm>
              <a:off x="5286380" y="3714752"/>
              <a:ext cx="2643206" cy="17859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3200" b="1" dirty="0" smtClean="0">
                  <a:latin typeface="微軟正黑體" pitchFamily="34" charset="-120"/>
                  <a:ea typeface="微軟正黑體" pitchFamily="34" charset="-120"/>
                </a:rPr>
                <a:t>裝配線</a:t>
              </a:r>
              <a:endParaRPr lang="zh-TW" altLang="en-US" sz="3200" b="1" dirty="0">
                <a:latin typeface="微軟正黑體" pitchFamily="34" charset="-120"/>
                <a:ea typeface="微軟正黑體" pitchFamily="34" charset="-120"/>
              </a:endParaRPr>
            </a:p>
          </p:txBody>
        </p:sp>
        <p:sp>
          <p:nvSpPr>
            <p:cNvPr id="4" name="橢圓 3"/>
            <p:cNvSpPr/>
            <p:nvPr/>
          </p:nvSpPr>
          <p:spPr>
            <a:xfrm>
              <a:off x="1071538" y="1142984"/>
              <a:ext cx="2286016" cy="114300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sz="3200" b="1" dirty="0" smtClean="0">
                  <a:latin typeface="微軟正黑體" pitchFamily="34" charset="-120"/>
                  <a:ea typeface="微軟正黑體" pitchFamily="34" charset="-120"/>
                </a:rPr>
                <a:t>專案</a:t>
              </a:r>
              <a:endParaRPr lang="zh-TW" altLang="en-US" sz="3200" b="1" dirty="0">
                <a:latin typeface="微軟正黑體" pitchFamily="34" charset="-120"/>
                <a:ea typeface="微軟正黑體" pitchFamily="34" charset="-120"/>
              </a:endParaRPr>
            </a:p>
          </p:txBody>
        </p:sp>
        <p:sp>
          <p:nvSpPr>
            <p:cNvPr id="8" name="橢圓 7"/>
            <p:cNvSpPr/>
            <p:nvPr/>
          </p:nvSpPr>
          <p:spPr>
            <a:xfrm>
              <a:off x="6786578" y="4786322"/>
              <a:ext cx="1857388" cy="135732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3200" b="1" dirty="0" smtClean="0">
                  <a:latin typeface="微軟正黑體" pitchFamily="34" charset="-120"/>
                  <a:ea typeface="微軟正黑體" pitchFamily="34" charset="-120"/>
                </a:rPr>
                <a:t>連續流程</a:t>
              </a:r>
              <a:endParaRPr lang="zh-TW" altLang="en-US" sz="3200" b="1" dirty="0">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214290"/>
            <a:ext cx="8229600" cy="4525963"/>
          </a:xfrm>
        </p:spPr>
        <p:txBody>
          <a:bodyPr/>
          <a:lstStyle/>
          <a:p>
            <a:pPr marL="0" indent="0">
              <a:buNone/>
            </a:pPr>
            <a:r>
              <a:rPr lang="zh-TW" altLang="en-US" b="1" dirty="0" smtClean="0">
                <a:solidFill>
                  <a:schemeClr val="tx1">
                    <a:lumMod val="95000"/>
                    <a:lumOff val="5000"/>
                  </a:schemeClr>
                </a:solidFill>
                <a:latin typeface="微軟正黑體" pitchFamily="34" charset="-120"/>
                <a:ea typeface="微軟正黑體" pitchFamily="34" charset="-120"/>
              </a:rPr>
              <a:t>流程選擇，採用何種流程製造商品與提供服務的策略性決策。</a:t>
            </a:r>
            <a:endParaRPr lang="en-US" altLang="zh-TW" b="1" dirty="0" smtClean="0">
              <a:solidFill>
                <a:schemeClr val="tx1">
                  <a:lumMod val="95000"/>
                  <a:lumOff val="5000"/>
                </a:schemeClr>
              </a:solidFill>
              <a:latin typeface="微軟正黑體" pitchFamily="34" charset="-120"/>
              <a:ea typeface="微軟正黑體" pitchFamily="34" charset="-120"/>
            </a:endParaRPr>
          </a:p>
          <a:p>
            <a:pPr algn="ctr">
              <a:buNone/>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流程結構包含五種：</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 name="資料庫圖表 5"/>
          <p:cNvGraphicFramePr/>
          <p:nvPr/>
        </p:nvGraphicFramePr>
        <p:xfrm>
          <a:off x="357158" y="1928802"/>
          <a:ext cx="857256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66ADB90C-7238-40FF-ABFD-66AED0DFEFBF}"/>
                                            </p:graphicEl>
                                          </p:spTgt>
                                        </p:tgtEl>
                                        <p:attrNameLst>
                                          <p:attrName>style.visibility</p:attrName>
                                        </p:attrNameLst>
                                      </p:cBhvr>
                                      <p:to>
                                        <p:strVal val="visible"/>
                                      </p:to>
                                    </p:set>
                                    <p:animEffect transition="in" filter="box(in)">
                                      <p:cBhvr>
                                        <p:cTn id="7" dur="1000"/>
                                        <p:tgtEl>
                                          <p:spTgt spid="6">
                                            <p:graphicEl>
                                              <a:dgm id="{66ADB90C-7238-40FF-ABFD-66AED0DFEFBF}"/>
                                            </p:graphic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graphicEl>
                                              <a:dgm id="{1C219144-1908-4104-A0D6-EF2E0D010B5A}"/>
                                            </p:graphicEl>
                                          </p:spTgt>
                                        </p:tgtEl>
                                        <p:attrNameLst>
                                          <p:attrName>style.visibility</p:attrName>
                                        </p:attrNameLst>
                                      </p:cBhvr>
                                      <p:to>
                                        <p:strVal val="visible"/>
                                      </p:to>
                                    </p:set>
                                    <p:animEffect transition="in" filter="box(in)">
                                      <p:cBhvr>
                                        <p:cTn id="10" dur="1000"/>
                                        <p:tgtEl>
                                          <p:spTgt spid="6">
                                            <p:graphicEl>
                                              <a:dgm id="{1C219144-1908-4104-A0D6-EF2E0D010B5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graphicEl>
                                              <a:dgm id="{4F9D4463-B8DA-401C-93E3-B28A2477AFD0}"/>
                                            </p:graphicEl>
                                          </p:spTgt>
                                        </p:tgtEl>
                                        <p:attrNameLst>
                                          <p:attrName>style.visibility</p:attrName>
                                        </p:attrNameLst>
                                      </p:cBhvr>
                                      <p:to>
                                        <p:strVal val="visible"/>
                                      </p:to>
                                    </p:set>
                                    <p:animEffect transition="in" filter="box(in)">
                                      <p:cBhvr>
                                        <p:cTn id="15" dur="1000"/>
                                        <p:tgtEl>
                                          <p:spTgt spid="6">
                                            <p:graphicEl>
                                              <a:dgm id="{4F9D4463-B8DA-401C-93E3-B28A2477AFD0}"/>
                                            </p:graphic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graphicEl>
                                              <a:dgm id="{F1043781-8DBA-49E2-93ED-EFD2C5F610B4}"/>
                                            </p:graphicEl>
                                          </p:spTgt>
                                        </p:tgtEl>
                                        <p:attrNameLst>
                                          <p:attrName>style.visibility</p:attrName>
                                        </p:attrNameLst>
                                      </p:cBhvr>
                                      <p:to>
                                        <p:strVal val="visible"/>
                                      </p:to>
                                    </p:set>
                                    <p:animEffect transition="in" filter="box(in)">
                                      <p:cBhvr>
                                        <p:cTn id="18" dur="1000"/>
                                        <p:tgtEl>
                                          <p:spTgt spid="6">
                                            <p:graphicEl>
                                              <a:dgm id="{F1043781-8DBA-49E2-93ED-EFD2C5F610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357158" y="642918"/>
          <a:ext cx="8501122"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graphicEl>
                                              <a:dgm id="{3351691C-220F-4B8D-8CD8-BFB6ECD35D2F}"/>
                                            </p:graphicEl>
                                          </p:spTgt>
                                        </p:tgtEl>
                                        <p:attrNameLst>
                                          <p:attrName>style.visibility</p:attrName>
                                        </p:attrNameLst>
                                      </p:cBhvr>
                                      <p:to>
                                        <p:strVal val="visible"/>
                                      </p:to>
                                    </p:set>
                                    <p:animEffect transition="in" filter="box(in)">
                                      <p:cBhvr>
                                        <p:cTn id="7" dur="1000"/>
                                        <p:tgtEl>
                                          <p:spTgt spid="6">
                                            <p:graphicEl>
                                              <a:dgm id="{3351691C-220F-4B8D-8CD8-BFB6ECD35D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graphicEl>
                                              <a:dgm id="{CBB91AAA-FC4D-481F-9EC8-838398E1FDC6}"/>
                                            </p:graphicEl>
                                          </p:spTgt>
                                        </p:tgtEl>
                                        <p:attrNameLst>
                                          <p:attrName>style.visibility</p:attrName>
                                        </p:attrNameLst>
                                      </p:cBhvr>
                                      <p:to>
                                        <p:strVal val="visible"/>
                                      </p:to>
                                    </p:set>
                                    <p:animEffect transition="in" filter="box(in)">
                                      <p:cBhvr>
                                        <p:cTn id="12" dur="1000"/>
                                        <p:tgtEl>
                                          <p:spTgt spid="6">
                                            <p:graphicEl>
                                              <a:dgm id="{CBB91AAA-FC4D-481F-9EC8-838398E1FDC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graphicEl>
                                              <a:dgm id="{5E5AEFDB-BC34-4B83-B7D5-7C086578FAFF}"/>
                                            </p:graphicEl>
                                          </p:spTgt>
                                        </p:tgtEl>
                                        <p:attrNameLst>
                                          <p:attrName>style.visibility</p:attrName>
                                        </p:attrNameLst>
                                      </p:cBhvr>
                                      <p:to>
                                        <p:strVal val="visible"/>
                                      </p:to>
                                    </p:set>
                                    <p:animEffect transition="in" filter="box(in)">
                                      <p:cBhvr>
                                        <p:cTn id="17" dur="1000"/>
                                        <p:tgtEl>
                                          <p:spTgt spid="6">
                                            <p:graphicEl>
                                              <a:dgm id="{5E5AEFDB-BC34-4B83-B7D5-7C086578FAF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graphicEl>
                                              <a:dgm id="{1E5FABD5-E2D6-45A7-B62D-5DEB6788D3AF}"/>
                                            </p:graphicEl>
                                          </p:spTgt>
                                        </p:tgtEl>
                                        <p:attrNameLst>
                                          <p:attrName>style.visibility</p:attrName>
                                        </p:attrNameLst>
                                      </p:cBhvr>
                                      <p:to>
                                        <p:strVal val="visible"/>
                                      </p:to>
                                    </p:set>
                                    <p:animEffect transition="in" filter="box(in)">
                                      <p:cBhvr>
                                        <p:cTn id="22" dur="1000"/>
                                        <p:tgtEl>
                                          <p:spTgt spid="6">
                                            <p:graphicEl>
                                              <a:dgm id="{1E5FABD5-E2D6-45A7-B62D-5DEB6788D3A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graphicEl>
                                              <a:dgm id="{E00023E5-4BBF-402A-BBD9-2C1B7343E8BB}"/>
                                            </p:graphicEl>
                                          </p:spTgt>
                                        </p:tgtEl>
                                        <p:attrNameLst>
                                          <p:attrName>style.visibility</p:attrName>
                                        </p:attrNameLst>
                                      </p:cBhvr>
                                      <p:to>
                                        <p:strVal val="visible"/>
                                      </p:to>
                                    </p:set>
                                    <p:animEffect transition="in" filter="box(in)">
                                      <p:cBhvr>
                                        <p:cTn id="27" dur="1000"/>
                                        <p:tgtEl>
                                          <p:spTgt spid="6">
                                            <p:graphicEl>
                                              <a:dgm id="{E00023E5-4BBF-402A-BBD9-2C1B7343E8B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graphicEl>
                                              <a:dgm id="{C26246F3-01DB-4CD8-9044-0ACF5FDD83E8}"/>
                                            </p:graphicEl>
                                          </p:spTgt>
                                        </p:tgtEl>
                                        <p:attrNameLst>
                                          <p:attrName>style.visibility</p:attrName>
                                        </p:attrNameLst>
                                      </p:cBhvr>
                                      <p:to>
                                        <p:strVal val="visible"/>
                                      </p:to>
                                    </p:set>
                                    <p:animEffect transition="in" filter="box(in)">
                                      <p:cBhvr>
                                        <p:cTn id="32" dur="1000"/>
                                        <p:tgtEl>
                                          <p:spTgt spid="6">
                                            <p:graphicEl>
                                              <a:dgm id="{C26246F3-01DB-4CD8-9044-0ACF5FDD83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3"/>
          <p:cNvGrpSpPr/>
          <p:nvPr/>
        </p:nvGrpSpPr>
        <p:grpSpPr>
          <a:xfrm>
            <a:off x="0" y="2143116"/>
            <a:ext cx="9129010" cy="5072075"/>
            <a:chOff x="0" y="1785925"/>
            <a:chExt cx="9129010" cy="5072075"/>
          </a:xfrm>
        </p:grpSpPr>
        <p:sp>
          <p:nvSpPr>
            <p:cNvPr id="10" name="矩形 9"/>
            <p:cNvSpPr/>
            <p:nvPr/>
          </p:nvSpPr>
          <p:spPr>
            <a:xfrm>
              <a:off x="0" y="1785926"/>
              <a:ext cx="6143636" cy="507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D:\Temporary Internet Files\Temporary Internet Files\Content.IE5\XB0BXV39\MP900430489[1].jpg"/>
            <p:cNvPicPr>
              <a:picLocks noChangeAspect="1" noChangeArrowheads="1"/>
            </p:cNvPicPr>
            <p:nvPr/>
          </p:nvPicPr>
          <p:blipFill>
            <a:blip r:embed="rId2" cstate="print"/>
            <a:srcRect/>
            <a:stretch>
              <a:fillRect/>
            </a:stretch>
          </p:blipFill>
          <p:spPr bwMode="auto">
            <a:xfrm>
              <a:off x="6000760" y="1785925"/>
              <a:ext cx="3128250" cy="5072075"/>
            </a:xfrm>
            <a:prstGeom prst="rect">
              <a:avLst/>
            </a:prstGeom>
            <a:noFill/>
          </p:spPr>
        </p:pic>
      </p:grpSp>
      <p:sp>
        <p:nvSpPr>
          <p:cNvPr id="2" name="矩形 1"/>
          <p:cNvSpPr/>
          <p:nvPr/>
        </p:nvSpPr>
        <p:spPr>
          <a:xfrm>
            <a:off x="0" y="0"/>
            <a:ext cx="4572000" cy="369332"/>
          </a:xfrm>
          <a:prstGeom prst="rect">
            <a:avLst/>
          </a:prstGeom>
        </p:spPr>
        <p:txBody>
          <a:bodyPr>
            <a:spAutoFit/>
          </a:bodyPr>
          <a:lstStyle/>
          <a:p>
            <a:endParaRPr lang="fr-CA" dirty="0" smtClean="0"/>
          </a:p>
        </p:txBody>
      </p:sp>
      <p:sp>
        <p:nvSpPr>
          <p:cNvPr id="5" name="矩形 4"/>
          <p:cNvSpPr/>
          <p:nvPr/>
        </p:nvSpPr>
        <p:spPr>
          <a:xfrm>
            <a:off x="1285852" y="428604"/>
            <a:ext cx="7858148" cy="1600438"/>
          </a:xfrm>
          <a:prstGeom prst="rect">
            <a:avLst/>
          </a:prstGeom>
        </p:spPr>
        <p:txBody>
          <a:bodyPr wrap="square">
            <a:spAutoFit/>
          </a:bodyPr>
          <a:lstStyle/>
          <a:p>
            <a:r>
              <a:rPr lang="zh-TW" altLang="en-US" sz="4000" b="1" dirty="0" smtClean="0">
                <a:latin typeface="微軟正黑體" pitchFamily="34" charset="-120"/>
                <a:ea typeface="微軟正黑體" pitchFamily="34" charset="-120"/>
                <a:cs typeface="+mj-cs"/>
              </a:rPr>
              <a:t>假使你是生產部經理，公司要你生產小筆電，要如何做？</a:t>
            </a:r>
            <a:endParaRPr lang="en-US" altLang="zh-TW" sz="4000" b="1" dirty="0" smtClean="0">
              <a:latin typeface="微軟正黑體" pitchFamily="34" charset="-120"/>
              <a:ea typeface="微軟正黑體" pitchFamily="34" charset="-120"/>
              <a:cs typeface="+mj-cs"/>
            </a:endParaRPr>
          </a:p>
          <a:p>
            <a:endParaRPr lang="en-US" altLang="zh-TW" dirty="0" smtClean="0"/>
          </a:p>
        </p:txBody>
      </p:sp>
      <p:pic>
        <p:nvPicPr>
          <p:cNvPr id="6" name="圖片 5" descr="200px-Toshiba_logo_svg.png"/>
          <p:cNvPicPr>
            <a:picLocks noChangeAspect="1"/>
          </p:cNvPicPr>
          <p:nvPr/>
        </p:nvPicPr>
        <p:blipFill>
          <a:blip r:embed="rId3" cstate="print"/>
          <a:stretch>
            <a:fillRect/>
          </a:stretch>
        </p:blipFill>
        <p:spPr>
          <a:xfrm>
            <a:off x="141694" y="126947"/>
            <a:ext cx="1905000" cy="295275"/>
          </a:xfrm>
          <a:prstGeom prst="rect">
            <a:avLst/>
          </a:prstGeom>
        </p:spPr>
      </p:pic>
      <p:pic>
        <p:nvPicPr>
          <p:cNvPr id="2052" name="Picture 4" descr="D:\Temporary Internet Files\Temporary Internet Files\Content.IE5\K4ZETQ66\MC900441361[1].png"/>
          <p:cNvPicPr>
            <a:picLocks noChangeAspect="1" noChangeArrowheads="1"/>
          </p:cNvPicPr>
          <p:nvPr/>
        </p:nvPicPr>
        <p:blipFill>
          <a:blip r:embed="rId4" cstate="print"/>
          <a:srcRect/>
          <a:stretch>
            <a:fillRect/>
          </a:stretch>
        </p:blipFill>
        <p:spPr bwMode="auto">
          <a:xfrm>
            <a:off x="214282" y="642918"/>
            <a:ext cx="928694" cy="928694"/>
          </a:xfrm>
          <a:prstGeom prst="rect">
            <a:avLst/>
          </a:prstGeom>
          <a:noFill/>
        </p:spPr>
      </p:pic>
      <p:sp>
        <p:nvSpPr>
          <p:cNvPr id="9" name="矩形 8"/>
          <p:cNvSpPr/>
          <p:nvPr/>
        </p:nvSpPr>
        <p:spPr>
          <a:xfrm>
            <a:off x="928662" y="2428868"/>
            <a:ext cx="5214974" cy="1754326"/>
          </a:xfrm>
          <a:prstGeom prst="rect">
            <a:avLst/>
          </a:prstGeom>
        </p:spPr>
        <p:txBody>
          <a:bodyPr wrap="square">
            <a:spAutoFit/>
          </a:bodyPr>
          <a:lstStyle/>
          <a:p>
            <a:r>
              <a:rPr lang="zh-TW" altLang="en-US" sz="3600" b="1" dirty="0" smtClean="0">
                <a:solidFill>
                  <a:srgbClr val="FF0000"/>
                </a:solidFill>
                <a:latin typeface="微軟正黑體" pitchFamily="34" charset="-120"/>
                <a:ea typeface="微軟正黑體" pitchFamily="34" charset="-120"/>
              </a:rPr>
              <a:t>小筆電如果產量很少，人工 作業進行組裝。產量大，設置一條裝配線。</a:t>
            </a:r>
            <a:endParaRPr lang="en-US" altLang="zh-TW" sz="3600" b="1" dirty="0" smtClean="0">
              <a:solidFill>
                <a:srgbClr val="FF0000"/>
              </a:solidFill>
              <a:latin typeface="微軟正黑體" pitchFamily="34" charset="-120"/>
              <a:ea typeface="微軟正黑體" pitchFamily="34" charset="-120"/>
            </a:endParaRPr>
          </a:p>
        </p:txBody>
      </p:sp>
      <p:pic>
        <p:nvPicPr>
          <p:cNvPr id="15" name="圖片 14" descr="untitled.bmp"/>
          <p:cNvPicPr>
            <a:picLocks noChangeAspect="1"/>
          </p:cNvPicPr>
          <p:nvPr/>
        </p:nvPicPr>
        <p:blipFill>
          <a:blip r:embed="rId5" cstate="print"/>
          <a:stretch>
            <a:fillRect/>
          </a:stretch>
        </p:blipFill>
        <p:spPr>
          <a:xfrm>
            <a:off x="2571736" y="4429109"/>
            <a:ext cx="3071834" cy="264322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1" name="圖片 20" descr="200px-Toshiba_logo_svg.png"/>
          <p:cNvPicPr>
            <a:picLocks noChangeAspect="1"/>
          </p:cNvPicPr>
          <p:nvPr/>
        </p:nvPicPr>
        <p:blipFill>
          <a:blip r:embed="rId3" cstate="print"/>
          <a:stretch>
            <a:fillRect/>
          </a:stretch>
        </p:blipFill>
        <p:spPr>
          <a:xfrm>
            <a:off x="214282" y="6286520"/>
            <a:ext cx="1905000" cy="295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62" y="2143116"/>
            <a:ext cx="7500989" cy="2123658"/>
          </a:xfrm>
          <a:prstGeom prst="rect">
            <a:avLst/>
          </a:prstGeom>
        </p:spPr>
        <p:txBody>
          <a:bodyPr wrap="square">
            <a:spAutoFit/>
          </a:bodyPr>
          <a:lstStyle/>
          <a:p>
            <a:pPr algn="ctr"/>
            <a:r>
              <a:rPr lang="en-US" altLang="zh-TW" sz="6600" b="1" dirty="0" smtClean="0">
                <a:latin typeface="微軟正黑體" pitchFamily="34" charset="-120"/>
                <a:ea typeface="微軟正黑體" pitchFamily="34" charset="-120"/>
              </a:rPr>
              <a:t>5-3.</a:t>
            </a:r>
            <a:r>
              <a:rPr lang="zh-TW" altLang="en-US" sz="6600" b="1" dirty="0" smtClean="0">
                <a:latin typeface="微軟正黑體" pitchFamily="34" charset="-120"/>
                <a:ea typeface="微軟正黑體" pitchFamily="34" charset="-120"/>
              </a:rPr>
              <a:t>損益平衡分析</a:t>
            </a:r>
            <a:endParaRPr lang="zh-TW" altLang="en-US" sz="6600" dirty="0" smtClean="0"/>
          </a:p>
          <a:p>
            <a:pPr lvl="0" algn="ctr"/>
            <a:endParaRPr lang="zh-TW" altLang="en-US" sz="6600" b="1" dirty="0">
              <a:latin typeface="微軟正黑體" pitchFamily="34" charset="-120"/>
              <a:ea typeface="微軟正黑體" pitchFamily="34" charset="-120"/>
            </a:endParaRPr>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報告者：簡志宇</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6" name="Picture 2" descr="D:\Temporary Internet Files\Temporary Internet Files\Content.IE5\8VZ4JP8F\MC900412566[1].wmf"/>
          <p:cNvPicPr>
            <a:picLocks noChangeAspect="1" noChangeArrowheads="1"/>
          </p:cNvPicPr>
          <p:nvPr/>
        </p:nvPicPr>
        <p:blipFill>
          <a:blip r:embed="rId3" cstate="print"/>
          <a:srcRect/>
          <a:stretch>
            <a:fillRect/>
          </a:stretch>
        </p:blipFill>
        <p:spPr bwMode="auto">
          <a:xfrm>
            <a:off x="100012" y="4572008"/>
            <a:ext cx="1935401" cy="2189844"/>
          </a:xfrm>
          <a:prstGeom prst="rect">
            <a:avLst/>
          </a:prstGeom>
          <a:noFill/>
        </p:spPr>
      </p:pic>
      <p:sp>
        <p:nvSpPr>
          <p:cNvPr id="3074" name="Titre 1"/>
          <p:cNvSpPr>
            <a:spLocks noGrp="1"/>
          </p:cNvSpPr>
          <p:nvPr>
            <p:ph type="title"/>
          </p:nvPr>
        </p:nvSpPr>
        <p:spPr>
          <a:xfrm>
            <a:off x="1714480" y="285728"/>
            <a:ext cx="6400800" cy="1143000"/>
          </a:xfrm>
        </p:spPr>
        <p:txBody>
          <a:bodyPr/>
          <a:lstStyle/>
          <a:p>
            <a:r>
              <a:rPr lang="en-US" altLang="zh-TW" sz="6600" dirty="0" smtClean="0">
                <a:effectLst>
                  <a:outerShdw blurRad="38100" dist="38100" dir="2700000" algn="tl">
                    <a:srgbClr val="000000">
                      <a:alpha val="43137"/>
                    </a:srgbClr>
                  </a:outerShdw>
                </a:effectLst>
                <a:latin typeface="微軟正黑體" pitchFamily="34" charset="-120"/>
                <a:ea typeface="微軟正黑體" pitchFamily="34" charset="-120"/>
              </a:rPr>
              <a:t>Agenda</a:t>
            </a:r>
            <a:endParaRPr lang="fr-CA" sz="6600"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內容版面配置區 4"/>
          <p:cNvGraphicFramePr>
            <a:graphicFrameLocks noGrp="1"/>
          </p:cNvGraphicFramePr>
          <p:nvPr>
            <p:ph idx="1"/>
          </p:nvPr>
        </p:nvGraphicFramePr>
        <p:xfrm>
          <a:off x="2214546" y="1571612"/>
          <a:ext cx="6400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D:\Temporary Internet Files\Temporary Internet Files\Content.IE5\8VZ4JP8F\MC900412566[1].wmf"/>
          <p:cNvPicPr>
            <a:picLocks noChangeAspect="1" noChangeArrowheads="1"/>
          </p:cNvPicPr>
          <p:nvPr/>
        </p:nvPicPr>
        <p:blipFill>
          <a:blip r:embed="rId3" cstate="print"/>
          <a:srcRect/>
          <a:stretch>
            <a:fillRect/>
          </a:stretch>
        </p:blipFill>
        <p:spPr bwMode="auto">
          <a:xfrm>
            <a:off x="714348" y="4668156"/>
            <a:ext cx="1935401" cy="21898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457200" y="274638"/>
          <a:ext cx="8186766" cy="151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內容版面配置區 2"/>
          <p:cNvSpPr>
            <a:spLocks noGrp="1"/>
          </p:cNvSpPr>
          <p:nvPr>
            <p:ph idx="1"/>
          </p:nvPr>
        </p:nvSpPr>
        <p:spPr>
          <a:xfrm>
            <a:off x="571472" y="1928802"/>
            <a:ext cx="8229600" cy="4525963"/>
          </a:xfrm>
        </p:spPr>
        <p:txBody>
          <a:bodyPr>
            <a:normAutofit/>
          </a:bodyPr>
          <a:lstStyle/>
          <a:p>
            <a:r>
              <a:rPr lang="zh-TW" altLang="en-US" b="1" dirty="0" smtClean="0">
                <a:latin typeface="微軟正黑體" pitchFamily="34" charset="-120"/>
                <a:ea typeface="微軟正黑體" pitchFamily="34" charset="-120"/>
              </a:rPr>
              <a:t>損益平衡分析是分析</a:t>
            </a:r>
            <a:r>
              <a:rPr lang="zh-TW" altLang="en-US" b="1" u="sng" dirty="0" smtClean="0">
                <a:solidFill>
                  <a:srgbClr val="FF0000"/>
                </a:solidFill>
                <a:latin typeface="微軟正黑體" pitchFamily="34" charset="-120"/>
                <a:ea typeface="微軟正黑體" pitchFamily="34" charset="-120"/>
              </a:rPr>
              <a:t>流程或設備方案</a:t>
            </a:r>
            <a:r>
              <a:rPr lang="zh-TW" altLang="en-US" b="1" dirty="0" smtClean="0">
                <a:latin typeface="微軟正黑體" pitchFamily="34" charset="-120"/>
                <a:ea typeface="微軟正黑體" pitchFamily="34" charset="-120"/>
              </a:rPr>
              <a:t>時的標準方法，</a:t>
            </a:r>
            <a:r>
              <a:rPr lang="zh-TW" altLang="en-US" b="1" u="sng" dirty="0" smtClean="0">
                <a:solidFill>
                  <a:srgbClr val="FF0000"/>
                </a:solidFill>
                <a:latin typeface="微軟正黑體" pitchFamily="34" charset="-120"/>
                <a:ea typeface="微軟正黑體" pitchFamily="34" charset="-120"/>
              </a:rPr>
              <a:t>損益平衡圖</a:t>
            </a:r>
            <a:r>
              <a:rPr lang="zh-TW" altLang="en-US" b="1" dirty="0" smtClean="0">
                <a:latin typeface="微軟正黑體" pitchFamily="34" charset="-120"/>
                <a:ea typeface="微軟正黑體" pitchFamily="34" charset="-120"/>
              </a:rPr>
              <a:t>具體顯示不同產量或銷售量對應的利潤或損失。</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此方法是用於流程或設備有高額初期投資與固定成本，或是變動成本與產量成正比的情況。</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mporary Internet Files\Temporary Internet Files\Content.IE5\14EQ5WP5\MC900419178[1].wmf"/>
          <p:cNvPicPr>
            <a:picLocks noChangeAspect="1" noChangeArrowheads="1"/>
          </p:cNvPicPr>
          <p:nvPr/>
        </p:nvPicPr>
        <p:blipFill>
          <a:blip r:embed="rId2" cstate="print">
            <a:lum bright="-1000" contrast="25000"/>
          </a:blip>
          <a:srcRect/>
          <a:stretch>
            <a:fillRect/>
          </a:stretch>
        </p:blipFill>
        <p:spPr bwMode="auto">
          <a:xfrm>
            <a:off x="114531" y="93454"/>
            <a:ext cx="2071702" cy="6478818"/>
          </a:xfrm>
          <a:prstGeom prst="rect">
            <a:avLst/>
          </a:prstGeom>
          <a:ln>
            <a:noFill/>
          </a:ln>
          <a:effectLst>
            <a:softEdge rad="112500"/>
          </a:effectLst>
        </p:spPr>
      </p:pic>
      <p:sp>
        <p:nvSpPr>
          <p:cNvPr id="3" name="內容版面配置區 2"/>
          <p:cNvSpPr>
            <a:spLocks noGrp="1"/>
          </p:cNvSpPr>
          <p:nvPr>
            <p:ph idx="1"/>
          </p:nvPr>
        </p:nvSpPr>
        <p:spPr>
          <a:xfrm>
            <a:off x="357158" y="857232"/>
            <a:ext cx="8229600" cy="4911741"/>
          </a:xfrm>
        </p:spPr>
        <p:txBody>
          <a:bodyPr>
            <a:normAutofit/>
          </a:bodyPr>
          <a:lstStyle/>
          <a:p>
            <a:pPr marL="360363" indent="-360363">
              <a:buNone/>
            </a:pPr>
            <a:r>
              <a:rPr lang="zh-TW" altLang="en-US" sz="4400" b="1" dirty="0" smtClean="0">
                <a:latin typeface="微軟正黑體" pitchFamily="34" charset="-120"/>
                <a:ea typeface="微軟正黑體" pitchFamily="34" charset="-120"/>
              </a:rPr>
              <a:t>  </a:t>
            </a:r>
            <a:r>
              <a:rPr lang="en-US" altLang="zh-TW" sz="4400" b="1"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某製造商為取得生產所需的零件，考慮下列幾項方案： （</a:t>
            </a:r>
            <a:r>
              <a:rPr lang="en-US" altLang="zh-TW" sz="2800" b="1" dirty="0" smtClean="0">
                <a:latin typeface="微軟正黑體" pitchFamily="34" charset="-120"/>
                <a:ea typeface="微軟正黑體" pitchFamily="34" charset="-120"/>
              </a:rPr>
              <a:t>1</a:t>
            </a:r>
            <a:r>
              <a:rPr lang="zh-TW" altLang="en-US" sz="2800" b="1" dirty="0" smtClean="0">
                <a:latin typeface="微軟正黑體" pitchFamily="34" charset="-120"/>
                <a:ea typeface="微軟正黑體" pitchFamily="34" charset="-120"/>
              </a:rPr>
              <a:t>）向外購買零件，成本為</a:t>
            </a:r>
            <a:r>
              <a:rPr lang="en-US" altLang="zh-TW" sz="2800" b="1" dirty="0" smtClean="0">
                <a:latin typeface="微軟正黑體" pitchFamily="34" charset="-120"/>
                <a:ea typeface="微軟正黑體" pitchFamily="34" charset="-120"/>
              </a:rPr>
              <a:t>200</a:t>
            </a:r>
            <a:r>
              <a:rPr lang="zh-TW" altLang="en-US" sz="2800" b="1" dirty="0" smtClean="0">
                <a:latin typeface="微軟正黑體" pitchFamily="34" charset="-120"/>
                <a:ea typeface="微軟正黑體" pitchFamily="34" charset="-120"/>
              </a:rPr>
              <a:t>美元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單位（含物料） ； （</a:t>
            </a: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）使用數位半自動車床自行製造零件，成本為</a:t>
            </a:r>
            <a:r>
              <a:rPr lang="en-US" altLang="zh-TW" sz="2800" b="1" dirty="0" smtClean="0">
                <a:latin typeface="微軟正黑體" pitchFamily="34" charset="-120"/>
                <a:ea typeface="微軟正黑體" pitchFamily="34" charset="-120"/>
              </a:rPr>
              <a:t>75</a:t>
            </a:r>
            <a:r>
              <a:rPr lang="zh-TW" altLang="en-US" sz="2800" b="1" dirty="0" smtClean="0">
                <a:latin typeface="微軟正黑體" pitchFamily="34" charset="-120"/>
                <a:ea typeface="微軟正黑體" pitchFamily="34" charset="-120"/>
              </a:rPr>
              <a:t>美元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單位（含物料） ； （</a:t>
            </a:r>
            <a:r>
              <a:rPr lang="en-US" altLang="zh-TW" sz="2800" b="1" dirty="0" smtClean="0">
                <a:latin typeface="微軟正黑體" pitchFamily="34" charset="-120"/>
                <a:ea typeface="微軟正黑體" pitchFamily="34" charset="-120"/>
              </a:rPr>
              <a:t>3</a:t>
            </a:r>
            <a:r>
              <a:rPr lang="zh-TW" altLang="en-US" sz="2800" b="1" dirty="0" smtClean="0">
                <a:latin typeface="微軟正黑體" pitchFamily="34" charset="-120"/>
                <a:ea typeface="微軟正黑體" pitchFamily="34" charset="-120"/>
              </a:rPr>
              <a:t>）在加工中心製造零件，成本為</a:t>
            </a:r>
            <a:r>
              <a:rPr lang="en-US" altLang="zh-TW" sz="2800" b="1" dirty="0" smtClean="0">
                <a:latin typeface="微軟正黑體" pitchFamily="34" charset="-120"/>
                <a:ea typeface="微軟正黑體" pitchFamily="34" charset="-120"/>
              </a:rPr>
              <a:t>15</a:t>
            </a:r>
            <a:r>
              <a:rPr lang="zh-TW" altLang="en-US" sz="2800" b="1" dirty="0" smtClean="0">
                <a:latin typeface="微軟正黑體" pitchFamily="34" charset="-120"/>
                <a:ea typeface="微軟正黑體" pitchFamily="34" charset="-120"/>
              </a:rPr>
              <a:t>美元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單位（含物料） 。採取購買零件方案時，可忽略固定成本；半自動車床的固定成本是</a:t>
            </a:r>
            <a:r>
              <a:rPr lang="en-US" altLang="zh-TW" sz="2800" b="1" dirty="0" smtClean="0">
                <a:latin typeface="微軟正黑體" pitchFamily="34" charset="-120"/>
                <a:ea typeface="微軟正黑體" pitchFamily="34" charset="-120"/>
              </a:rPr>
              <a:t>8</a:t>
            </a:r>
            <a:r>
              <a:rPr lang="zh-TW" altLang="en-US" sz="2800" b="1" dirty="0" smtClean="0">
                <a:latin typeface="微軟正黑體" pitchFamily="34" charset="-120"/>
                <a:ea typeface="微軟正黑體" pitchFamily="34" charset="-120"/>
              </a:rPr>
              <a:t>萬美元；加工中心的固定成本則是</a:t>
            </a:r>
            <a:r>
              <a:rPr lang="en-US" altLang="zh-TW" sz="2800" b="1" dirty="0" smtClean="0">
                <a:latin typeface="微軟正黑體" pitchFamily="34" charset="-120"/>
                <a:ea typeface="微軟正黑體" pitchFamily="34" charset="-120"/>
              </a:rPr>
              <a:t>20</a:t>
            </a:r>
            <a:r>
              <a:rPr lang="zh-TW" altLang="en-US" sz="2800" b="1" dirty="0" smtClean="0">
                <a:latin typeface="微軟正黑體" pitchFamily="34" charset="-120"/>
                <a:ea typeface="微軟正黑體" pitchFamily="34" charset="-120"/>
              </a:rPr>
              <a:t>萬美元。</a:t>
            </a:r>
            <a:endParaRPr lang="en-US" altLang="zh-TW" sz="2800" b="1" dirty="0" smtClean="0">
              <a:latin typeface="微軟正黑體" pitchFamily="34" charset="-120"/>
              <a:ea typeface="微軟正黑體" pitchFamily="34" charset="-120"/>
            </a:endParaRPr>
          </a:p>
          <a:p>
            <a:endParaRPr lang="en-US" altLang="zh-TW" sz="3000" b="1" dirty="0" smtClean="0">
              <a:latin typeface="微軟正黑體" pitchFamily="34" charset="-120"/>
              <a:ea typeface="微軟正黑體" pitchFamily="34" charset="-120"/>
            </a:endParaRPr>
          </a:p>
        </p:txBody>
      </p:sp>
      <p:sp>
        <p:nvSpPr>
          <p:cNvPr id="4" name="矩形 3"/>
          <p:cNvSpPr/>
          <p:nvPr/>
        </p:nvSpPr>
        <p:spPr>
          <a:xfrm>
            <a:off x="3786182" y="214290"/>
            <a:ext cx="1210588" cy="707886"/>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buNone/>
            </a:pPr>
            <a:r>
              <a:rPr lang="zh-TW" altLang="en-US" sz="4000" b="1" dirty="0" smtClean="0">
                <a:latin typeface="微軟正黑體" pitchFamily="34" charset="-120"/>
                <a:ea typeface="微軟正黑體" pitchFamily="34" charset="-120"/>
              </a:rPr>
              <a:t>範例</a:t>
            </a:r>
            <a:endParaRPr lang="en-US" altLang="zh-TW" sz="4000" b="1" dirty="0" smtClean="0">
              <a:latin typeface="微軟正黑體" pitchFamily="34" charset="-120"/>
              <a:ea typeface="微軟正黑體" pitchFamily="34" charset="-120"/>
            </a:endParaRPr>
          </a:p>
        </p:txBody>
      </p:sp>
      <p:sp>
        <p:nvSpPr>
          <p:cNvPr id="5" name="矩形 4"/>
          <p:cNvSpPr/>
          <p:nvPr/>
        </p:nvSpPr>
        <p:spPr>
          <a:xfrm>
            <a:off x="180773" y="4816303"/>
            <a:ext cx="8858296"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buNone/>
            </a:pPr>
            <a:r>
              <a:rPr lang="zh-TW" altLang="en-US" sz="2800" b="1" dirty="0" smtClean="0">
                <a:solidFill>
                  <a:schemeClr val="bg1"/>
                </a:solidFill>
                <a:latin typeface="微軟正黑體" pitchFamily="34" charset="-120"/>
                <a:ea typeface="微軟正黑體" pitchFamily="34" charset="-120"/>
              </a:rPr>
              <a:t>各方案的總成本分別為：</a:t>
            </a:r>
            <a:endParaRPr lang="en-US" altLang="zh-TW" sz="2800" b="1" dirty="0" smtClean="0">
              <a:solidFill>
                <a:schemeClr val="bg1"/>
              </a:solidFill>
              <a:latin typeface="微軟正黑體" pitchFamily="34" charset="-120"/>
              <a:ea typeface="微軟正黑體" pitchFamily="34" charset="-120"/>
            </a:endParaRPr>
          </a:p>
          <a:p>
            <a:pPr lvl="1"/>
            <a:r>
              <a:rPr lang="zh-TW" altLang="en-US" sz="2800" b="1" dirty="0" smtClean="0">
                <a:solidFill>
                  <a:schemeClr val="bg1"/>
                </a:solidFill>
                <a:latin typeface="微軟正黑體" pitchFamily="34" charset="-120"/>
                <a:ea typeface="微軟正黑體" pitchFamily="34" charset="-120"/>
              </a:rPr>
              <a:t>外購成本＝ ＄</a:t>
            </a:r>
            <a:r>
              <a:rPr lang="en-US" altLang="zh-TW" sz="2800" b="1" dirty="0" smtClean="0">
                <a:solidFill>
                  <a:schemeClr val="bg1"/>
                </a:solidFill>
                <a:latin typeface="微軟正黑體" pitchFamily="34" charset="-120"/>
                <a:ea typeface="微軟正黑體" pitchFamily="34" charset="-120"/>
              </a:rPr>
              <a:t>200 x </a:t>
            </a:r>
            <a:r>
              <a:rPr lang="zh-TW" altLang="en-US" sz="2800" b="1" dirty="0" smtClean="0">
                <a:solidFill>
                  <a:schemeClr val="bg1"/>
                </a:solidFill>
                <a:latin typeface="微軟正黑體" pitchFamily="34" charset="-120"/>
                <a:ea typeface="微軟正黑體" pitchFamily="34" charset="-120"/>
              </a:rPr>
              <a:t>需求量</a:t>
            </a:r>
            <a:endParaRPr lang="en-US" altLang="zh-TW" sz="2800" b="1" dirty="0" smtClean="0">
              <a:solidFill>
                <a:schemeClr val="bg1"/>
              </a:solidFill>
              <a:latin typeface="微軟正黑體" pitchFamily="34" charset="-120"/>
              <a:ea typeface="微軟正黑體" pitchFamily="34" charset="-120"/>
            </a:endParaRPr>
          </a:p>
          <a:p>
            <a:pPr lvl="1"/>
            <a:r>
              <a:rPr lang="zh-TW" altLang="en-US" sz="2800" b="1" dirty="0" smtClean="0">
                <a:solidFill>
                  <a:schemeClr val="bg1"/>
                </a:solidFill>
                <a:latin typeface="微軟正黑體" pitchFamily="34" charset="-120"/>
                <a:ea typeface="微軟正黑體" pitchFamily="34" charset="-120"/>
              </a:rPr>
              <a:t>使用半自動車床的成本＝ ＄</a:t>
            </a:r>
            <a:r>
              <a:rPr lang="en-US" altLang="zh-TW" sz="2800" b="1" dirty="0" smtClean="0">
                <a:solidFill>
                  <a:schemeClr val="bg1"/>
                </a:solidFill>
                <a:latin typeface="微軟正黑體" pitchFamily="34" charset="-120"/>
                <a:ea typeface="微軟正黑體" pitchFamily="34" charset="-120"/>
              </a:rPr>
              <a:t>80000 </a:t>
            </a:r>
            <a:r>
              <a:rPr lang="zh-TW" altLang="en-US" sz="2800" b="1" dirty="0" smtClean="0">
                <a:solidFill>
                  <a:schemeClr val="bg1"/>
                </a:solidFill>
                <a:latin typeface="微軟正黑體" pitchFamily="34" charset="-120"/>
                <a:ea typeface="微軟正黑體" pitchFamily="34" charset="-120"/>
              </a:rPr>
              <a:t>＋ ＄</a:t>
            </a:r>
            <a:r>
              <a:rPr lang="en-US" altLang="zh-TW" sz="2800" b="1" dirty="0" smtClean="0">
                <a:solidFill>
                  <a:schemeClr val="bg1"/>
                </a:solidFill>
                <a:latin typeface="微軟正黑體" pitchFamily="34" charset="-120"/>
                <a:ea typeface="微軟正黑體" pitchFamily="34" charset="-120"/>
              </a:rPr>
              <a:t>75</a:t>
            </a:r>
            <a:r>
              <a:rPr lang="zh-TW" altLang="en-US" sz="2800" b="1" dirty="0" smtClean="0">
                <a:solidFill>
                  <a:schemeClr val="bg1"/>
                </a:solidFill>
                <a:latin typeface="微軟正黑體" pitchFamily="34" charset="-120"/>
                <a:ea typeface="微軟正黑體" pitchFamily="34" charset="-120"/>
              </a:rPr>
              <a:t> </a:t>
            </a:r>
            <a:r>
              <a:rPr lang="en-US" altLang="zh-TW" sz="2800" b="1" dirty="0" smtClean="0">
                <a:solidFill>
                  <a:schemeClr val="bg1"/>
                </a:solidFill>
                <a:latin typeface="微軟正黑體" pitchFamily="34" charset="-120"/>
                <a:ea typeface="微軟正黑體" pitchFamily="34" charset="-120"/>
              </a:rPr>
              <a:t>x </a:t>
            </a:r>
            <a:r>
              <a:rPr lang="zh-TW" altLang="en-US" sz="2800" b="1" dirty="0" smtClean="0">
                <a:solidFill>
                  <a:schemeClr val="bg1"/>
                </a:solidFill>
                <a:latin typeface="微軟正黑體" pitchFamily="34" charset="-120"/>
                <a:ea typeface="微軟正黑體" pitchFamily="34" charset="-120"/>
              </a:rPr>
              <a:t>需求量</a:t>
            </a:r>
            <a:endParaRPr lang="en-US" altLang="zh-TW" sz="2800" b="1" dirty="0" smtClean="0">
              <a:solidFill>
                <a:schemeClr val="bg1"/>
              </a:solidFill>
              <a:latin typeface="微軟正黑體" pitchFamily="34" charset="-120"/>
              <a:ea typeface="微軟正黑體" pitchFamily="34" charset="-120"/>
            </a:endParaRPr>
          </a:p>
          <a:p>
            <a:pPr lvl="1"/>
            <a:r>
              <a:rPr lang="zh-TW" altLang="en-US" sz="2800" b="1" dirty="0" smtClean="0">
                <a:solidFill>
                  <a:schemeClr val="bg1"/>
                </a:solidFill>
                <a:latin typeface="微軟正黑體" pitchFamily="34" charset="-120"/>
                <a:ea typeface="微軟正黑體" pitchFamily="34" charset="-120"/>
              </a:rPr>
              <a:t>使用加工中心的成本＝ ＄</a:t>
            </a:r>
            <a:r>
              <a:rPr lang="en-US" altLang="zh-TW" sz="2800" b="1" dirty="0" smtClean="0">
                <a:solidFill>
                  <a:schemeClr val="bg1"/>
                </a:solidFill>
                <a:latin typeface="微軟正黑體" pitchFamily="34" charset="-120"/>
                <a:ea typeface="微軟正黑體" pitchFamily="34" charset="-120"/>
              </a:rPr>
              <a:t>200000 </a:t>
            </a:r>
            <a:r>
              <a:rPr lang="zh-TW" altLang="en-US" sz="2800" b="1" dirty="0" smtClean="0">
                <a:solidFill>
                  <a:schemeClr val="bg1"/>
                </a:solidFill>
                <a:latin typeface="微軟正黑體" pitchFamily="34" charset="-120"/>
                <a:ea typeface="微軟正黑體" pitchFamily="34" charset="-120"/>
              </a:rPr>
              <a:t>＋ ＄ </a:t>
            </a:r>
            <a:r>
              <a:rPr lang="en-US" altLang="zh-TW" sz="2800" b="1" dirty="0" smtClean="0">
                <a:solidFill>
                  <a:schemeClr val="bg1"/>
                </a:solidFill>
                <a:latin typeface="微軟正黑體" pitchFamily="34" charset="-120"/>
                <a:ea typeface="微軟正黑體" pitchFamily="34" charset="-120"/>
              </a:rPr>
              <a:t>15 x </a:t>
            </a:r>
            <a:r>
              <a:rPr lang="zh-TW" altLang="en-US" sz="2800" b="1" dirty="0" smtClean="0">
                <a:solidFill>
                  <a:schemeClr val="bg1"/>
                </a:solidFill>
                <a:latin typeface="微軟正黑體" pitchFamily="34" charset="-120"/>
                <a:ea typeface="微軟正黑體" pitchFamily="34" charset="-120"/>
              </a:rPr>
              <a:t>需求量</a:t>
            </a:r>
            <a:endParaRPr lang="en-US" altLang="zh-TW" sz="2800" b="1" dirty="0" smtClean="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zh-TW" altLang="en-US" b="1" dirty="0" smtClean="0">
                <a:latin typeface="微軟正黑體" pitchFamily="34" charset="-120"/>
                <a:ea typeface="微軟正黑體" pitchFamily="34" charset="-120"/>
              </a:rPr>
              <a:t>流程方案之損益平衡圖</a:t>
            </a:r>
            <a:endParaRPr lang="zh-TW" altLang="en-US" b="1" dirty="0">
              <a:latin typeface="微軟正黑體" pitchFamily="34" charset="-120"/>
              <a:ea typeface="微軟正黑體" pitchFamily="34" charset="-12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015886" y="1600200"/>
            <a:ext cx="7112228" cy="4525963"/>
          </a:xfrm>
          <a:prstGeom prst="rect">
            <a:avLst/>
          </a:prstGeom>
          <a:noFill/>
          <a:ln w="38100" cap="rnd" cmpd="tri">
            <a:solidFill>
              <a:srgbClr val="C00000"/>
            </a:solidFill>
            <a:miter lim="800000"/>
            <a:headEnd/>
            <a:tailEnd/>
          </a:ln>
          <a:effectLst>
            <a:outerShdw blurRad="736600" dist="50800" dir="5400000" sx="91000" sy="91000" algn="ctr" rotWithShape="0">
              <a:srgbClr val="000000">
                <a:alpha val="43137"/>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4750700" y="6044549"/>
            <a:ext cx="3980124" cy="748853"/>
          </a:xfrm>
          <a:prstGeom prst="rect">
            <a:avLst/>
          </a:prstGeom>
          <a:solidFill>
            <a:schemeClr val="accent1"/>
          </a:solidFill>
          <a:ln w="50800">
            <a:solidFill>
              <a:srgbClr val="0033CC"/>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785794"/>
            <a:ext cx="8229600" cy="4525963"/>
          </a:xfrm>
        </p:spPr>
        <p:txBody>
          <a:bodyPr>
            <a:noAutofit/>
          </a:bodyPr>
          <a:lstStyle/>
          <a:p>
            <a:r>
              <a:rPr lang="zh-TW" altLang="en-US" b="1" dirty="0" smtClean="0">
                <a:latin typeface="微軟正黑體" pitchFamily="34" charset="-120"/>
                <a:ea typeface="微軟正黑體" pitchFamily="34" charset="-120"/>
              </a:rPr>
              <a:t>如果預算需求超過</a:t>
            </a:r>
            <a:r>
              <a:rPr lang="en-US" altLang="zh-TW" b="1" dirty="0" smtClean="0">
                <a:latin typeface="微軟正黑體" pitchFamily="34" charset="-120"/>
                <a:ea typeface="微軟正黑體" pitchFamily="34" charset="-120"/>
              </a:rPr>
              <a:t>2000</a:t>
            </a:r>
            <a:r>
              <a:rPr lang="zh-TW" altLang="en-US" b="1" dirty="0" smtClean="0">
                <a:latin typeface="微軟正黑體" pitchFamily="34" charset="-120"/>
                <a:ea typeface="微軟正黑體" pitchFamily="34" charset="-120"/>
              </a:rPr>
              <a:t>單位（點</a:t>
            </a:r>
            <a:r>
              <a:rPr lang="en-US" altLang="zh-TW" b="1" dirty="0" smtClean="0">
                <a:latin typeface="微軟正黑體" pitchFamily="34" charset="-120"/>
                <a:ea typeface="微軟正黑體" pitchFamily="34" charset="-120"/>
              </a:rPr>
              <a:t>A</a:t>
            </a:r>
            <a:r>
              <a:rPr lang="zh-TW" altLang="en-US" b="1" dirty="0" smtClean="0">
                <a:latin typeface="微軟正黑體" pitchFamily="34" charset="-120"/>
                <a:ea typeface="微軟正黑體" pitchFamily="34" charset="-120"/>
              </a:rPr>
              <a:t>）時，</a:t>
            </a:r>
            <a:r>
              <a:rPr lang="zh-TW" altLang="en-US" b="1" dirty="0">
                <a:latin typeface="微軟正黑體" pitchFamily="34" charset="-120"/>
                <a:ea typeface="微軟正黑體" pitchFamily="34" charset="-120"/>
              </a:rPr>
              <a:t>依據總成本最小的</a:t>
            </a:r>
            <a:r>
              <a:rPr lang="zh-TW" altLang="en-US" b="1" dirty="0" smtClean="0">
                <a:latin typeface="微軟正黑體" pitchFamily="34" charset="-120"/>
                <a:ea typeface="微軟正黑體" pitchFamily="34" charset="-120"/>
              </a:rPr>
              <a:t>原則，最佳的選擇是加工中心。</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如果需求介於</a:t>
            </a:r>
            <a:r>
              <a:rPr lang="en-US" altLang="zh-TW" b="1" dirty="0" smtClean="0">
                <a:latin typeface="微軟正黑體" pitchFamily="34" charset="-120"/>
                <a:ea typeface="微軟正黑體" pitchFamily="34" charset="-120"/>
              </a:rPr>
              <a:t>640</a:t>
            </a:r>
            <a:r>
              <a:rPr lang="zh-TW" altLang="en-US" b="1" dirty="0" smtClean="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點</a:t>
            </a:r>
            <a:r>
              <a:rPr lang="en-US" altLang="zh-TW" b="1" dirty="0" smtClean="0">
                <a:latin typeface="微軟正黑體" pitchFamily="34" charset="-120"/>
                <a:ea typeface="微軟正黑體" pitchFamily="34" charset="-120"/>
              </a:rPr>
              <a:t>B</a:t>
            </a:r>
            <a:r>
              <a:rPr lang="zh-TW" altLang="en-US" b="1" dirty="0" smtClean="0">
                <a:latin typeface="微軟正黑體" pitchFamily="34" charset="-120"/>
                <a:ea typeface="微軟正黑體" pitchFamily="34" charset="-120"/>
              </a:rPr>
              <a:t>）到</a:t>
            </a:r>
            <a:r>
              <a:rPr lang="en-US" altLang="zh-TW" b="1" dirty="0" smtClean="0">
                <a:latin typeface="微軟正黑體" pitchFamily="34" charset="-120"/>
                <a:ea typeface="微軟正黑體" pitchFamily="34" charset="-120"/>
              </a:rPr>
              <a:t>2000</a:t>
            </a:r>
            <a:r>
              <a:rPr lang="zh-TW" altLang="en-US" b="1" dirty="0" smtClean="0">
                <a:latin typeface="微軟正黑體" pitchFamily="34" charset="-120"/>
                <a:ea typeface="微軟正黑體" pitchFamily="34" charset="-120"/>
              </a:rPr>
              <a:t>單位，則以半自動車床製造最為便宜。</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b="1" dirty="0" smtClean="0">
                <a:latin typeface="微軟正黑體" pitchFamily="34" charset="-120"/>
                <a:ea typeface="微軟正黑體" pitchFamily="34" charset="-120"/>
              </a:rPr>
              <a:t>當需求小於</a:t>
            </a:r>
            <a:r>
              <a:rPr lang="en-US" altLang="zh-TW" b="1" dirty="0" smtClean="0">
                <a:latin typeface="微軟正黑體" pitchFamily="34" charset="-120"/>
                <a:ea typeface="微軟正黑體" pitchFamily="34" charset="-120"/>
              </a:rPr>
              <a:t>640</a:t>
            </a:r>
            <a:r>
              <a:rPr lang="zh-TW" altLang="en-US" b="1" dirty="0" smtClean="0">
                <a:latin typeface="微軟正黑體" pitchFamily="34" charset="-120"/>
                <a:ea typeface="微軟正黑體" pitchFamily="34" charset="-120"/>
              </a:rPr>
              <a:t>單位（介於</a:t>
            </a:r>
            <a:r>
              <a:rPr lang="en-US" altLang="zh-TW" b="1" dirty="0" smtClean="0">
                <a:latin typeface="微軟正黑體" pitchFamily="34" charset="-120"/>
                <a:ea typeface="微軟正黑體" pitchFamily="34" charset="-120"/>
              </a:rPr>
              <a:t>0</a:t>
            </a:r>
            <a:r>
              <a:rPr lang="zh-TW" altLang="en-US" b="1" dirty="0" smtClean="0">
                <a:latin typeface="微軟正黑體" pitchFamily="34" charset="-120"/>
                <a:ea typeface="微軟正黑體" pitchFamily="34" charset="-120"/>
              </a:rPr>
              <a:t>與</a:t>
            </a:r>
            <a:r>
              <a:rPr lang="en-US" altLang="zh-TW" b="1" dirty="0" smtClean="0">
                <a:latin typeface="微軟正黑體" pitchFamily="34" charset="-120"/>
                <a:ea typeface="微軟正黑體" pitchFamily="34" charset="-120"/>
              </a:rPr>
              <a:t>B</a:t>
            </a:r>
            <a:r>
              <a:rPr lang="zh-TW" altLang="en-US" b="1" dirty="0" smtClean="0">
                <a:latin typeface="微軟正黑體" pitchFamily="34" charset="-120"/>
                <a:ea typeface="微軟正黑體" pitchFamily="34" charset="-120"/>
              </a:rPr>
              <a:t>點間），則最經濟的選擇是向外購買零件。</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emporary Internet Files\Temporary Internet Files\Content.IE5\KTWRVEZT\MC900419160[1].wmf"/>
          <p:cNvPicPr>
            <a:picLocks noChangeAspect="1" noChangeArrowheads="1"/>
          </p:cNvPicPr>
          <p:nvPr/>
        </p:nvPicPr>
        <p:blipFill>
          <a:blip r:embed="rId2" cstate="print"/>
          <a:srcRect/>
          <a:stretch>
            <a:fillRect/>
          </a:stretch>
        </p:blipFill>
        <p:spPr bwMode="auto">
          <a:xfrm>
            <a:off x="214282" y="1214422"/>
            <a:ext cx="2286016" cy="5370573"/>
          </a:xfrm>
          <a:prstGeom prst="rect">
            <a:avLst/>
          </a:prstGeom>
          <a:ln>
            <a:noFill/>
          </a:ln>
          <a:effectLst>
            <a:outerShdw blurRad="292100" dist="139700" dir="2700000" algn="tl" rotWithShape="0">
              <a:srgbClr val="333333">
                <a:alpha val="65000"/>
              </a:srgbClr>
            </a:outerShdw>
          </a:effectLst>
        </p:spPr>
      </p:pic>
      <p:sp>
        <p:nvSpPr>
          <p:cNvPr id="3" name="內容版面配置區 2"/>
          <p:cNvSpPr>
            <a:spLocks noGrp="1"/>
          </p:cNvSpPr>
          <p:nvPr>
            <p:ph idx="1"/>
          </p:nvPr>
        </p:nvSpPr>
        <p:spPr>
          <a:xfrm>
            <a:off x="571472" y="3000372"/>
            <a:ext cx="8286808" cy="2214578"/>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zh-TW" altLang="en-US" sz="2800" b="1" dirty="0" smtClean="0">
                <a:latin typeface="微軟正黑體" pitchFamily="34" charset="-120"/>
                <a:ea typeface="微軟正黑體" pitchFamily="34" charset="-120"/>
              </a:rPr>
              <a:t>損益平衡點</a:t>
            </a:r>
            <a:r>
              <a:rPr lang="en-US" altLang="zh-TW" sz="2800" b="1" dirty="0" smtClean="0">
                <a:latin typeface="微軟正黑體" pitchFamily="34" charset="-120"/>
                <a:ea typeface="微軟正黑體" pitchFamily="34" charset="-120"/>
              </a:rPr>
              <a:t>B</a:t>
            </a:r>
            <a:r>
              <a:rPr lang="zh-TW" altLang="en-US" sz="2800" b="1" dirty="0" smtClean="0">
                <a:latin typeface="微軟正黑體" pitchFamily="34" charset="-120"/>
                <a:ea typeface="微軟正黑體" pitchFamily="34" charset="-120"/>
              </a:rPr>
              <a:t>的計算為：</a:t>
            </a:r>
            <a:endParaRPr lang="en-US" altLang="zh-TW" sz="2800" b="1" dirty="0" smtClean="0">
              <a:latin typeface="微軟正黑體" pitchFamily="34" charset="-120"/>
              <a:ea typeface="微軟正黑體" pitchFamily="34" charset="-120"/>
            </a:endParaRPr>
          </a:p>
          <a:p>
            <a:pPr lvl="1">
              <a:buNone/>
            </a:pP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200 ×</a:t>
            </a:r>
            <a:r>
              <a:rPr lang="zh-TW" altLang="en-US" b="1" dirty="0" smtClean="0">
                <a:latin typeface="微軟正黑體" pitchFamily="34" charset="-120"/>
                <a:ea typeface="微軟正黑體" pitchFamily="34" charset="-120"/>
              </a:rPr>
              <a:t>需求量＝ ＄</a:t>
            </a:r>
            <a:r>
              <a:rPr lang="en-US" altLang="zh-TW" b="1" dirty="0" smtClean="0">
                <a:latin typeface="微軟正黑體" pitchFamily="34" charset="-120"/>
                <a:ea typeface="微軟正黑體" pitchFamily="34" charset="-120"/>
              </a:rPr>
              <a:t>80000 </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75 ×</a:t>
            </a:r>
            <a:r>
              <a:rPr lang="zh-TW" altLang="en-US" b="1" dirty="0" smtClean="0">
                <a:latin typeface="微軟正黑體" pitchFamily="34" charset="-120"/>
                <a:ea typeface="微軟正黑體" pitchFamily="34" charset="-120"/>
              </a:rPr>
              <a:t>需求量</a:t>
            </a:r>
            <a:endParaRPr lang="en-US" altLang="zh-TW" b="1" dirty="0" smtClean="0">
              <a:latin typeface="微軟正黑體" pitchFamily="34" charset="-120"/>
              <a:ea typeface="微軟正黑體" pitchFamily="34" charset="-120"/>
            </a:endParaRPr>
          </a:p>
          <a:p>
            <a:pPr lvl="1">
              <a:buNone/>
            </a:pPr>
            <a:r>
              <a:rPr lang="en-US" altLang="zh-TW" b="1" dirty="0" smtClean="0">
                <a:latin typeface="微軟正黑體" pitchFamily="34" charset="-120"/>
                <a:ea typeface="微軟正黑體" pitchFamily="34" charset="-120"/>
              </a:rPr>
              <a:t>B</a:t>
            </a:r>
            <a:r>
              <a:rPr lang="zh-TW" altLang="en-US" b="1" dirty="0" smtClean="0">
                <a:latin typeface="微軟正黑體" pitchFamily="34" charset="-120"/>
                <a:ea typeface="微軟正黑體" pitchFamily="34" charset="-120"/>
              </a:rPr>
              <a:t>點的需求量＝</a:t>
            </a:r>
            <a:r>
              <a:rPr lang="en-US" altLang="zh-TW" b="1" dirty="0" smtClean="0">
                <a:latin typeface="微軟正黑體" pitchFamily="34" charset="-120"/>
                <a:ea typeface="微軟正黑體" pitchFamily="34" charset="-120"/>
              </a:rPr>
              <a:t>80000/125 </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640</a:t>
            </a:r>
            <a:r>
              <a:rPr lang="zh-TW" altLang="en-US" b="1" dirty="0" smtClean="0">
                <a:latin typeface="微軟正黑體" pitchFamily="34" charset="-120"/>
                <a:ea typeface="微軟正黑體" pitchFamily="34" charset="-120"/>
              </a:rPr>
              <a:t>單位</a:t>
            </a:r>
            <a:endParaRPr lang="zh-TW" altLang="en-US" b="1" dirty="0">
              <a:latin typeface="微軟正黑體" pitchFamily="34" charset="-120"/>
              <a:ea typeface="微軟正黑體" pitchFamily="34" charset="-120"/>
            </a:endParaRPr>
          </a:p>
        </p:txBody>
      </p:sp>
      <p:sp>
        <p:nvSpPr>
          <p:cNvPr id="5" name="矩形 4"/>
          <p:cNvSpPr/>
          <p:nvPr/>
        </p:nvSpPr>
        <p:spPr>
          <a:xfrm>
            <a:off x="500034" y="785794"/>
            <a:ext cx="8286808"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latin typeface="微軟正黑體" pitchFamily="34" charset="-120"/>
                <a:ea typeface="微軟正黑體" pitchFamily="34" charset="-120"/>
              </a:rPr>
              <a:t>損益平衡點</a:t>
            </a:r>
            <a:r>
              <a:rPr lang="en-US" altLang="zh-TW" sz="2800" b="1" dirty="0" smtClean="0">
                <a:latin typeface="微軟正黑體" pitchFamily="34" charset="-120"/>
                <a:ea typeface="微軟正黑體" pitchFamily="34" charset="-120"/>
              </a:rPr>
              <a:t>A</a:t>
            </a:r>
            <a:r>
              <a:rPr lang="zh-TW" altLang="en-US" sz="2800" b="1" dirty="0" smtClean="0">
                <a:latin typeface="微軟正黑體" pitchFamily="34" charset="-120"/>
                <a:ea typeface="微軟正黑體" pitchFamily="34" charset="-120"/>
              </a:rPr>
              <a:t>的計算為：</a:t>
            </a:r>
            <a:endParaRPr lang="en-US" altLang="zh-TW" sz="2800" b="1" dirty="0" smtClean="0">
              <a:latin typeface="微軟正黑體" pitchFamily="34" charset="-120"/>
              <a:ea typeface="微軟正黑體" pitchFamily="34" charset="-120"/>
            </a:endParaRPr>
          </a:p>
          <a:p>
            <a:pPr lvl="1">
              <a:buNone/>
            </a:pP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80000 </a:t>
            </a:r>
            <a:r>
              <a:rPr lang="zh-TW" altLang="en-US" sz="2800" b="1" dirty="0" smtClean="0">
                <a:latin typeface="微軟正黑體" pitchFamily="34" charset="-120"/>
                <a:ea typeface="微軟正黑體" pitchFamily="34" charset="-120"/>
              </a:rPr>
              <a:t>＋ ＄</a:t>
            </a:r>
            <a:r>
              <a:rPr lang="en-US" altLang="zh-TW" sz="2800" b="1" dirty="0" smtClean="0">
                <a:latin typeface="微軟正黑體" pitchFamily="34" charset="-120"/>
                <a:ea typeface="微軟正黑體" pitchFamily="34" charset="-120"/>
              </a:rPr>
              <a:t>75 ×</a:t>
            </a:r>
            <a:r>
              <a:rPr lang="zh-TW" altLang="en-US" sz="2800" b="1" dirty="0" smtClean="0">
                <a:latin typeface="微軟正黑體" pitchFamily="34" charset="-120"/>
                <a:ea typeface="微軟正黑體" pitchFamily="34" charset="-120"/>
              </a:rPr>
              <a:t>需求量＝ ＄</a:t>
            </a:r>
            <a:r>
              <a:rPr lang="en-US" altLang="zh-TW" sz="2800" b="1" dirty="0" smtClean="0">
                <a:latin typeface="微軟正黑體" pitchFamily="34" charset="-120"/>
                <a:ea typeface="微軟正黑體" pitchFamily="34" charset="-120"/>
              </a:rPr>
              <a:t>200000 </a:t>
            </a:r>
            <a:r>
              <a:rPr lang="zh-TW" altLang="en-US" sz="2800" b="1" dirty="0" smtClean="0">
                <a:latin typeface="微軟正黑體" pitchFamily="34" charset="-120"/>
                <a:ea typeface="微軟正黑體" pitchFamily="34" charset="-120"/>
              </a:rPr>
              <a:t>＋ ＄</a:t>
            </a:r>
            <a:r>
              <a:rPr lang="en-US" altLang="zh-TW" sz="2800" b="1" dirty="0" smtClean="0">
                <a:latin typeface="微軟正黑體" pitchFamily="34" charset="-120"/>
                <a:ea typeface="微軟正黑體" pitchFamily="34" charset="-120"/>
              </a:rPr>
              <a:t>15 ×</a:t>
            </a:r>
            <a:r>
              <a:rPr lang="zh-TW" altLang="en-US" sz="2800" b="1" dirty="0" smtClean="0">
                <a:latin typeface="微軟正黑體" pitchFamily="34" charset="-120"/>
                <a:ea typeface="微軟正黑體" pitchFamily="34" charset="-120"/>
              </a:rPr>
              <a:t>需求量</a:t>
            </a:r>
            <a:endParaRPr lang="en-US" altLang="zh-TW" sz="2800" b="1" dirty="0" smtClean="0">
              <a:latin typeface="微軟正黑體" pitchFamily="34" charset="-120"/>
              <a:ea typeface="微軟正黑體" pitchFamily="34" charset="-120"/>
            </a:endParaRPr>
          </a:p>
          <a:p>
            <a:pPr lvl="1">
              <a:buNone/>
            </a:pPr>
            <a:r>
              <a:rPr lang="en-US" altLang="zh-TW" sz="2800" b="1" dirty="0" smtClean="0">
                <a:latin typeface="微軟正黑體" pitchFamily="34" charset="-120"/>
                <a:ea typeface="微軟正黑體" pitchFamily="34" charset="-120"/>
              </a:rPr>
              <a:t>A</a:t>
            </a:r>
            <a:r>
              <a:rPr lang="zh-TW" altLang="en-US" sz="2800" b="1" dirty="0" smtClean="0">
                <a:latin typeface="微軟正黑體" pitchFamily="34" charset="-120"/>
                <a:ea typeface="微軟正黑體" pitchFamily="34" charset="-120"/>
              </a:rPr>
              <a:t>點的需求量＝</a:t>
            </a:r>
            <a:r>
              <a:rPr lang="en-US" altLang="zh-TW" sz="2800" b="1" dirty="0" smtClean="0">
                <a:latin typeface="微軟正黑體" pitchFamily="34" charset="-120"/>
                <a:ea typeface="微軟正黑體" pitchFamily="34" charset="-120"/>
              </a:rPr>
              <a:t>120000/60 </a:t>
            </a:r>
            <a:r>
              <a:rPr lang="zh-TW" altLang="en-US" sz="2800" b="1" dirty="0" smtClean="0">
                <a:latin typeface="微軟正黑體" pitchFamily="34" charset="-120"/>
                <a:ea typeface="微軟正黑體" pitchFamily="34" charset="-120"/>
              </a:rPr>
              <a:t>＝</a:t>
            </a:r>
            <a:r>
              <a:rPr lang="en-US" altLang="zh-TW" sz="2800" b="1" dirty="0" smtClean="0">
                <a:latin typeface="微軟正黑體" pitchFamily="34" charset="-120"/>
                <a:ea typeface="微軟正黑體" pitchFamily="34" charset="-120"/>
              </a:rPr>
              <a:t>2000</a:t>
            </a:r>
            <a:r>
              <a:rPr lang="zh-TW" altLang="en-US" sz="2800" b="1" dirty="0" smtClean="0">
                <a:latin typeface="微軟正黑體" pitchFamily="34" charset="-120"/>
                <a:ea typeface="微軟正黑體" pitchFamily="34" charset="-120"/>
              </a:rPr>
              <a:t>單位</a:t>
            </a:r>
            <a:endParaRPr lang="en-US" altLang="zh-TW" sz="2800" b="1" dirty="0" smtClean="0">
              <a:latin typeface="微軟正黑體" pitchFamily="34" charset="-120"/>
              <a:ea typeface="微軟正黑體" pitchFamily="34" charset="-120"/>
            </a:endParaRPr>
          </a:p>
        </p:txBody>
      </p:sp>
      <p:pic>
        <p:nvPicPr>
          <p:cNvPr id="6" name="Picture 3"/>
          <p:cNvPicPr>
            <a:picLocks noChangeAspect="1" noChangeArrowheads="1"/>
          </p:cNvPicPr>
          <p:nvPr/>
        </p:nvPicPr>
        <p:blipFill>
          <a:blip r:embed="rId3" cstate="print"/>
          <a:srcRect/>
          <a:stretch>
            <a:fillRect/>
          </a:stretch>
        </p:blipFill>
        <p:spPr bwMode="auto">
          <a:xfrm>
            <a:off x="4714876" y="5572140"/>
            <a:ext cx="3980124" cy="748853"/>
          </a:xfrm>
          <a:prstGeom prst="rect">
            <a:avLst/>
          </a:prstGeom>
          <a:solidFill>
            <a:schemeClr val="accent1"/>
          </a:solidFill>
          <a:ln w="50800">
            <a:solidFill>
              <a:srgbClr val="0033CC"/>
            </a:solidFill>
            <a:miter lim="800000"/>
            <a:headEnd/>
            <a:tailEnd/>
          </a:ln>
        </p:spPr>
      </p:pic>
      <p:pic>
        <p:nvPicPr>
          <p:cNvPr id="2051" name="Picture 3" descr="D:\Temporary Internet Files\Temporary Internet Files\Content.IE5\KTWRVEZT\MC900419160[1].wmf"/>
          <p:cNvPicPr>
            <a:picLocks noChangeAspect="1" noChangeArrowheads="1"/>
          </p:cNvPicPr>
          <p:nvPr/>
        </p:nvPicPr>
        <p:blipFill>
          <a:blip r:embed="rId2" cstate="print"/>
          <a:srcRect/>
          <a:stretch>
            <a:fillRect/>
          </a:stretch>
        </p:blipFill>
        <p:spPr bwMode="auto">
          <a:xfrm>
            <a:off x="2428860" y="5429264"/>
            <a:ext cx="608150" cy="1428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sz="4000" b="1" dirty="0">
                <a:latin typeface="微軟正黑體" pitchFamily="34" charset="-120"/>
                <a:ea typeface="微軟正黑體" pitchFamily="34" charset="-120"/>
              </a:rPr>
              <a:t>在收入</a:t>
            </a:r>
            <a:r>
              <a:rPr lang="zh-TW" altLang="en-US" sz="4000" b="1" dirty="0" smtClean="0">
                <a:latin typeface="微軟正黑體" pitchFamily="34" charset="-120"/>
                <a:ea typeface="微軟正黑體" pitchFamily="34" charset="-120"/>
              </a:rPr>
              <a:t>方面，</a:t>
            </a:r>
            <a:r>
              <a:rPr lang="zh-TW" altLang="en-US" sz="4000" b="1" dirty="0">
                <a:latin typeface="微軟正黑體" pitchFamily="34" charset="-120"/>
                <a:ea typeface="微軟正黑體" pitchFamily="34" charset="-120"/>
              </a:rPr>
              <a:t>假設每個零件的售價</a:t>
            </a:r>
            <a:r>
              <a:rPr lang="zh-TW" altLang="en-US" sz="4000" b="1" dirty="0" smtClean="0">
                <a:latin typeface="微軟正黑體" pitchFamily="34" charset="-120"/>
                <a:ea typeface="微軟正黑體" pitchFamily="34" charset="-120"/>
              </a:rPr>
              <a:t>是</a:t>
            </a:r>
            <a:r>
              <a:rPr lang="en-US" altLang="zh-TW" sz="4000" b="1" dirty="0" smtClean="0">
                <a:latin typeface="微軟正黑體" pitchFamily="34" charset="-120"/>
                <a:ea typeface="微軟正黑體" pitchFamily="34" charset="-120"/>
              </a:rPr>
              <a:t>300</a:t>
            </a:r>
            <a:r>
              <a:rPr lang="zh-TW" altLang="en-US" sz="4000" b="1" dirty="0" smtClean="0">
                <a:latin typeface="微軟正黑體" pitchFamily="34" charset="-120"/>
                <a:ea typeface="微軟正黑體" pitchFamily="34" charset="-120"/>
              </a:rPr>
              <a:t>美元，利潤（或損失）等於</a:t>
            </a:r>
            <a:r>
              <a:rPr lang="zh-TW" altLang="en-US" sz="4000" b="1" dirty="0">
                <a:latin typeface="微軟正黑體" pitchFamily="34" charset="-120"/>
                <a:ea typeface="微軟正黑體" pitchFamily="34" charset="-120"/>
              </a:rPr>
              <a:t>收益</a:t>
            </a:r>
            <a:r>
              <a:rPr lang="zh-TW" altLang="en-US" sz="4000" b="1" dirty="0" smtClean="0">
                <a:latin typeface="微軟正黑體" pitchFamily="34" charset="-120"/>
                <a:ea typeface="微軟正黑體" pitchFamily="34" charset="-120"/>
              </a:rPr>
              <a:t>線與各流程成本間的距離。</a:t>
            </a:r>
            <a:endParaRPr lang="en-US" altLang="zh-TW" sz="4000" b="1" dirty="0" smtClean="0">
              <a:latin typeface="微軟正黑體" pitchFamily="34" charset="-120"/>
              <a:ea typeface="微軟正黑體" pitchFamily="34" charset="-120"/>
            </a:endParaRPr>
          </a:p>
          <a:p>
            <a:endParaRPr lang="en-US" altLang="zh-TW" sz="4000" b="1" dirty="0">
              <a:latin typeface="微軟正黑體" pitchFamily="34" charset="-120"/>
              <a:ea typeface="微軟正黑體" pitchFamily="34" charset="-120"/>
            </a:endParaRPr>
          </a:p>
          <a:p>
            <a:r>
              <a:rPr lang="zh-TW" altLang="en-US" sz="4000" b="1" dirty="0" smtClean="0">
                <a:solidFill>
                  <a:srgbClr val="FF0000"/>
                </a:solidFill>
                <a:latin typeface="微軟正黑體" pitchFamily="34" charset="-120"/>
                <a:ea typeface="微軟正黑體" pitchFamily="34" charset="-120"/>
              </a:rPr>
              <a:t>不論是成本最小化或收益最大化的最佳方案，都是圖中最下方的線段。</a:t>
            </a:r>
            <a:endParaRPr lang="zh-TW" altLang="en-US" sz="4000" b="1" dirty="0">
              <a:solidFill>
                <a:srgbClr val="FF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a:buNone/>
            </a:pPr>
            <a:r>
              <a:rPr lang="zh-TW" altLang="en-US" sz="2400" b="1" dirty="0" smtClean="0">
                <a:latin typeface="微軟正黑體" pitchFamily="34" charset="-120"/>
                <a:ea typeface="微軟正黑體" pitchFamily="34" charset="-120"/>
              </a:rPr>
              <a:t>     某汽車公司正考慮改變裝配線以降低人力及材料成本。新設備包括四個安裝擋風玻璃的機器人，成本共為</a:t>
            </a:r>
            <a:r>
              <a:rPr lang="en-US" altLang="zh-TW" sz="2400" b="1" dirty="0" smtClean="0">
                <a:latin typeface="微軟正黑體" pitchFamily="34" charset="-120"/>
                <a:ea typeface="微軟正黑體" pitchFamily="34" charset="-120"/>
              </a:rPr>
              <a:t>40</a:t>
            </a:r>
            <a:r>
              <a:rPr lang="zh-TW" altLang="en-US" sz="2400" b="1" dirty="0" smtClean="0">
                <a:latin typeface="微軟正黑體" pitchFamily="34" charset="-120"/>
                <a:ea typeface="微軟正黑體" pitchFamily="34" charset="-120"/>
              </a:rPr>
              <a:t>萬美金，這已包含安裝與初步的程式費，目前已分期攤還兩年。工程師估計需要一位全職技師負責監控、維修與保養這項設備，每年須再投入</a:t>
            </a:r>
            <a:r>
              <a:rPr lang="en-US" altLang="zh-TW" sz="2400" b="1" dirty="0" smtClean="0">
                <a:latin typeface="微軟正黑體" pitchFamily="34" charset="-120"/>
                <a:ea typeface="微軟正黑體" pitchFamily="34" charset="-120"/>
              </a:rPr>
              <a:t>6</a:t>
            </a:r>
            <a:r>
              <a:rPr lang="zh-TW" altLang="en-US" sz="2400" b="1" dirty="0" smtClean="0">
                <a:latin typeface="微軟正黑體" pitchFamily="34" charset="-120"/>
                <a:ea typeface="微軟正黑體" pitchFamily="34" charset="-120"/>
              </a:rPr>
              <a:t>萬美元。目前公司以四位全時員工執行這項作業，每人每年的薪資為</a:t>
            </a:r>
            <a:r>
              <a:rPr lang="en-US" altLang="zh-TW" sz="2400" b="1" dirty="0" smtClean="0">
                <a:latin typeface="微軟正黑體" pitchFamily="34" charset="-120"/>
                <a:ea typeface="微軟正黑體" pitchFamily="34" charset="-120"/>
              </a:rPr>
              <a:t>5.2</a:t>
            </a:r>
            <a:r>
              <a:rPr lang="zh-TW" altLang="en-US" sz="2400" b="1" dirty="0" smtClean="0">
                <a:latin typeface="微軟正黑體" pitchFamily="34" charset="-120"/>
                <a:ea typeface="微軟正黑體" pitchFamily="34" charset="-120"/>
              </a:rPr>
              <a:t>萬美元，在新流程下，仍須負責物料控制的員工執行作業。根據工程師的推估，透過機器人的協助，每安裝一個擋風玻璃將可節省</a:t>
            </a:r>
            <a:r>
              <a:rPr lang="en-US" altLang="zh-TW" sz="2400" b="1" dirty="0" smtClean="0">
                <a:latin typeface="微軟正黑體" pitchFamily="34" charset="-120"/>
                <a:ea typeface="微軟正黑體" pitchFamily="34" charset="-120"/>
              </a:rPr>
              <a:t>0.25</a:t>
            </a:r>
            <a:r>
              <a:rPr lang="zh-TW" altLang="en-US" sz="2400" b="1" dirty="0" smtClean="0">
                <a:latin typeface="微軟正黑體" pitchFamily="34" charset="-120"/>
                <a:ea typeface="微軟正黑體" pitchFamily="34" charset="-120"/>
              </a:rPr>
              <a:t>美元，則該公司在未來兩年內應生產多少汽車，以確保這項投資的價值？（由於規劃涵蓋的期間不長，所以不考慮時間的金錢價值。）</a:t>
            </a:r>
            <a:endParaRPr lang="zh-TW" altLang="en-US" sz="2400" b="1" dirty="0">
              <a:latin typeface="微軟正黑體" pitchFamily="34" charset="-120"/>
              <a:ea typeface="微軟正黑體" pitchFamily="34" charset="-120"/>
            </a:endParaRPr>
          </a:p>
        </p:txBody>
      </p:sp>
      <p:sp>
        <p:nvSpPr>
          <p:cNvPr id="5" name="矩形 4"/>
          <p:cNvSpPr/>
          <p:nvPr/>
        </p:nvSpPr>
        <p:spPr>
          <a:xfrm>
            <a:off x="3357554" y="500042"/>
            <a:ext cx="2236510" cy="707886"/>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buNone/>
            </a:pPr>
            <a:r>
              <a:rPr lang="zh-TW" altLang="en-US" sz="4000" b="1" dirty="0" smtClean="0">
                <a:latin typeface="微軟正黑體" pitchFamily="34" charset="-120"/>
                <a:ea typeface="微軟正黑體" pitchFamily="34" charset="-120"/>
              </a:rPr>
              <a:t>範例問題</a:t>
            </a:r>
            <a:endParaRPr lang="en-US" altLang="zh-TW" sz="4000" b="1" dirty="0" smtClean="0">
              <a:latin typeface="微軟正黑體" pitchFamily="34" charset="-120"/>
              <a:ea typeface="微軟正黑體" pitchFamily="34" charset="-120"/>
            </a:endParaRPr>
          </a:p>
        </p:txBody>
      </p:sp>
      <p:pic>
        <p:nvPicPr>
          <p:cNvPr id="4098" name="Picture 2" descr="D:\Temporary Internet Files\Temporary Internet Files\Content.IE5\OO026GWB\MC900434667[1].wmf"/>
          <p:cNvPicPr>
            <a:picLocks noChangeAspect="1" noChangeArrowheads="1"/>
          </p:cNvPicPr>
          <p:nvPr/>
        </p:nvPicPr>
        <p:blipFill>
          <a:blip r:embed="rId2" cstate="print"/>
          <a:srcRect/>
          <a:stretch>
            <a:fillRect/>
          </a:stretch>
        </p:blipFill>
        <p:spPr bwMode="auto">
          <a:xfrm>
            <a:off x="7072330" y="5286388"/>
            <a:ext cx="1568475" cy="1357334"/>
          </a:xfrm>
          <a:prstGeom prst="rect">
            <a:avLst/>
          </a:prstGeom>
          <a:noFill/>
        </p:spPr>
      </p:pic>
      <p:pic>
        <p:nvPicPr>
          <p:cNvPr id="4099" name="Picture 3" descr="D:\Temporary Internet Files\Temporary Internet Files\Content.IE5\14EQ5WP5\MC900282178[1].wmf"/>
          <p:cNvPicPr>
            <a:picLocks noChangeAspect="1" noChangeArrowheads="1"/>
          </p:cNvPicPr>
          <p:nvPr/>
        </p:nvPicPr>
        <p:blipFill>
          <a:blip r:embed="rId3" cstate="print"/>
          <a:srcRect/>
          <a:stretch>
            <a:fillRect/>
          </a:stretch>
        </p:blipFill>
        <p:spPr bwMode="auto">
          <a:xfrm>
            <a:off x="2049463" y="322263"/>
            <a:ext cx="819150" cy="942975"/>
          </a:xfrm>
          <a:prstGeom prst="rect">
            <a:avLst/>
          </a:prstGeom>
          <a:noFill/>
        </p:spPr>
      </p:pic>
      <p:pic>
        <p:nvPicPr>
          <p:cNvPr id="4100" name="Picture 4" descr="D:\Temporary Internet Files\Temporary Internet Files\Content.IE5\KTWRVEZT\MM900288870[1].gif"/>
          <p:cNvPicPr>
            <a:picLocks noChangeAspect="1" noChangeArrowheads="1" noCrop="1"/>
          </p:cNvPicPr>
          <p:nvPr/>
        </p:nvPicPr>
        <p:blipFill>
          <a:blip r:embed="rId4" cstate="print"/>
          <a:srcRect/>
          <a:stretch>
            <a:fillRect/>
          </a:stretch>
        </p:blipFill>
        <p:spPr bwMode="auto">
          <a:xfrm rot="2957905">
            <a:off x="7485848" y="5451684"/>
            <a:ext cx="619125" cy="809625"/>
          </a:xfrm>
          <a:prstGeom prst="rect">
            <a:avLst/>
          </a:prstGeom>
          <a:noFill/>
        </p:spPr>
      </p:pic>
      <p:pic>
        <p:nvPicPr>
          <p:cNvPr id="9" name="Picture 3" descr="D:\Temporary Internet Files\Temporary Internet Files\Content.IE5\14EQ5WP5\MC900282178[1].wmf"/>
          <p:cNvPicPr>
            <a:picLocks noChangeAspect="1" noChangeArrowheads="1"/>
          </p:cNvPicPr>
          <p:nvPr/>
        </p:nvPicPr>
        <p:blipFill>
          <a:blip r:embed="rId3" cstate="print"/>
          <a:srcRect/>
          <a:stretch>
            <a:fillRect/>
          </a:stretch>
        </p:blipFill>
        <p:spPr bwMode="auto">
          <a:xfrm>
            <a:off x="2357422" y="357166"/>
            <a:ext cx="819150" cy="942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571480"/>
            <a:ext cx="8229600" cy="4525963"/>
          </a:xfrm>
        </p:spPr>
        <p:style>
          <a:lnRef idx="1">
            <a:schemeClr val="accent1"/>
          </a:lnRef>
          <a:fillRef idx="3">
            <a:schemeClr val="accent1"/>
          </a:fillRef>
          <a:effectRef idx="2">
            <a:schemeClr val="accent1"/>
          </a:effectRef>
          <a:fontRef idx="minor">
            <a:schemeClr val="lt1"/>
          </a:fontRef>
        </p:style>
        <p:txBody>
          <a:bodyPr/>
          <a:lstStyle/>
          <a:p>
            <a:r>
              <a:rPr lang="zh-TW" altLang="en-US" sz="2800" b="1" dirty="0" smtClean="0">
                <a:solidFill>
                  <a:schemeClr val="bg1"/>
                </a:solidFill>
                <a:latin typeface="微軟正黑體" pitchFamily="34" charset="-120"/>
                <a:ea typeface="微軟正黑體" pitchFamily="34" charset="-120"/>
              </a:rPr>
              <a:t>依據目前的流程，未來兩年的成本等於四位全職員工的薪資成本：</a:t>
            </a:r>
            <a:endParaRPr lang="en-US" altLang="zh-TW" sz="2800" b="1" dirty="0" smtClean="0">
              <a:solidFill>
                <a:schemeClr val="bg1"/>
              </a:solidFill>
              <a:latin typeface="微軟正黑體" pitchFamily="34" charset="-120"/>
              <a:ea typeface="微軟正黑體" pitchFamily="34" charset="-120"/>
            </a:endParaRPr>
          </a:p>
          <a:p>
            <a:pPr lvl="1">
              <a:buNone/>
            </a:pPr>
            <a:r>
              <a:rPr lang="zh-TW" altLang="en-US" b="1" dirty="0" smtClean="0">
                <a:solidFill>
                  <a:schemeClr val="bg1"/>
                </a:solidFill>
                <a:latin typeface="微軟正黑體" pitchFamily="34" charset="-120"/>
                <a:ea typeface="微軟正黑體" pitchFamily="34" charset="-120"/>
              </a:rPr>
              <a:t>＄</a:t>
            </a:r>
            <a:r>
              <a:rPr lang="en-US" altLang="zh-TW" b="1" dirty="0" smtClean="0">
                <a:solidFill>
                  <a:schemeClr val="bg1"/>
                </a:solidFill>
                <a:latin typeface="微軟正黑體" pitchFamily="34" charset="-120"/>
                <a:ea typeface="微軟正黑體" pitchFamily="34" charset="-120"/>
              </a:rPr>
              <a:t>52000/</a:t>
            </a:r>
            <a:r>
              <a:rPr lang="zh-TW" altLang="en-US" b="1" dirty="0" smtClean="0">
                <a:solidFill>
                  <a:schemeClr val="bg1"/>
                </a:solidFill>
                <a:latin typeface="微軟正黑體" pitchFamily="34" charset="-120"/>
                <a:ea typeface="微軟正黑體" pitchFamily="34" charset="-120"/>
              </a:rPr>
              <a:t>員工 </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 </a:t>
            </a:r>
            <a:r>
              <a:rPr lang="en-US" altLang="zh-TW" b="1" dirty="0" smtClean="0">
                <a:solidFill>
                  <a:schemeClr val="bg1"/>
                </a:solidFill>
                <a:latin typeface="微軟正黑體" pitchFamily="34" charset="-120"/>
                <a:ea typeface="微軟正黑體" pitchFamily="34" charset="-120"/>
              </a:rPr>
              <a:t>4</a:t>
            </a:r>
            <a:r>
              <a:rPr lang="zh-TW" altLang="en-US" b="1" dirty="0" smtClean="0">
                <a:solidFill>
                  <a:schemeClr val="bg1"/>
                </a:solidFill>
                <a:latin typeface="微軟正黑體" pitchFamily="34" charset="-120"/>
                <a:ea typeface="微軟正黑體" pitchFamily="34" charset="-120"/>
              </a:rPr>
              <a:t>位 </a:t>
            </a:r>
            <a:r>
              <a:rPr lang="en-US" altLang="zh-TW" b="1" dirty="0" smtClean="0">
                <a:solidFill>
                  <a:schemeClr val="bg1"/>
                </a:solidFill>
                <a:latin typeface="微軟正黑體" pitchFamily="34" charset="-120"/>
                <a:ea typeface="微軟正黑體" pitchFamily="34" charset="-120"/>
              </a:rPr>
              <a:t>× 2</a:t>
            </a:r>
            <a:r>
              <a:rPr lang="zh-TW" altLang="en-US" b="1" dirty="0" smtClean="0">
                <a:solidFill>
                  <a:schemeClr val="bg1"/>
                </a:solidFill>
                <a:latin typeface="微軟正黑體" pitchFamily="34" charset="-120"/>
                <a:ea typeface="微軟正黑體" pitchFamily="34" charset="-120"/>
              </a:rPr>
              <a:t>年＝＄</a:t>
            </a:r>
            <a:r>
              <a:rPr lang="en-US" altLang="zh-TW" b="1" dirty="0" smtClean="0">
                <a:solidFill>
                  <a:schemeClr val="bg1"/>
                </a:solidFill>
                <a:latin typeface="微軟正黑體" pitchFamily="34" charset="-120"/>
                <a:ea typeface="微軟正黑體" pitchFamily="34" charset="-120"/>
              </a:rPr>
              <a:t>416000</a:t>
            </a:r>
          </a:p>
          <a:p>
            <a:endParaRPr lang="en-US" altLang="zh-TW" sz="20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假設這段時間內機器人可以正常運作因此在未來兩年中新流程的成本為：</a:t>
            </a:r>
            <a:endParaRPr lang="en-US" altLang="zh-TW" sz="2800" b="1" dirty="0" smtClean="0">
              <a:solidFill>
                <a:schemeClr val="bg1"/>
              </a:solidFill>
              <a:latin typeface="微軟正黑體" pitchFamily="34" charset="-120"/>
              <a:ea typeface="微軟正黑體" pitchFamily="34" charset="-120"/>
            </a:endParaRPr>
          </a:p>
          <a:p>
            <a:pPr lvl="1">
              <a:buNone/>
            </a:pPr>
            <a:r>
              <a:rPr lang="zh-TW" altLang="en-US" b="1" dirty="0" smtClean="0">
                <a:solidFill>
                  <a:schemeClr val="bg1"/>
                </a:solidFill>
                <a:latin typeface="微軟正黑體" pitchFamily="34" charset="-120"/>
                <a:ea typeface="微軟正黑體" pitchFamily="34" charset="-120"/>
              </a:rPr>
              <a:t>（＄</a:t>
            </a:r>
            <a:r>
              <a:rPr lang="en-US" altLang="zh-TW" b="1" dirty="0" smtClean="0">
                <a:solidFill>
                  <a:schemeClr val="bg1"/>
                </a:solidFill>
                <a:latin typeface="微軟正黑體" pitchFamily="34" charset="-120"/>
                <a:ea typeface="微軟正黑體" pitchFamily="34" charset="-120"/>
              </a:rPr>
              <a:t>52000/</a:t>
            </a:r>
            <a:r>
              <a:rPr lang="zh-TW" altLang="en-US" b="1" dirty="0" smtClean="0">
                <a:solidFill>
                  <a:schemeClr val="bg1"/>
                </a:solidFill>
                <a:latin typeface="微軟正黑體" pitchFamily="34" charset="-120"/>
                <a:ea typeface="微軟正黑體" pitchFamily="34" charset="-120"/>
              </a:rPr>
              <a:t>物料控制員＋＄</a:t>
            </a:r>
            <a:r>
              <a:rPr lang="en-US" altLang="zh-TW" b="1" dirty="0" smtClean="0">
                <a:solidFill>
                  <a:schemeClr val="bg1"/>
                </a:solidFill>
                <a:latin typeface="微軟正黑體" pitchFamily="34" charset="-120"/>
                <a:ea typeface="微軟正黑體" pitchFamily="34" charset="-120"/>
              </a:rPr>
              <a:t>60000/</a:t>
            </a:r>
            <a:r>
              <a:rPr lang="zh-TW" altLang="en-US" b="1" dirty="0" smtClean="0">
                <a:solidFill>
                  <a:schemeClr val="bg1"/>
                </a:solidFill>
                <a:latin typeface="微軟正黑體" pitchFamily="34" charset="-120"/>
                <a:ea typeface="微軟正黑體" pitchFamily="34" charset="-120"/>
              </a:rPr>
              <a:t>技師）</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  </a:t>
            </a:r>
            <a:r>
              <a:rPr lang="en-US" altLang="zh-TW" b="1" dirty="0" smtClean="0">
                <a:solidFill>
                  <a:schemeClr val="bg1"/>
                </a:solidFill>
                <a:latin typeface="微軟正黑體" pitchFamily="34" charset="-120"/>
                <a:ea typeface="微軟正黑體" pitchFamily="34" charset="-120"/>
              </a:rPr>
              <a:t>2 </a:t>
            </a:r>
            <a:r>
              <a:rPr lang="zh-TW" altLang="en-US" b="1" dirty="0" smtClean="0">
                <a:solidFill>
                  <a:schemeClr val="bg1"/>
                </a:solidFill>
                <a:latin typeface="微軟正黑體" pitchFamily="34" charset="-120"/>
                <a:ea typeface="微軟正黑體" pitchFamily="34" charset="-120"/>
              </a:rPr>
              <a:t>＋ ＄</a:t>
            </a:r>
            <a:r>
              <a:rPr lang="en-US" altLang="zh-TW" b="1" dirty="0" smtClean="0">
                <a:solidFill>
                  <a:schemeClr val="bg1"/>
                </a:solidFill>
                <a:latin typeface="微軟正黑體" pitchFamily="34" charset="-120"/>
                <a:ea typeface="微軟正黑體" pitchFamily="34" charset="-120"/>
              </a:rPr>
              <a:t>400000/</a:t>
            </a:r>
            <a:r>
              <a:rPr lang="zh-TW" altLang="en-US" b="1" dirty="0" smtClean="0">
                <a:solidFill>
                  <a:schemeClr val="bg1"/>
                </a:solidFill>
                <a:latin typeface="微軟正黑體" pitchFamily="34" charset="-120"/>
                <a:ea typeface="微軟正黑體" pitchFamily="34" charset="-120"/>
              </a:rPr>
              <a:t>機器人－＄</a:t>
            </a:r>
            <a:r>
              <a:rPr lang="en-US" altLang="zh-TW" b="1" dirty="0" smtClean="0">
                <a:solidFill>
                  <a:schemeClr val="bg1"/>
                </a:solidFill>
                <a:latin typeface="微軟正黑體" pitchFamily="34" charset="-120"/>
                <a:ea typeface="微軟正黑體" pitchFamily="34" charset="-120"/>
              </a:rPr>
              <a:t>0.25</a:t>
            </a:r>
            <a:r>
              <a:rPr lang="zh-TW" altLang="en-US" b="1" dirty="0" smtClean="0">
                <a:solidFill>
                  <a:schemeClr val="bg1"/>
                </a:solidFill>
                <a:latin typeface="微軟正黑體" pitchFamily="34" charset="-120"/>
                <a:ea typeface="微軟正黑體" pitchFamily="34" charset="-120"/>
              </a:rPr>
              <a:t> </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 輛數</a:t>
            </a:r>
            <a:endParaRPr lang="en-US" altLang="zh-TW" b="1" dirty="0" smtClean="0">
              <a:solidFill>
                <a:schemeClr val="bg1"/>
              </a:solidFill>
              <a:latin typeface="微軟正黑體" pitchFamily="34" charset="-120"/>
              <a:ea typeface="微軟正黑體" pitchFamily="34" charset="-120"/>
            </a:endParaRPr>
          </a:p>
          <a:p>
            <a:endParaRPr lang="zh-TW" altLang="en-US" dirty="0"/>
          </a:p>
        </p:txBody>
      </p:sp>
      <p:pic>
        <p:nvPicPr>
          <p:cNvPr id="5123" name="Picture 3" descr="D:\Temporary Internet Files\Temporary Internet Files\Content.IE5\8VZ4JP8F\MC900441498[1].png"/>
          <p:cNvPicPr>
            <a:picLocks noChangeAspect="1" noChangeArrowheads="1"/>
          </p:cNvPicPr>
          <p:nvPr/>
        </p:nvPicPr>
        <p:blipFill>
          <a:blip r:embed="rId2" cstate="print"/>
          <a:srcRect/>
          <a:stretch>
            <a:fillRect/>
          </a:stretch>
        </p:blipFill>
        <p:spPr bwMode="auto">
          <a:xfrm>
            <a:off x="2285984" y="5357826"/>
            <a:ext cx="1500174" cy="1500174"/>
          </a:xfrm>
          <a:prstGeom prst="rect">
            <a:avLst/>
          </a:prstGeom>
          <a:noFill/>
        </p:spPr>
      </p:pic>
      <p:pic>
        <p:nvPicPr>
          <p:cNvPr id="5122" name="Picture 2" descr="D:\Temporary Internet Files\Temporary Internet Files\Content.IE5\JPW3X2UD\MC900442000[1].png"/>
          <p:cNvPicPr>
            <a:picLocks noChangeAspect="1" noChangeArrowheads="1"/>
          </p:cNvPicPr>
          <p:nvPr/>
        </p:nvPicPr>
        <p:blipFill>
          <a:blip r:embed="rId3" cstate="print"/>
          <a:srcRect/>
          <a:stretch>
            <a:fillRect/>
          </a:stretch>
        </p:blipFill>
        <p:spPr bwMode="auto">
          <a:xfrm>
            <a:off x="285720" y="3959244"/>
            <a:ext cx="2071702" cy="32057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785794"/>
            <a:ext cx="8229600" cy="5429288"/>
          </a:xfrm>
        </p:spPr>
        <p:style>
          <a:lnRef idx="1">
            <a:schemeClr val="accent2"/>
          </a:lnRef>
          <a:fillRef idx="3">
            <a:schemeClr val="accent2"/>
          </a:fillRef>
          <a:effectRef idx="2">
            <a:schemeClr val="accent2"/>
          </a:effectRef>
          <a:fontRef idx="minor">
            <a:schemeClr val="lt1"/>
          </a:fontRef>
        </p:style>
        <p:txBody>
          <a:bodyPr>
            <a:noAutofit/>
          </a:bodyPr>
          <a:lstStyle/>
          <a:p>
            <a:pPr>
              <a:buNone/>
            </a:pPr>
            <a:r>
              <a:rPr lang="zh-TW" altLang="en-US" b="1" dirty="0" smtClean="0">
                <a:latin typeface="微軟正黑體" pitchFamily="34" charset="-120"/>
                <a:ea typeface="微軟正黑體" pitchFamily="34" charset="-120"/>
              </a:rPr>
              <a:t>故推得：</a:t>
            </a:r>
            <a:endParaRPr lang="en-US" altLang="zh-TW"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416000 </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624000 </a:t>
            </a: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0.25 × </a:t>
            </a:r>
            <a:r>
              <a:rPr lang="zh-TW" altLang="en-US" b="1" dirty="0" smtClean="0">
                <a:latin typeface="微軟正黑體" pitchFamily="34" charset="-120"/>
                <a:ea typeface="微軟正黑體" pitchFamily="34" charset="-120"/>
              </a:rPr>
              <a:t>輛數</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可得損益平衡點為：</a:t>
            </a:r>
            <a:endParaRPr lang="en-US" altLang="zh-TW"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208000/-0.25</a:t>
            </a:r>
            <a:r>
              <a:rPr lang="zh-TW" altLang="en-US" b="1" dirty="0" smtClean="0">
                <a:latin typeface="微軟正黑體" pitchFamily="34" charset="-120"/>
                <a:ea typeface="微軟正黑體" pitchFamily="34" charset="-120"/>
              </a:rPr>
              <a:t>＝</a:t>
            </a:r>
            <a:r>
              <a:rPr lang="en-US" altLang="zh-TW" b="1" dirty="0" smtClean="0">
                <a:latin typeface="微軟正黑體" pitchFamily="34" charset="-120"/>
                <a:ea typeface="微軟正黑體" pitchFamily="34" charset="-120"/>
              </a:rPr>
              <a:t>832000</a:t>
            </a:r>
            <a:r>
              <a:rPr lang="zh-TW" altLang="en-US" b="1" dirty="0" smtClean="0">
                <a:latin typeface="微軟正黑體" pitchFamily="34" charset="-120"/>
                <a:ea typeface="微軟正黑體" pitchFamily="34" charset="-120"/>
              </a:rPr>
              <a:t>輛</a:t>
            </a:r>
            <a:endParaRPr lang="en-US" altLang="zh-TW"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pPr>
              <a:buNone/>
            </a:pPr>
            <a:endParaRPr lang="en-US" altLang="zh-TW" b="1" dirty="0" smtClean="0">
              <a:latin typeface="微軟正黑體" pitchFamily="34" charset="-120"/>
              <a:ea typeface="微軟正黑體" pitchFamily="34" charset="-120"/>
            </a:endParaRPr>
          </a:p>
          <a:p>
            <a:pPr>
              <a:buNone/>
            </a:pPr>
            <a:r>
              <a:rPr lang="zh-TW" altLang="en-US" b="1" dirty="0" smtClean="0">
                <a:latin typeface="微軟正黑體" pitchFamily="34" charset="-120"/>
                <a:ea typeface="微軟正黑體" pitchFamily="34" charset="-120"/>
              </a:rPr>
              <a:t>   </a:t>
            </a:r>
            <a:r>
              <a:rPr lang="zh-TW"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itchFamily="34" charset="-120"/>
                <a:ea typeface="微軟正黑體" pitchFamily="34" charset="-120"/>
              </a:rPr>
              <a:t>這表示要達到損益平衡點，兩年內機器人須至少生產</a:t>
            </a:r>
            <a:r>
              <a:rPr lang="en-US" altLang="zh-TW"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itchFamily="34" charset="-120"/>
                <a:ea typeface="微軟正黑體" pitchFamily="34" charset="-120"/>
              </a:rPr>
              <a:t>832000</a:t>
            </a:r>
            <a:r>
              <a:rPr lang="zh-TW"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itchFamily="34" charset="-120"/>
                <a:ea typeface="微軟正黑體" pitchFamily="34" charset="-120"/>
              </a:rPr>
              <a:t>輛汽車。</a:t>
            </a:r>
            <a:endParaRPr lang="zh-TW" altLang="en-US" b="1" dirty="0">
              <a:latin typeface="微軟正黑體" pitchFamily="34" charset="-120"/>
              <a:ea typeface="微軟正黑體" pitchFamily="34" charset="-120"/>
            </a:endParaRPr>
          </a:p>
        </p:txBody>
      </p:sp>
      <p:pic>
        <p:nvPicPr>
          <p:cNvPr id="6146" name="Picture 2" descr="D:\Temporary Internet Files\Temporary Internet Files\Content.IE5\O2PZR5P3\MC900239363[1].wmf"/>
          <p:cNvPicPr>
            <a:picLocks noChangeAspect="1" noChangeArrowheads="1"/>
          </p:cNvPicPr>
          <p:nvPr/>
        </p:nvPicPr>
        <p:blipFill>
          <a:blip r:embed="rId2" cstate="print"/>
          <a:srcRect/>
          <a:stretch>
            <a:fillRect/>
          </a:stretch>
        </p:blipFill>
        <p:spPr bwMode="auto">
          <a:xfrm rot="18931168">
            <a:off x="285721" y="3786190"/>
            <a:ext cx="1071570" cy="1043035"/>
          </a:xfrm>
          <a:prstGeom prst="rect">
            <a:avLst/>
          </a:prstGeom>
          <a:noFill/>
        </p:spPr>
      </p:pic>
      <p:pic>
        <p:nvPicPr>
          <p:cNvPr id="5" name="Picture 2" descr="D:\Temporary Internet Files\Temporary Internet Files\Content.IE5\O2PZR5P3\MC900239363[1].wmf"/>
          <p:cNvPicPr>
            <a:picLocks noChangeAspect="1" noChangeArrowheads="1"/>
          </p:cNvPicPr>
          <p:nvPr/>
        </p:nvPicPr>
        <p:blipFill>
          <a:blip r:embed="rId2" cstate="print"/>
          <a:srcRect/>
          <a:stretch>
            <a:fillRect/>
          </a:stretch>
        </p:blipFill>
        <p:spPr bwMode="auto">
          <a:xfrm>
            <a:off x="7708783" y="5461002"/>
            <a:ext cx="1435217" cy="139699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2143116"/>
            <a:ext cx="7429551" cy="2123658"/>
          </a:xfrm>
          <a:prstGeom prst="rect">
            <a:avLst/>
          </a:prstGeom>
        </p:spPr>
        <p:txBody>
          <a:bodyPr wrap="square">
            <a:spAutoFit/>
          </a:bodyPr>
          <a:lstStyle/>
          <a:p>
            <a:pPr algn="ctr"/>
            <a:r>
              <a:rPr lang="en-US" altLang="zh-TW" sz="6600" b="1" dirty="0" smtClean="0">
                <a:latin typeface="微軟正黑體" pitchFamily="34" charset="-120"/>
                <a:ea typeface="微軟正黑體" pitchFamily="34" charset="-120"/>
              </a:rPr>
              <a:t>5-4.</a:t>
            </a:r>
            <a:r>
              <a:rPr lang="zh-TW" altLang="en-US" sz="6600" b="1" dirty="0" smtClean="0">
                <a:latin typeface="微軟正黑體" pitchFamily="34" charset="-120"/>
                <a:ea typeface="微軟正黑體" pitchFamily="34" charset="-120"/>
              </a:rPr>
              <a:t>生產系統設計</a:t>
            </a:r>
            <a:endParaRPr lang="zh-TW" altLang="en-US" sz="6600" dirty="0" smtClean="0"/>
          </a:p>
          <a:p>
            <a:pPr lvl="0" algn="ctr"/>
            <a:endParaRPr lang="zh-TW" altLang="en-US" sz="6600" b="1" dirty="0">
              <a:latin typeface="微軟正黑體" pitchFamily="34" charset="-120"/>
              <a:ea typeface="微軟正黑體" pitchFamily="34" charset="-120"/>
            </a:endParaRPr>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報告者：簡志宇</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th12.jpg"/>
          <p:cNvPicPr>
            <a:picLocks noChangeAspect="1"/>
          </p:cNvPicPr>
          <p:nvPr/>
        </p:nvPicPr>
        <p:blipFill>
          <a:blip r:embed="rId2" cstate="print"/>
          <a:stretch>
            <a:fillRect/>
          </a:stretch>
        </p:blipFill>
        <p:spPr>
          <a:xfrm>
            <a:off x="6286500" y="857232"/>
            <a:ext cx="2857500" cy="1781175"/>
          </a:xfrm>
          <a:prstGeom prst="rect">
            <a:avLst/>
          </a:prstGeom>
        </p:spPr>
      </p:pic>
      <p:pic>
        <p:nvPicPr>
          <p:cNvPr id="12" name="圖片 11" descr="th12.jpg"/>
          <p:cNvPicPr>
            <a:picLocks noChangeAspect="1"/>
          </p:cNvPicPr>
          <p:nvPr/>
        </p:nvPicPr>
        <p:blipFill>
          <a:blip r:embed="rId2" cstate="print"/>
          <a:stretch>
            <a:fillRect/>
          </a:stretch>
        </p:blipFill>
        <p:spPr>
          <a:xfrm>
            <a:off x="0" y="857232"/>
            <a:ext cx="2857500" cy="1781175"/>
          </a:xfrm>
          <a:prstGeom prst="rect">
            <a:avLst/>
          </a:prstGeom>
        </p:spPr>
      </p:pic>
      <p:pic>
        <p:nvPicPr>
          <p:cNvPr id="8" name="圖片 7" descr="th1234.jpg"/>
          <p:cNvPicPr>
            <a:picLocks noChangeAspect="1"/>
          </p:cNvPicPr>
          <p:nvPr/>
        </p:nvPicPr>
        <p:blipFill>
          <a:blip r:embed="rId3" cstate="print"/>
          <a:stretch>
            <a:fillRect/>
          </a:stretch>
        </p:blipFill>
        <p:spPr>
          <a:xfrm rot="20342076">
            <a:off x="416626" y="2559741"/>
            <a:ext cx="2857500" cy="2857500"/>
          </a:xfrm>
          <a:prstGeom prst="rect">
            <a:avLst/>
          </a:prstGeom>
        </p:spPr>
      </p:pic>
      <p:sp>
        <p:nvSpPr>
          <p:cNvPr id="4098" name="Titre 1"/>
          <p:cNvSpPr>
            <a:spLocks noGrp="1"/>
          </p:cNvSpPr>
          <p:nvPr>
            <p:ph type="title" idx="4294967295"/>
          </p:nvPr>
        </p:nvSpPr>
        <p:spPr>
          <a:xfrm>
            <a:off x="0" y="285728"/>
            <a:ext cx="9144000" cy="1143000"/>
          </a:xfrm>
        </p:spPr>
        <p:txBody>
          <a:bodyPr/>
          <a:lstStyle/>
          <a:p>
            <a:r>
              <a:rPr lang="en-US" altLang="zh-TW" sz="4800" dirty="0" smtClean="0">
                <a:effectLst>
                  <a:outerShdw blurRad="38100" dist="38100" dir="2700000" algn="tl">
                    <a:srgbClr val="000000">
                      <a:alpha val="43137"/>
                    </a:srgbClr>
                  </a:outerShdw>
                </a:effectLst>
                <a:latin typeface="微軟正黑體" pitchFamily="34" charset="-120"/>
                <a:ea typeface="微軟正黑體" pitchFamily="34" charset="-120"/>
              </a:rPr>
              <a:t>Case Study </a:t>
            </a:r>
            <a:r>
              <a:rPr lang="en-US" altLang="zh-TW" dirty="0" smtClean="0"/>
              <a:t/>
            </a:r>
            <a:br>
              <a:rPr lang="en-US" altLang="zh-TW" dirty="0" smtClean="0"/>
            </a:br>
            <a:endParaRPr lang="fr-CA" b="1" dirty="0" smtClean="0">
              <a:solidFill>
                <a:srgbClr val="C00000"/>
              </a:solidFill>
              <a:latin typeface="微軟正黑體" pitchFamily="34" charset="-120"/>
              <a:ea typeface="微軟正黑體" pitchFamily="34" charset="-120"/>
            </a:endParaRPr>
          </a:p>
        </p:txBody>
      </p:sp>
      <p:grpSp>
        <p:nvGrpSpPr>
          <p:cNvPr id="5" name="群組 4"/>
          <p:cNvGrpSpPr/>
          <p:nvPr/>
        </p:nvGrpSpPr>
        <p:grpSpPr>
          <a:xfrm>
            <a:off x="457057" y="928670"/>
            <a:ext cx="8686943" cy="1714512"/>
            <a:chOff x="72772" y="-146609"/>
            <a:chExt cx="6328028" cy="715557"/>
          </a:xfrm>
          <a:scene3d>
            <a:camera prst="orthographicFront"/>
            <a:lightRig rig="flat" dir="t"/>
          </a:scene3d>
        </p:grpSpPr>
        <p:sp>
          <p:nvSpPr>
            <p:cNvPr id="6" name="圓角矩形 5"/>
            <p:cNvSpPr/>
            <p:nvPr/>
          </p:nvSpPr>
          <p:spPr>
            <a:xfrm>
              <a:off x="468353" y="-146609"/>
              <a:ext cx="5516157" cy="715557"/>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 name="圓角矩形 4"/>
            <p:cNvSpPr/>
            <p:nvPr/>
          </p:nvSpPr>
          <p:spPr>
            <a:xfrm>
              <a:off x="72772" y="-146608"/>
              <a:ext cx="6328028" cy="6726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a:lnSpc>
                  <a:spcPct val="90000"/>
                </a:lnSpc>
                <a:spcAft>
                  <a:spcPct val="35000"/>
                </a:spcAft>
              </a:pPr>
              <a:r>
                <a:rPr lang="zh-TW" altLang="en-US" sz="4000" b="1" dirty="0" smtClean="0">
                  <a:solidFill>
                    <a:srgbClr val="C00000"/>
                  </a:solidFill>
                  <a:latin typeface="微軟正黑體" pitchFamily="34" charset="-120"/>
                  <a:ea typeface="微軟正黑體" pitchFamily="34" charset="-120"/>
                </a:rPr>
                <a:t>世界第一台筆記型電腦生產者</a:t>
              </a:r>
              <a:endParaRPr lang="en-US" altLang="zh-TW" sz="4000" b="1" dirty="0" smtClean="0">
                <a:solidFill>
                  <a:srgbClr val="C00000"/>
                </a:solidFill>
                <a:latin typeface="微軟正黑體" pitchFamily="34" charset="-120"/>
                <a:ea typeface="微軟正黑體" pitchFamily="34" charset="-120"/>
              </a:endParaRPr>
            </a:p>
            <a:p>
              <a:pPr lvl="0" algn="ctr" defTabSz="1600200">
                <a:lnSpc>
                  <a:spcPct val="90000"/>
                </a:lnSpc>
                <a:spcAft>
                  <a:spcPct val="35000"/>
                </a:spcAft>
              </a:pPr>
              <a:r>
                <a:rPr lang="zh-TW" altLang="en-US" sz="4000" b="1" dirty="0" smtClean="0">
                  <a:solidFill>
                    <a:srgbClr val="C00000"/>
                  </a:solidFill>
                  <a:latin typeface="微軟正黑體" pitchFamily="34" charset="-120"/>
                  <a:ea typeface="微軟正黑體" pitchFamily="34" charset="-120"/>
                </a:rPr>
                <a:t>「東芝」</a:t>
              </a:r>
              <a:endParaRPr lang="en-US" sz="4000" b="1" kern="1200" dirty="0">
                <a:latin typeface="微軟正黑體" pitchFamily="34" charset="-120"/>
                <a:ea typeface="微軟正黑體" pitchFamily="34" charset="-120"/>
              </a:endParaRPr>
            </a:p>
          </p:txBody>
        </p:sp>
      </p:grpSp>
      <p:sp>
        <p:nvSpPr>
          <p:cNvPr id="9" name="文字方塊 8"/>
          <p:cNvSpPr txBox="1"/>
          <p:nvPr/>
        </p:nvSpPr>
        <p:spPr>
          <a:xfrm>
            <a:off x="3571836" y="3071810"/>
            <a:ext cx="5572164" cy="1846659"/>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東芝公司（日語：</a:t>
            </a:r>
            <a:r>
              <a:rPr lang="ja-JP" altLang="en-US" sz="2400" b="1" dirty="0" smtClean="0">
                <a:latin typeface="微軟正黑體" pitchFamily="34" charset="-120"/>
                <a:ea typeface="微軟正黑體" pitchFamily="34" charset="-120"/>
              </a:rPr>
              <a:t>株式会社東芝</a:t>
            </a:r>
            <a:r>
              <a:rPr lang="zh-TW" altLang="en-US" sz="2400" b="1" dirty="0" smtClean="0">
                <a:latin typeface="微軟正黑體" pitchFamily="34" charset="-120"/>
                <a:ea typeface="微軟正黑體" pitchFamily="34" charset="-120"/>
              </a:rPr>
              <a:t>，英語：</a:t>
            </a:r>
            <a:r>
              <a:rPr lang="en-US" altLang="zh-TW" sz="2400" b="1" dirty="0" smtClean="0">
                <a:latin typeface="微軟正黑體" pitchFamily="34" charset="-120"/>
                <a:ea typeface="微軟正黑體" pitchFamily="34" charset="-120"/>
              </a:rPr>
              <a:t>Toshiba Corporation</a:t>
            </a:r>
            <a:r>
              <a:rPr lang="zh-TW" altLang="en-US" sz="2400" b="1" dirty="0" smtClean="0">
                <a:latin typeface="微軟正黑體" pitchFamily="34" charset="-120"/>
                <a:ea typeface="微軟正黑體" pitchFamily="34" charset="-120"/>
              </a:rPr>
              <a:t>）是日本最大的半導體製造商，亦是第二大綜合電機製造商，隸屬於三井集團旗下。</a:t>
            </a:r>
          </a:p>
          <a:p>
            <a:endParaRPr lang="zh-TW" altLang="en-US" dirty="0"/>
          </a:p>
        </p:txBody>
      </p:sp>
      <p:sp>
        <p:nvSpPr>
          <p:cNvPr id="10" name="矩形 9"/>
          <p:cNvSpPr/>
          <p:nvPr/>
        </p:nvSpPr>
        <p:spPr>
          <a:xfrm>
            <a:off x="714348" y="5000636"/>
            <a:ext cx="8143932" cy="1569660"/>
          </a:xfrm>
          <a:prstGeom prst="rect">
            <a:avLst/>
          </a:prstGeom>
        </p:spPr>
        <p:txBody>
          <a:bodyPr wrap="square">
            <a:spAutoFit/>
          </a:bodyPr>
          <a:lstStyle/>
          <a:p>
            <a:r>
              <a:rPr lang="zh-TW" altLang="en-US" sz="2400" b="1" dirty="0" smtClean="0">
                <a:latin typeface="微軟正黑體" pitchFamily="34" charset="-120"/>
                <a:ea typeface="微軟正黑體" pitchFamily="34" charset="-120"/>
              </a:rPr>
              <a:t>東芝在許多產品上都是日本首家製造商，例如：</a:t>
            </a:r>
            <a:r>
              <a:rPr lang="zh-TW" altLang="en-US" sz="2400" b="1" dirty="0" smtClean="0">
                <a:latin typeface="微軟正黑體" pitchFamily="34" charset="-120"/>
                <a:ea typeface="微軟正黑體" pitchFamily="34" charset="-120"/>
                <a:hlinkClick r:id="rId4" action="ppaction://hlinkfile" tooltip="雷達"/>
              </a:rPr>
              <a:t>雷達</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5" action="ppaction://hlinkfile" tooltip="1942年"/>
              </a:rPr>
              <a:t>1942</a:t>
            </a:r>
            <a:r>
              <a:rPr lang="zh-TW" altLang="en-US" sz="2400" b="1" dirty="0" smtClean="0">
                <a:latin typeface="微軟正黑體" pitchFamily="34" charset="-120"/>
                <a:ea typeface="微軟正黑體" pitchFamily="34" charset="-120"/>
                <a:hlinkClick r:id="rId5" action="ppaction://hlinkfile" tooltip="1942年"/>
              </a:rPr>
              <a:t>年</a:t>
            </a:r>
            <a:r>
              <a:rPr lang="zh-TW" altLang="en-US" sz="2400" b="1" dirty="0" smtClean="0">
                <a:latin typeface="微軟正黑體" pitchFamily="34" charset="-120"/>
                <a:ea typeface="微軟正黑體" pitchFamily="34" charset="-120"/>
              </a:rPr>
              <a:t>）、電晶體電視與</a:t>
            </a:r>
            <a:r>
              <a:rPr lang="zh-TW" altLang="en-US" sz="2400" b="1" dirty="0" smtClean="0">
                <a:latin typeface="微軟正黑體" pitchFamily="34" charset="-120"/>
                <a:ea typeface="微軟正黑體" pitchFamily="34" charset="-120"/>
                <a:hlinkClick r:id="rId6" action="ppaction://hlinkfile" tooltip="微波爐"/>
              </a:rPr>
              <a:t>微波爐</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7" action="ppaction://hlinkfile" tooltip="1959年"/>
              </a:rPr>
              <a:t>1959</a:t>
            </a:r>
            <a:r>
              <a:rPr lang="zh-TW" altLang="en-US" sz="2400" b="1" dirty="0" smtClean="0">
                <a:latin typeface="微軟正黑體" pitchFamily="34" charset="-120"/>
                <a:ea typeface="微軟正黑體" pitchFamily="34" charset="-120"/>
                <a:hlinkClick r:id="rId7" action="ppaction://hlinkfile" tooltip="1959年"/>
              </a:rPr>
              <a:t>年</a:t>
            </a:r>
            <a:r>
              <a:rPr lang="zh-TW" altLang="en-US" sz="2400" b="1" dirty="0" smtClean="0">
                <a:latin typeface="微軟正黑體" pitchFamily="34" charset="-120"/>
                <a:ea typeface="微軟正黑體" pitchFamily="34" charset="-120"/>
              </a:rPr>
              <a:t>）、彩色影像電話（</a:t>
            </a:r>
            <a:r>
              <a:rPr lang="en-US" altLang="zh-TW" sz="2400" b="1" dirty="0" smtClean="0">
                <a:latin typeface="微軟正黑體" pitchFamily="34" charset="-120"/>
                <a:ea typeface="微軟正黑體" pitchFamily="34" charset="-120"/>
                <a:hlinkClick r:id="rId8" action="ppaction://hlinkfile" tooltip="1971年"/>
              </a:rPr>
              <a:t>1971</a:t>
            </a:r>
            <a:r>
              <a:rPr lang="zh-TW" altLang="en-US" sz="2400" b="1" dirty="0" smtClean="0">
                <a:latin typeface="微軟正黑體" pitchFamily="34" charset="-120"/>
                <a:ea typeface="微軟正黑體" pitchFamily="34" charset="-120"/>
                <a:hlinkClick r:id="rId8" action="ppaction://hlinkfile" tooltip="1971年"/>
              </a:rPr>
              <a:t>年</a:t>
            </a:r>
            <a:r>
              <a:rPr lang="zh-TW" altLang="en-US" sz="2400" b="1" dirty="0" smtClean="0">
                <a:latin typeface="微軟正黑體" pitchFamily="34" charset="-120"/>
                <a:ea typeface="微軟正黑體" pitchFamily="34" charset="-120"/>
              </a:rPr>
              <a:t>）、日文字處理器（</a:t>
            </a:r>
            <a:r>
              <a:rPr lang="en-US" altLang="zh-TW" sz="2400" b="1" dirty="0" smtClean="0">
                <a:latin typeface="微軟正黑體" pitchFamily="34" charset="-120"/>
                <a:ea typeface="微軟正黑體" pitchFamily="34" charset="-120"/>
                <a:hlinkClick r:id="rId9" action="ppaction://hlinkfile" tooltip="1978年"/>
              </a:rPr>
              <a:t>1978</a:t>
            </a:r>
            <a:r>
              <a:rPr lang="zh-TW" altLang="en-US" sz="2400" b="1" dirty="0" smtClean="0">
                <a:latin typeface="微軟正黑體" pitchFamily="34" charset="-120"/>
                <a:ea typeface="微軟正黑體" pitchFamily="34" charset="-120"/>
                <a:hlinkClick r:id="rId9" action="ppaction://hlinkfile" tooltip="1978年"/>
              </a:rPr>
              <a:t>年</a:t>
            </a:r>
            <a:r>
              <a:rPr lang="zh-TW"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hlinkClick r:id="rId10" action="ppaction://hlinkfile" tooltip="筆記型電腦"/>
              </a:rPr>
              <a:t>筆記型電腦</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11" action="ppaction://hlinkfile" tooltip="1986年"/>
              </a:rPr>
              <a:t>1986</a:t>
            </a:r>
            <a:r>
              <a:rPr lang="zh-TW" altLang="en-US" sz="2400" b="1" dirty="0" smtClean="0">
                <a:latin typeface="微軟正黑體" pitchFamily="34" charset="-120"/>
                <a:ea typeface="微軟正黑體" pitchFamily="34" charset="-120"/>
                <a:hlinkClick r:id="rId11" action="ppaction://hlinkfile" tooltip="1986年"/>
              </a:rPr>
              <a:t>年</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12" action="ppaction://hlinkfile" tooltip="DVD"/>
              </a:rPr>
              <a:t>DVD</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13" action="ppaction://hlinkfile" tooltip="1995年"/>
              </a:rPr>
              <a:t>1995</a:t>
            </a:r>
            <a:r>
              <a:rPr lang="zh-TW" altLang="en-US" sz="2400" b="1" dirty="0" smtClean="0">
                <a:latin typeface="微軟正黑體" pitchFamily="34" charset="-120"/>
                <a:ea typeface="微軟正黑體" pitchFamily="34" charset="-120"/>
                <a:hlinkClick r:id="rId13" action="ppaction://hlinkfile" tooltip="1995年"/>
              </a:rPr>
              <a:t>年</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14" action="ppaction://hlinkfile" tooltip="HD DVD"/>
              </a:rPr>
              <a:t>HD DVD</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hlinkClick r:id="rId15" action="ppaction://hlinkfile" tooltip="2005年"/>
              </a:rPr>
              <a:t>2005</a:t>
            </a:r>
            <a:r>
              <a:rPr lang="zh-TW" altLang="en-US" sz="2400" b="1" dirty="0" smtClean="0">
                <a:latin typeface="微軟正黑體" pitchFamily="34" charset="-120"/>
                <a:ea typeface="微軟正黑體" pitchFamily="34" charset="-120"/>
                <a:hlinkClick r:id="rId15" action="ppaction://hlinkfile" tooltip="2005年"/>
              </a:rPr>
              <a:t>年</a:t>
            </a:r>
            <a:r>
              <a:rPr lang="zh-TW" altLang="en-US" sz="2400" b="1" dirty="0" smtClean="0">
                <a:latin typeface="微軟正黑體" pitchFamily="34" charset="-120"/>
                <a:ea typeface="微軟正黑體" pitchFamily="34" charset="-120"/>
              </a:rPr>
              <a:t>）</a:t>
            </a:r>
            <a:r>
              <a:rPr lang="en-US" altLang="zh-TW" sz="2400" b="1" dirty="0" smtClean="0">
                <a:latin typeface="微軟正黑體" pitchFamily="34" charset="-120"/>
                <a:ea typeface="微軟正黑體" pitchFamily="34" charset="-120"/>
              </a:rPr>
              <a:t>.</a:t>
            </a:r>
            <a:endParaRPr lang="zh-TW" altLang="en-US" sz="2400" b="1" dirty="0" smtClean="0">
              <a:latin typeface="微軟正黑體" pitchFamily="34" charset="-120"/>
              <a:ea typeface="微軟正黑體" pitchFamily="34" charset="-120"/>
            </a:endParaRPr>
          </a:p>
        </p:txBody>
      </p:sp>
      <p:pic>
        <p:nvPicPr>
          <p:cNvPr id="11" name="圖片 10" descr="200px-Toshiba_logo_svg.png"/>
          <p:cNvPicPr>
            <a:picLocks noChangeAspect="1"/>
          </p:cNvPicPr>
          <p:nvPr/>
        </p:nvPicPr>
        <p:blipFill>
          <a:blip r:embed="rId16" cstate="print"/>
          <a:stretch>
            <a:fillRect/>
          </a:stretch>
        </p:blipFill>
        <p:spPr>
          <a:xfrm>
            <a:off x="285720" y="428604"/>
            <a:ext cx="1905000" cy="2952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zh-TW" altLang="en-US" b="1" dirty="0" smtClean="0">
                <a:latin typeface="微軟正黑體" pitchFamily="34" charset="-120"/>
                <a:ea typeface="微軟正黑體" pitchFamily="34" charset="-120"/>
              </a:rPr>
              <a:t>生產系統設計</a:t>
            </a:r>
            <a:endParaRPr lang="zh-TW" altLang="en-US"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zh-TW" altLang="en-US" b="1" dirty="0" smtClean="0">
                <a:latin typeface="微軟正黑體" pitchFamily="34" charset="-120"/>
                <a:ea typeface="微軟正黑體" pitchFamily="34" charset="-120"/>
              </a:rPr>
              <a:t>專案佈置</a:t>
            </a:r>
            <a:endParaRPr lang="zh-TW" altLang="en-US" b="1" dirty="0">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2" cstate="print"/>
          <a:srcRect/>
          <a:stretch>
            <a:fillRect/>
          </a:stretch>
        </p:blipFill>
        <p:spPr bwMode="auto">
          <a:xfrm>
            <a:off x="5429256" y="4129580"/>
            <a:ext cx="3409814" cy="2728419"/>
          </a:xfrm>
          <a:prstGeom prst="ellipse">
            <a:avLst/>
          </a:prstGeom>
          <a:ln>
            <a:noFill/>
          </a:ln>
          <a:effectLst>
            <a:softEdge rad="112500"/>
          </a:effectLst>
        </p:spPr>
      </p:pic>
      <p:sp>
        <p:nvSpPr>
          <p:cNvPr id="3" name="內容版面配置區 2"/>
          <p:cNvSpPr>
            <a:spLocks noGrp="1"/>
          </p:cNvSpPr>
          <p:nvPr>
            <p:ph idx="1"/>
          </p:nvPr>
        </p:nvSpPr>
        <p:spPr/>
        <p:txBody>
          <a:bodyPr>
            <a:normAutofit/>
          </a:bodyPr>
          <a:lstStyle/>
          <a:p>
            <a:r>
              <a:rPr lang="zh-TW" altLang="en-US" sz="2800" b="1" dirty="0" smtClean="0">
                <a:solidFill>
                  <a:schemeClr val="tx1">
                    <a:lumMod val="95000"/>
                    <a:lumOff val="5000"/>
                  </a:schemeClr>
                </a:solidFill>
                <a:latin typeface="微軟正黑體" pitchFamily="34" charset="-120"/>
                <a:ea typeface="微軟正黑體" pitchFamily="34" charset="-120"/>
              </a:rPr>
              <a:t>發展專案佈置時，由於搬運困難，必須以產品為中心安排物料與設備。</a:t>
            </a:r>
            <a:endParaRPr lang="en-US" altLang="zh-TW" sz="2800" b="1" dirty="0" smtClean="0">
              <a:solidFill>
                <a:schemeClr val="tx1">
                  <a:lumMod val="95000"/>
                  <a:lumOff val="5000"/>
                </a:schemeClr>
              </a:solidFill>
              <a:latin typeface="微軟正黑體" pitchFamily="34" charset="-120"/>
              <a:ea typeface="微軟正黑體" pitchFamily="34" charset="-120"/>
            </a:endParaRPr>
          </a:p>
          <a:p>
            <a:endParaRPr lang="en-US" altLang="zh-TW" sz="1500" b="1" dirty="0" smtClean="0">
              <a:solidFill>
                <a:schemeClr val="tx1">
                  <a:lumMod val="95000"/>
                  <a:lumOff val="5000"/>
                </a:schemeClr>
              </a:solidFill>
              <a:latin typeface="微軟正黑體" pitchFamily="34" charset="-120"/>
              <a:ea typeface="微軟正黑體" pitchFamily="34" charset="-120"/>
            </a:endParaRPr>
          </a:p>
          <a:p>
            <a:r>
              <a:rPr lang="zh-TW" altLang="en-US" sz="2800" b="1" dirty="0" smtClean="0">
                <a:solidFill>
                  <a:schemeClr val="tx1">
                    <a:lumMod val="95000"/>
                    <a:lumOff val="5000"/>
                  </a:schemeClr>
                </a:solidFill>
                <a:latin typeface="微軟正黑體" pitchFamily="34" charset="-120"/>
                <a:ea typeface="微軟正黑體" pitchFamily="34" charset="-120"/>
              </a:rPr>
              <a:t>以商用客機為例，鉚釘在整個建造過程中皆置放在機身的附近；引擎零件因只會搬動一次，因此可放在離機身較遠的地方；起重機由於經常使用，故亦須靠近機身置放。</a:t>
            </a:r>
            <a:endParaRPr lang="zh-TW" altLang="en-US" sz="2800" b="1" dirty="0">
              <a:solidFill>
                <a:schemeClr val="tx1">
                  <a:lumMod val="95000"/>
                  <a:lumOff val="5000"/>
                </a:schemeClr>
              </a:solidFill>
              <a:latin typeface="微軟正黑體" pitchFamily="34" charset="-120"/>
              <a:ea typeface="微軟正黑體" pitchFamily="34" charset="-120"/>
            </a:endParaRPr>
          </a:p>
        </p:txBody>
      </p:sp>
      <p:pic>
        <p:nvPicPr>
          <p:cNvPr id="5" name="Picture 2"/>
          <p:cNvPicPr>
            <a:picLocks noChangeAspect="1" noChangeArrowheads="1"/>
          </p:cNvPicPr>
          <p:nvPr/>
        </p:nvPicPr>
        <p:blipFill>
          <a:blip r:embed="rId2" cstate="print"/>
          <a:srcRect/>
          <a:stretch>
            <a:fillRect/>
          </a:stretch>
        </p:blipFill>
        <p:spPr bwMode="auto">
          <a:xfrm>
            <a:off x="3214678" y="4758366"/>
            <a:ext cx="2623996" cy="209963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Temporary Internet Files\Temporary Internet Files\Content.IE5\GCROCT51\MP900177978[1].jpg"/>
          <p:cNvPicPr>
            <a:picLocks noChangeAspect="1" noChangeArrowheads="1"/>
          </p:cNvPicPr>
          <p:nvPr/>
        </p:nvPicPr>
        <p:blipFill>
          <a:blip r:embed="rId2" cstate="print"/>
          <a:srcRect/>
          <a:stretch>
            <a:fillRect/>
          </a:stretch>
        </p:blipFill>
        <p:spPr bwMode="auto">
          <a:xfrm>
            <a:off x="0" y="0"/>
            <a:ext cx="9144000" cy="4143380"/>
          </a:xfrm>
          <a:prstGeom prst="rect">
            <a:avLst/>
          </a:prstGeom>
          <a:ln>
            <a:noFill/>
          </a:ln>
          <a:effectLst>
            <a:softEdge rad="112500"/>
          </a:effectLst>
        </p:spPr>
      </p:pic>
      <p:sp>
        <p:nvSpPr>
          <p:cNvPr id="3" name="內容版面配置區 2"/>
          <p:cNvSpPr>
            <a:spLocks noGrp="1"/>
          </p:cNvSpPr>
          <p:nvPr>
            <p:ph idx="1"/>
          </p:nvPr>
        </p:nvSpPr>
        <p:spPr>
          <a:xfrm>
            <a:off x="0" y="2928934"/>
            <a:ext cx="8786842" cy="4525963"/>
          </a:xfrm>
        </p:spPr>
        <p:txBody>
          <a:bodyPr>
            <a:normAutofit/>
          </a:bodyPr>
          <a:lstStyle/>
          <a:p>
            <a:r>
              <a:rPr lang="zh-TW" altLang="en-US" sz="3600" b="1" dirty="0" smtClean="0">
                <a:solidFill>
                  <a:schemeClr val="bg1"/>
                </a:solidFill>
                <a:latin typeface="微軟正黑體" pitchFamily="34" charset="-120"/>
                <a:ea typeface="微軟正黑體" pitchFamily="34" charset="-120"/>
              </a:rPr>
              <a:t>專案佈置中，</a:t>
            </a:r>
            <a:r>
              <a:rPr lang="zh-TW" altLang="en-US" sz="3600" b="1" u="sng" dirty="0" smtClean="0">
                <a:solidFill>
                  <a:srgbClr val="FF0000"/>
                </a:solidFill>
                <a:latin typeface="微軟正黑體" pitchFamily="34" charset="-120"/>
                <a:ea typeface="微軟正黑體" pitchFamily="34" charset="-120"/>
              </a:rPr>
              <a:t>工作順序</a:t>
            </a:r>
            <a:r>
              <a:rPr lang="zh-TW" altLang="en-US" sz="3600" b="1" dirty="0" smtClean="0">
                <a:solidFill>
                  <a:schemeClr val="bg1"/>
                </a:solidFill>
                <a:latin typeface="微軟正黑體" pitchFamily="34" charset="-120"/>
                <a:ea typeface="微軟正黑體" pitchFamily="34" charset="-120"/>
              </a:rPr>
              <a:t>是相當重要的因素。</a:t>
            </a:r>
            <a:endParaRPr lang="en-US" altLang="zh-TW" sz="3600" b="1" dirty="0" smtClean="0">
              <a:solidFill>
                <a:schemeClr val="bg1"/>
              </a:solidFill>
              <a:latin typeface="微軟正黑體" pitchFamily="34" charset="-120"/>
              <a:ea typeface="微軟正黑體" pitchFamily="34" charset="-120"/>
            </a:endParaRPr>
          </a:p>
          <a:p>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工作順序將決定生產的階段，物料需依組裝的順序安排，例如製造大型工具機械時，須遵循嚴謹的順序逐步進行組裝。</a:t>
            </a:r>
            <a:endParaRPr lang="zh-TW" altLang="en-US" sz="3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lum bright="29000" contrast="-41000"/>
          </a:blip>
          <a:srcRect/>
          <a:stretch>
            <a:fillRect/>
          </a:stretch>
        </p:blipFill>
        <p:spPr bwMode="auto">
          <a:xfrm rot="20538528">
            <a:off x="955715" y="3290844"/>
            <a:ext cx="4214810" cy="2714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標題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zh-TW" altLang="en-US" b="1" dirty="0" smtClean="0">
                <a:latin typeface="微軟正黑體" pitchFamily="34" charset="-120"/>
                <a:ea typeface="微軟正黑體" pitchFamily="34" charset="-120"/>
              </a:rPr>
              <a:t>工作中心</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sz="2400" b="1" dirty="0" smtClean="0">
                <a:latin typeface="微軟正黑體" pitchFamily="34" charset="-120"/>
                <a:ea typeface="微軟正黑體" pitchFamily="34" charset="-120"/>
              </a:rPr>
              <a:t>發展工作中心佈置最普遍的方法是以</a:t>
            </a:r>
            <a:r>
              <a:rPr lang="zh-TW" altLang="en-US" sz="2400" b="1" dirty="0" smtClean="0">
                <a:solidFill>
                  <a:srgbClr val="FF0000"/>
                </a:solidFill>
                <a:latin typeface="微軟正黑體" pitchFamily="34" charset="-120"/>
                <a:ea typeface="微軟正黑體" pitchFamily="34" charset="-120"/>
              </a:rPr>
              <a:t>物料搬運的最佳方式</a:t>
            </a:r>
            <a:r>
              <a:rPr lang="zh-TW" altLang="en-US" sz="2400" b="1" dirty="0" smtClean="0">
                <a:latin typeface="微軟正黑體" pitchFamily="34" charset="-120"/>
                <a:ea typeface="微軟正黑體" pitchFamily="34" charset="-120"/>
              </a:rPr>
              <a:t>為設計基準，有時可將工作中心視為</a:t>
            </a:r>
            <a:r>
              <a:rPr lang="zh-TW" altLang="en-US" sz="2400" b="1" dirty="0" smtClean="0">
                <a:solidFill>
                  <a:srgbClr val="FF0000"/>
                </a:solidFill>
                <a:latin typeface="微軟正黑體" pitchFamily="34" charset="-120"/>
                <a:ea typeface="微軟正黑體" pitchFamily="34" charset="-120"/>
              </a:rPr>
              <a:t>部門</a:t>
            </a:r>
            <a:r>
              <a:rPr lang="zh-TW" altLang="en-US" sz="2400" b="1" dirty="0" smtClean="0">
                <a:latin typeface="微軟正黑體" pitchFamily="34" charset="-120"/>
                <a:ea typeface="微軟正黑體" pitchFamily="34" charset="-120"/>
              </a:rPr>
              <a:t>，負責特定型態的作業，如鑽孔工作中心專責鑽孔作業。</a:t>
            </a:r>
            <a:endParaRPr lang="en-US" altLang="zh-TW" sz="2400" b="1" dirty="0" smtClean="0">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a:p>
            <a:r>
              <a:rPr lang="zh-TW" altLang="en-US" sz="2400" b="1" dirty="0" smtClean="0">
                <a:solidFill>
                  <a:schemeClr val="tx1">
                    <a:lumMod val="95000"/>
                    <a:lumOff val="5000"/>
                  </a:schemeClr>
                </a:solidFill>
                <a:latin typeface="微軟正黑體" pitchFamily="34" charset="-120"/>
                <a:ea typeface="微軟正黑體" pitchFamily="34" charset="-120"/>
              </a:rPr>
              <a:t>以一低產量玩具工廠為例，可包含出貨與收貨、塑膠壓模、金屬塑形、縫製及上色等工作中心，各工作中心製造玩具的零件，之後在裝配工作中心匯集完成組裝。</a:t>
            </a:r>
            <a:endParaRPr lang="en-US" altLang="zh-TW" sz="2400" b="1" dirty="0" smtClean="0">
              <a:solidFill>
                <a:schemeClr val="tx1">
                  <a:lumMod val="95000"/>
                  <a:lumOff val="5000"/>
                </a:schemeClr>
              </a:solidFill>
              <a:latin typeface="微軟正黑體" pitchFamily="34" charset="-120"/>
              <a:ea typeface="微軟正黑體" pitchFamily="34" charset="-120"/>
            </a:endParaRPr>
          </a:p>
          <a:p>
            <a:endParaRPr lang="en-US" altLang="zh-TW" sz="2400"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此佈置的最佳設計方式是將有大量互動的工作中心安排在鄰近的位置。</a:t>
            </a:r>
            <a:endParaRPr lang="zh-TW" altLang="en-US" sz="2400" b="1" dirty="0">
              <a:latin typeface="微軟正黑體" pitchFamily="34" charset="-120"/>
              <a:ea typeface="微軟正黑體" pitchFamily="34" charset="-120"/>
            </a:endParaRPr>
          </a:p>
        </p:txBody>
      </p:sp>
      <p:pic>
        <p:nvPicPr>
          <p:cNvPr id="8194" name="Picture 2" descr="D:\Temporary Internet Files\Temporary Internet Files\Content.IE5\OO026GWB\MC900348251[1].wmf"/>
          <p:cNvPicPr>
            <a:picLocks noChangeAspect="1" noChangeArrowheads="1"/>
          </p:cNvPicPr>
          <p:nvPr/>
        </p:nvPicPr>
        <p:blipFill>
          <a:blip r:embed="rId3" cstate="print"/>
          <a:srcRect/>
          <a:stretch>
            <a:fillRect/>
          </a:stretch>
        </p:blipFill>
        <p:spPr bwMode="auto">
          <a:xfrm>
            <a:off x="4572000" y="6029325"/>
            <a:ext cx="849760" cy="8286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3952577"/>
            <a:ext cx="4357686" cy="29054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標題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zh-TW" altLang="en-US" b="1" dirty="0" smtClean="0">
                <a:latin typeface="微軟正黑體" pitchFamily="34" charset="-120"/>
                <a:ea typeface="微軟正黑體" pitchFamily="34" charset="-120"/>
              </a:rPr>
              <a:t>製造單元</a:t>
            </a:r>
            <a:endParaRPr lang="zh-TW" altLang="en-US" b="1" dirty="0">
              <a:latin typeface="微軟正黑體" pitchFamily="34" charset="-120"/>
              <a:ea typeface="微軟正黑體" pitchFamily="34" charset="-120"/>
            </a:endParaRPr>
          </a:p>
        </p:txBody>
      </p:sp>
      <p:pic>
        <p:nvPicPr>
          <p:cNvPr id="5" name="Picture 2"/>
          <p:cNvPicPr>
            <a:picLocks noChangeAspect="1" noChangeArrowheads="1"/>
          </p:cNvPicPr>
          <p:nvPr/>
        </p:nvPicPr>
        <p:blipFill>
          <a:blip r:embed="rId2" cstate="print"/>
          <a:srcRect/>
          <a:stretch>
            <a:fillRect/>
          </a:stretch>
        </p:blipFill>
        <p:spPr bwMode="auto">
          <a:xfrm>
            <a:off x="3357554" y="3952577"/>
            <a:ext cx="4357686" cy="29054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p:cNvPicPr>
            <a:picLocks noChangeAspect="1" noChangeArrowheads="1"/>
          </p:cNvPicPr>
          <p:nvPr/>
        </p:nvPicPr>
        <p:blipFill>
          <a:blip r:embed="rId2" cstate="print"/>
          <a:srcRect/>
          <a:stretch>
            <a:fillRect/>
          </a:stretch>
        </p:blipFill>
        <p:spPr bwMode="auto">
          <a:xfrm>
            <a:off x="4786314" y="3952577"/>
            <a:ext cx="4357686" cy="2905423"/>
          </a:xfrm>
          <a:prstGeom prst="rect">
            <a:avLst/>
          </a:prstGeom>
          <a:ln>
            <a:noFill/>
          </a:ln>
          <a:effectLst>
            <a:softEdge rad="112500"/>
          </a:effectLst>
        </p:spPr>
      </p:pic>
      <p:sp>
        <p:nvSpPr>
          <p:cNvPr id="3" name="內容版面配置區 2"/>
          <p:cNvSpPr>
            <a:spLocks noGrp="1"/>
          </p:cNvSpPr>
          <p:nvPr>
            <p:ph idx="1"/>
          </p:nvPr>
        </p:nvSpPr>
        <p:spPr/>
        <p:txBody>
          <a:bodyPr>
            <a:normAutofit/>
          </a:bodyPr>
          <a:lstStyle/>
          <a:p>
            <a:r>
              <a:rPr lang="zh-TW" altLang="en-US" sz="3600" b="1" dirty="0" smtClean="0">
                <a:latin typeface="微軟正黑體" pitchFamily="34" charset="-120"/>
                <a:ea typeface="微軟正黑體" pitchFamily="34" charset="-120"/>
              </a:rPr>
              <a:t>製造單元由</a:t>
            </a:r>
            <a:r>
              <a:rPr lang="zh-TW" altLang="en-US" sz="3600" b="1" dirty="0" smtClean="0">
                <a:solidFill>
                  <a:srgbClr val="FF0000"/>
                </a:solidFill>
                <a:latin typeface="微軟正黑體" pitchFamily="34" charset="-120"/>
                <a:ea typeface="微軟正黑體" pitchFamily="34" charset="-120"/>
              </a:rPr>
              <a:t>功能不同的機器</a:t>
            </a:r>
            <a:r>
              <a:rPr lang="zh-TW" altLang="en-US" sz="3600" b="1" dirty="0" smtClean="0">
                <a:latin typeface="微軟正黑體" pitchFamily="34" charset="-120"/>
                <a:ea typeface="微軟正黑體" pitchFamily="34" charset="-120"/>
              </a:rPr>
              <a:t>組成，以生產型態或流程需求相似的產品。</a:t>
            </a:r>
            <a:endParaRPr lang="en-US" altLang="zh-TW" sz="3600" b="1" dirty="0" smtClean="0">
              <a:latin typeface="微軟正黑體" pitchFamily="34" charset="-120"/>
              <a:ea typeface="微軟正黑體" pitchFamily="34" charset="-120"/>
            </a:endParaRPr>
          </a:p>
          <a:p>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製造單元廣泛的應用在金屬製造、</a:t>
            </a:r>
            <a:r>
              <a:rPr lang="zh-TW" altLang="en-US" sz="3600" b="1" dirty="0" smtClean="0">
                <a:solidFill>
                  <a:srgbClr val="FF0000"/>
                </a:solidFill>
                <a:latin typeface="微軟正黑體" pitchFamily="34" charset="-120"/>
                <a:ea typeface="微軟正黑體" pitchFamily="34" charset="-120"/>
              </a:rPr>
              <a:t>電腦晶片</a:t>
            </a:r>
            <a:r>
              <a:rPr lang="zh-TW" altLang="en-US" sz="3600" b="1" dirty="0" smtClean="0">
                <a:latin typeface="微軟正黑體" pitchFamily="34" charset="-120"/>
                <a:ea typeface="微軟正黑體" pitchFamily="34" charset="-120"/>
              </a:rPr>
              <a:t>製造或裝配工作等情形。</a:t>
            </a:r>
            <a:endParaRPr lang="zh-TW" altLang="en-US" sz="3600"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zh-TW" altLang="en-US" b="1" dirty="0" smtClean="0">
                <a:latin typeface="微軟正黑體" pitchFamily="34" charset="-120"/>
                <a:ea typeface="微軟正黑體" pitchFamily="34" charset="-120"/>
              </a:rPr>
              <a:t>裝配線與連續流程佈置</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sz="2800" b="1" dirty="0" smtClean="0">
                <a:latin typeface="微軟正黑體" pitchFamily="34" charset="-120"/>
                <a:ea typeface="微軟正黑體" pitchFamily="34" charset="-120"/>
              </a:rPr>
              <a:t>裝配線是循序進行一連串步驟以完成特定產品生產的佈置型態。</a:t>
            </a:r>
            <a:endParaRPr lang="en-US" altLang="zh-TW" sz="2800"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進行每項裝配步驟的區域稱為「</a:t>
            </a:r>
            <a:r>
              <a:rPr lang="zh-TW" altLang="en-US" sz="2800" b="1" dirty="0" smtClean="0">
                <a:solidFill>
                  <a:srgbClr val="FF0000"/>
                </a:solidFill>
                <a:latin typeface="微軟正黑體" pitchFamily="34" charset="-120"/>
                <a:ea typeface="微軟正黑體" pitchFamily="34" charset="-120"/>
              </a:rPr>
              <a:t>站</a:t>
            </a:r>
            <a:r>
              <a:rPr lang="zh-TW" altLang="en-US" sz="2800" b="1" dirty="0" smtClean="0">
                <a:latin typeface="微軟正黑體" pitchFamily="34" charset="-120"/>
                <a:ea typeface="微軟正黑體" pitchFamily="34" charset="-120"/>
              </a:rPr>
              <a:t>」，一般每個站會連結某種物料處理設備，並以同步的方式運作。</a:t>
            </a:r>
            <a:endParaRPr lang="en-US" altLang="zh-TW" sz="2800" b="1" dirty="0" smtClean="0">
              <a:latin typeface="微軟正黑體" pitchFamily="34" charset="-120"/>
              <a:ea typeface="微軟正黑體" pitchFamily="34" charset="-120"/>
            </a:endParaRPr>
          </a:p>
          <a:p>
            <a:endParaRPr lang="en-US" altLang="zh-TW" sz="1200" b="1" dirty="0" smtClean="0">
              <a:latin typeface="微軟正黑體" pitchFamily="34" charset="-120"/>
              <a:ea typeface="微軟正黑體" pitchFamily="34" charset="-120"/>
            </a:endParaRPr>
          </a:p>
          <a:p>
            <a:r>
              <a:rPr lang="zh-TW" altLang="en-US" sz="2800" b="1" dirty="0" smtClean="0">
                <a:latin typeface="微軟正黑體" pitchFamily="34" charset="-120"/>
                <a:ea typeface="微軟正黑體" pitchFamily="34" charset="-120"/>
              </a:rPr>
              <a:t>裝配線是</a:t>
            </a:r>
            <a:r>
              <a:rPr lang="zh-TW" altLang="en-US" sz="2800" b="1" dirty="0" smtClean="0">
                <a:solidFill>
                  <a:srgbClr val="FF0000"/>
                </a:solidFill>
                <a:latin typeface="微軟正黑體" pitchFamily="34" charset="-120"/>
                <a:ea typeface="微軟正黑體" pitchFamily="34" charset="-120"/>
              </a:rPr>
              <a:t>製造業</a:t>
            </a:r>
            <a:r>
              <a:rPr lang="zh-TW" altLang="en-US" sz="2800" b="1" dirty="0" smtClean="0">
                <a:latin typeface="微軟正黑體" pitchFamily="34" charset="-120"/>
                <a:ea typeface="微軟正黑體" pitchFamily="34" charset="-120"/>
              </a:rPr>
              <a:t>經常採用的方式。</a:t>
            </a:r>
          </a:p>
        </p:txBody>
      </p:sp>
      <p:pic>
        <p:nvPicPr>
          <p:cNvPr id="4098" name="Picture 2"/>
          <p:cNvPicPr>
            <a:picLocks noChangeAspect="1" noChangeArrowheads="1"/>
          </p:cNvPicPr>
          <p:nvPr/>
        </p:nvPicPr>
        <p:blipFill>
          <a:blip r:embed="rId2" cstate="print"/>
          <a:srcRect/>
          <a:stretch>
            <a:fillRect/>
          </a:stretch>
        </p:blipFill>
        <p:spPr bwMode="auto">
          <a:xfrm>
            <a:off x="285720" y="4929198"/>
            <a:ext cx="3233224"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6516216" y="4070474"/>
            <a:ext cx="2232248" cy="1230734"/>
          </a:xfrm>
          <a:prstGeom prst="rect">
            <a:avLst/>
          </a:prstGeom>
          <a:ln w="88900" cap="sq" cmpd="thickThin">
            <a:solidFill>
              <a:srgbClr val="00B050"/>
            </a:solidFill>
            <a:prstDash val="solid"/>
            <a:miter lim="800000"/>
          </a:ln>
          <a:effectLst>
            <a:innerShdw blurRad="76200">
              <a:srgbClr val="000000"/>
            </a:innerShdw>
          </a:effectLst>
        </p:spPr>
      </p:pic>
      <p:pic>
        <p:nvPicPr>
          <p:cNvPr id="4102" name="Picture 6"/>
          <p:cNvPicPr>
            <a:picLocks noChangeAspect="1" noChangeArrowheads="1"/>
          </p:cNvPicPr>
          <p:nvPr/>
        </p:nvPicPr>
        <p:blipFill>
          <a:blip r:embed="rId4" cstate="print"/>
          <a:srcRect/>
          <a:stretch>
            <a:fillRect/>
          </a:stretch>
        </p:blipFill>
        <p:spPr bwMode="auto">
          <a:xfrm>
            <a:off x="6516216" y="5445224"/>
            <a:ext cx="2232248" cy="1223681"/>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3" name="Picture 7"/>
          <p:cNvPicPr>
            <a:picLocks noChangeAspect="1" noChangeArrowheads="1"/>
          </p:cNvPicPr>
          <p:nvPr/>
        </p:nvPicPr>
        <p:blipFill>
          <a:blip r:embed="rId5" cstate="print"/>
          <a:srcRect/>
          <a:stretch>
            <a:fillRect/>
          </a:stretch>
        </p:blipFill>
        <p:spPr bwMode="auto">
          <a:xfrm>
            <a:off x="3643306" y="4929198"/>
            <a:ext cx="2664296" cy="1746092"/>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3643314"/>
            <a:ext cx="8229600" cy="4525963"/>
          </a:xfrm>
        </p:spPr>
        <p:txBody>
          <a:bodyPr>
            <a:normAutofit/>
          </a:bodyPr>
          <a:lstStyle/>
          <a:p>
            <a:pPr>
              <a:buNone/>
            </a:pPr>
            <a:r>
              <a:rPr lang="zh-TW" altLang="en-US" sz="4000" b="1" dirty="0" smtClean="0">
                <a:latin typeface="微軟正黑體" pitchFamily="34" charset="-120"/>
                <a:ea typeface="微軟正黑體" pitchFamily="34" charset="-120"/>
              </a:rPr>
              <a:t>   連續流程與裝配線佈置十分類似，只是在連續流程佈置下，產品常是</a:t>
            </a:r>
            <a:r>
              <a:rPr lang="zh-TW" altLang="en-US" sz="4000" b="1" dirty="0" smtClean="0">
                <a:solidFill>
                  <a:srgbClr val="FF0000"/>
                </a:solidFill>
                <a:latin typeface="微軟正黑體" pitchFamily="34" charset="-120"/>
                <a:ea typeface="微軟正黑體" pitchFamily="34" charset="-120"/>
              </a:rPr>
              <a:t>液體或化學物質</a:t>
            </a:r>
            <a:r>
              <a:rPr lang="zh-TW" altLang="en-US" sz="4000" b="1" dirty="0" smtClean="0">
                <a:latin typeface="微軟正黑體" pitchFamily="34" charset="-120"/>
                <a:ea typeface="微軟正黑體" pitchFamily="34" charset="-120"/>
              </a:rPr>
              <a:t>，以連續的形式流過流程，</a:t>
            </a:r>
            <a:r>
              <a:rPr lang="zh-TW" altLang="en-US" sz="4000" b="1" dirty="0" smtClean="0">
                <a:solidFill>
                  <a:srgbClr val="FF0000"/>
                </a:solidFill>
                <a:latin typeface="微軟正黑體" pitchFamily="34" charset="-120"/>
                <a:ea typeface="微軟正黑體" pitchFamily="34" charset="-120"/>
              </a:rPr>
              <a:t>煉油</a:t>
            </a:r>
            <a:r>
              <a:rPr lang="zh-TW" altLang="en-US" sz="4000" b="1" dirty="0" smtClean="0">
                <a:latin typeface="微軟正黑體" pitchFamily="34" charset="-120"/>
                <a:ea typeface="微軟正黑體" pitchFamily="34" charset="-120"/>
              </a:rPr>
              <a:t>即是典型的例子。</a:t>
            </a:r>
            <a:endParaRPr lang="zh-TW" altLang="en-US" sz="4000" b="1" dirty="0">
              <a:latin typeface="微軟正黑體" pitchFamily="34" charset="-120"/>
              <a:ea typeface="微軟正黑體" pitchFamily="34" charset="-120"/>
            </a:endParaRPr>
          </a:p>
        </p:txBody>
      </p:sp>
      <p:pic>
        <p:nvPicPr>
          <p:cNvPr id="5122" name="Picture 2"/>
          <p:cNvPicPr>
            <a:picLocks noChangeAspect="1" noChangeArrowheads="1"/>
          </p:cNvPicPr>
          <p:nvPr/>
        </p:nvPicPr>
        <p:blipFill>
          <a:blip r:embed="rId2" cstate="print"/>
          <a:srcRect/>
          <a:stretch>
            <a:fillRect/>
          </a:stretch>
        </p:blipFill>
        <p:spPr bwMode="auto">
          <a:xfrm>
            <a:off x="0" y="0"/>
            <a:ext cx="9144000" cy="3462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0100" y="2214554"/>
            <a:ext cx="7786709" cy="2123658"/>
          </a:xfrm>
          <a:prstGeom prst="rect">
            <a:avLst/>
          </a:prstGeom>
        </p:spPr>
        <p:txBody>
          <a:bodyPr wrap="square">
            <a:spAutoFit/>
          </a:bodyPr>
          <a:lstStyle/>
          <a:p>
            <a:pPr algn="ctr"/>
            <a:r>
              <a:rPr lang="en-US" altLang="zh-TW" sz="6600" b="1" dirty="0" smtClean="0">
                <a:latin typeface="微軟正黑體" pitchFamily="34" charset="-120"/>
                <a:ea typeface="微軟正黑體" pitchFamily="34" charset="-120"/>
              </a:rPr>
              <a:t>5-5.</a:t>
            </a:r>
            <a:r>
              <a:rPr lang="zh-TW" altLang="en-US" sz="6600" b="1" dirty="0" smtClean="0">
                <a:latin typeface="微軟正黑體" pitchFamily="34" charset="-120"/>
                <a:ea typeface="微軟正黑體" pitchFamily="34" charset="-120"/>
              </a:rPr>
              <a:t>製造流程設計</a:t>
            </a:r>
            <a:endParaRPr lang="zh-TW" altLang="en-US" sz="6600" dirty="0" smtClean="0"/>
          </a:p>
          <a:p>
            <a:pPr lvl="0" algn="ctr"/>
            <a:endParaRPr lang="zh-TW" altLang="en-US" sz="6600" b="1" dirty="0">
              <a:latin typeface="微軟正黑體" pitchFamily="34" charset="-120"/>
              <a:ea typeface="微軟正黑體" pitchFamily="34" charset="-120"/>
            </a:endParaRPr>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報告者：邱世淦</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zh-TW" altLang="en-US" b="1" dirty="0" smtClean="0">
                <a:latin typeface="微軟正黑體" pitchFamily="34" charset="-120"/>
                <a:ea typeface="微軟正黑體" pitchFamily="34" charset="-120"/>
              </a:rPr>
              <a:t>何謂製造流程設計</a:t>
            </a:r>
            <a:r>
              <a:rPr lang="en-US" altLang="zh-TW" b="1" dirty="0" smtClean="0">
                <a:latin typeface="微軟正黑體" pitchFamily="34" charset="-120"/>
                <a:ea typeface="微軟正黑體" pitchFamily="34" charset="-120"/>
              </a:rPr>
              <a:t>?</a:t>
            </a:r>
            <a:br>
              <a:rPr lang="en-US" altLang="zh-TW" b="1" dirty="0" smtClean="0">
                <a:latin typeface="微軟正黑體" pitchFamily="34" charset="-120"/>
                <a:ea typeface="微軟正黑體" pitchFamily="34" charset="-120"/>
              </a:rPr>
            </a:br>
            <a:endParaRPr lang="zh-TW" altLang="en-US" dirty="0" smtClean="0">
              <a:solidFill>
                <a:schemeClr val="bg1"/>
              </a:solidFill>
              <a:ea typeface="新細明體" charset="-120"/>
            </a:endParaRPr>
          </a:p>
        </p:txBody>
      </p:sp>
      <p:sp>
        <p:nvSpPr>
          <p:cNvPr id="3075" name="內容版面配置區 2"/>
          <p:cNvSpPr>
            <a:spLocks noGrp="1"/>
          </p:cNvSpPr>
          <p:nvPr>
            <p:ph idx="1"/>
          </p:nvPr>
        </p:nvSpPr>
        <p:spPr>
          <a:xfrm>
            <a:off x="428596" y="571480"/>
            <a:ext cx="8229600" cy="4525963"/>
          </a:xfrm>
        </p:spPr>
        <p:txBody>
          <a:bodyPr/>
          <a:lstStyle/>
          <a:p>
            <a:pPr>
              <a:buFontTx/>
              <a:buNone/>
            </a:pPr>
            <a:endParaRPr lang="en-US" altLang="zh-TW" sz="4000" b="1" dirty="0" smtClean="0">
              <a:latin typeface="微軟正黑體" pitchFamily="34" charset="-120"/>
              <a:ea typeface="微軟正黑體" pitchFamily="34" charset="-120"/>
            </a:endParaRPr>
          </a:p>
          <a:p>
            <a:pPr>
              <a:buFontTx/>
              <a:buNone/>
            </a:pPr>
            <a:endParaRPr lang="en-US" altLang="zh-TW" sz="4000" b="1" dirty="0" smtClean="0">
              <a:latin typeface="微軟正黑體" pitchFamily="34" charset="-120"/>
              <a:ea typeface="微軟正黑體" pitchFamily="34" charset="-120"/>
            </a:endParaRPr>
          </a:p>
          <a:p>
            <a:pPr marL="0" indent="0" algn="ctr">
              <a:buFontTx/>
              <a:buNone/>
            </a:pPr>
            <a:r>
              <a:rPr lang="zh-TW" altLang="en-US" sz="4000" b="1" dirty="0" smtClean="0">
                <a:solidFill>
                  <a:srgbClr val="C00000"/>
                </a:solidFill>
                <a:latin typeface="微軟正黑體" pitchFamily="34" charset="-120"/>
                <a:ea typeface="微軟正黑體" pitchFamily="34" charset="-120"/>
              </a:rPr>
              <a:t>評估工廠內原物料、零件或組件等特定流程之方法。</a:t>
            </a:r>
            <a:endParaRPr lang="en-US" altLang="zh-TW" sz="4000" b="1" dirty="0" smtClean="0">
              <a:solidFill>
                <a:srgbClr val="C00000"/>
              </a:solidFill>
              <a:latin typeface="微軟正黑體" pitchFamily="34" charset="-120"/>
              <a:ea typeface="微軟正黑體" pitchFamily="34" charset="-120"/>
            </a:endParaRPr>
          </a:p>
          <a:p>
            <a:pPr>
              <a:buFontTx/>
              <a:buNone/>
            </a:pPr>
            <a:endParaRPr lang="en-US" altLang="zh-TW" dirty="0" smtClean="0">
              <a:ea typeface="新細明體" charset="-120"/>
            </a:endParaRPr>
          </a:p>
          <a:p>
            <a:pPr>
              <a:buFontTx/>
              <a:buNone/>
            </a:pPr>
            <a:endParaRPr lang="en-US" altLang="zh-TW" dirty="0" smtClean="0">
              <a:ea typeface="新細明體" charset="-120"/>
            </a:endParaRPr>
          </a:p>
          <a:p>
            <a:pPr>
              <a:buFontTx/>
              <a:buNone/>
            </a:pPr>
            <a:endParaRPr lang="en-US" altLang="zh-TW" dirty="0" smtClean="0">
              <a:ea typeface="新細明體" charset="-120"/>
            </a:endParaRPr>
          </a:p>
          <a:p>
            <a:pPr>
              <a:buFontTx/>
              <a:buNone/>
            </a:pPr>
            <a:endParaRPr lang="zh-TW" altLang="en-US" dirty="0" smtClean="0">
              <a:ea typeface="新細明體" charset="-120"/>
            </a:endParaRPr>
          </a:p>
        </p:txBody>
      </p:sp>
      <p:pic>
        <p:nvPicPr>
          <p:cNvPr id="9218" name="Picture 2" descr="D:\Temporary Internet Files\Temporary Internet Files\Content.IE5\JPW3X2UD\MP900448679[1].jpg"/>
          <p:cNvPicPr>
            <a:picLocks noChangeAspect="1" noChangeArrowheads="1"/>
          </p:cNvPicPr>
          <p:nvPr/>
        </p:nvPicPr>
        <p:blipFill>
          <a:blip r:embed="rId2" cstate="print"/>
          <a:srcRect/>
          <a:stretch>
            <a:fillRect/>
          </a:stretch>
        </p:blipFill>
        <p:spPr bwMode="auto">
          <a:xfrm>
            <a:off x="571472" y="3643314"/>
            <a:ext cx="4857752" cy="30003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2" descr="D:\Temporary Internet Files\Temporary Internet Files\Content.IE5\JPW3X2UD\MP900448679[1].jpg"/>
          <p:cNvPicPr>
            <a:picLocks noChangeAspect="1" noChangeArrowheads="1"/>
          </p:cNvPicPr>
          <p:nvPr/>
        </p:nvPicPr>
        <p:blipFill>
          <a:blip r:embed="rId2" cstate="print"/>
          <a:srcRect/>
          <a:stretch>
            <a:fillRect/>
          </a:stretch>
        </p:blipFill>
        <p:spPr bwMode="auto">
          <a:xfrm>
            <a:off x="2571736" y="3643314"/>
            <a:ext cx="4857752" cy="30003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zh-TW" altLang="en-US" b="1" dirty="0" smtClean="0">
                <a:latin typeface="微軟正黑體" pitchFamily="34" charset="-120"/>
                <a:ea typeface="微軟正黑體" pitchFamily="34" charset="-120"/>
              </a:rPr>
              <a:t>流程設計工具</a:t>
            </a: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descr="imagesCA6ZINMY.jpg"/>
          <p:cNvPicPr>
            <a:picLocks noChangeAspect="1"/>
          </p:cNvPicPr>
          <p:nvPr/>
        </p:nvPicPr>
        <p:blipFill>
          <a:blip r:embed="rId2" cstate="print"/>
          <a:stretch>
            <a:fillRect/>
          </a:stretch>
        </p:blipFill>
        <p:spPr>
          <a:xfrm>
            <a:off x="0" y="642918"/>
            <a:ext cx="2466975" cy="1847850"/>
          </a:xfrm>
          <a:prstGeom prst="rect">
            <a:avLst/>
          </a:prstGeom>
        </p:spPr>
      </p:pic>
      <p:sp>
        <p:nvSpPr>
          <p:cNvPr id="4099" name="Espace réservé du contenu 2"/>
          <p:cNvSpPr>
            <a:spLocks noGrp="1"/>
          </p:cNvSpPr>
          <p:nvPr>
            <p:ph idx="4294967295"/>
          </p:nvPr>
        </p:nvSpPr>
        <p:spPr>
          <a:xfrm>
            <a:off x="571472" y="5357826"/>
            <a:ext cx="8072494" cy="1500174"/>
          </a:xfrm>
        </p:spPr>
        <p:txBody>
          <a:bodyPr/>
          <a:lstStyle/>
          <a:p>
            <a:pPr algn="ctr">
              <a:buNone/>
            </a:pPr>
            <a:r>
              <a:rPr lang="zh-TW" altLang="en-US" sz="4400" b="1" dirty="0" smtClean="0">
                <a:latin typeface="微軟正黑體" pitchFamily="34" charset="-120"/>
                <a:ea typeface="微軟正黑體" pitchFamily="34" charset="-120"/>
              </a:rPr>
              <a:t>戴爾</a:t>
            </a:r>
            <a:endParaRPr lang="en-US" altLang="zh-TW" sz="4400" b="1" dirty="0" smtClean="0">
              <a:latin typeface="微軟正黑體" pitchFamily="34" charset="-120"/>
              <a:ea typeface="微軟正黑體" pitchFamily="34" charset="-120"/>
            </a:endParaRPr>
          </a:p>
          <a:p>
            <a:pPr algn="ctr">
              <a:buNone/>
            </a:pPr>
            <a:r>
              <a:rPr lang="zh-TW" altLang="en-US" b="1" dirty="0" smtClean="0">
                <a:latin typeface="微軟正黑體" pitchFamily="34" charset="-120"/>
                <a:ea typeface="微軟正黑體" pitchFamily="34" charset="-120"/>
              </a:rPr>
              <a:t>透過極小化成本、客製化電腦與直銷方式。</a:t>
            </a:r>
            <a:endParaRPr lang="en-US" altLang="zh-TW" b="1" dirty="0" smtClean="0">
              <a:latin typeface="微軟正黑體" pitchFamily="34" charset="-120"/>
              <a:ea typeface="微軟正黑體" pitchFamily="34" charset="-120"/>
            </a:endParaRPr>
          </a:p>
          <a:p>
            <a:endParaRPr lang="en-US" altLang="en-US" b="1" dirty="0" smtClean="0">
              <a:latin typeface="微軟正黑體" pitchFamily="34" charset="-120"/>
              <a:ea typeface="微軟正黑體" pitchFamily="34" charset="-120"/>
            </a:endParaRPr>
          </a:p>
        </p:txBody>
      </p:sp>
      <p:grpSp>
        <p:nvGrpSpPr>
          <p:cNvPr id="11" name="群組 10"/>
          <p:cNvGrpSpPr/>
          <p:nvPr/>
        </p:nvGrpSpPr>
        <p:grpSpPr>
          <a:xfrm>
            <a:off x="2285984" y="357166"/>
            <a:ext cx="6470904" cy="815476"/>
            <a:chOff x="0" y="2286035"/>
            <a:chExt cx="6470904" cy="815476"/>
          </a:xfrm>
          <a:scene3d>
            <a:camera prst="orthographicFront"/>
            <a:lightRig rig="flat" dir="t"/>
          </a:scene3d>
        </p:grpSpPr>
        <p:sp>
          <p:nvSpPr>
            <p:cNvPr id="12" name="圓角矩形 11"/>
            <p:cNvSpPr/>
            <p:nvPr/>
          </p:nvSpPr>
          <p:spPr>
            <a:xfrm>
              <a:off x="0" y="2286035"/>
              <a:ext cx="6400800" cy="745372"/>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3" name="圓角矩形 4"/>
            <p:cNvSpPr/>
            <p:nvPr/>
          </p:nvSpPr>
          <p:spPr>
            <a:xfrm>
              <a:off x="142876" y="2428911"/>
              <a:ext cx="6328028" cy="6726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defTabSz="1600200">
                <a:lnSpc>
                  <a:spcPct val="90000"/>
                </a:lnSpc>
                <a:spcAft>
                  <a:spcPct val="35000"/>
                </a:spcAft>
              </a:pPr>
              <a:r>
                <a:rPr lang="zh-TW" altLang="en-US" sz="3600" b="1" dirty="0" smtClean="0">
                  <a:latin typeface="微軟正黑體" pitchFamily="34" charset="-120"/>
                  <a:ea typeface="微軟正黑體" pitchFamily="34" charset="-120"/>
                </a:rPr>
                <a:t>東芝如何長期維持領先地位？</a:t>
              </a:r>
              <a:endParaRPr lang="en-US" sz="3600" b="1" kern="1200" dirty="0" smtClean="0">
                <a:latin typeface="微軟正黑體" pitchFamily="34" charset="-120"/>
                <a:ea typeface="微軟正黑體" pitchFamily="34" charset="-120"/>
              </a:endParaRPr>
            </a:p>
          </p:txBody>
        </p:sp>
      </p:grpSp>
      <p:pic>
        <p:nvPicPr>
          <p:cNvPr id="14" name="圖片 13" descr="200px-Toshiba_logo_svg.png"/>
          <p:cNvPicPr>
            <a:picLocks noChangeAspect="1"/>
          </p:cNvPicPr>
          <p:nvPr/>
        </p:nvPicPr>
        <p:blipFill>
          <a:blip r:embed="rId3" cstate="print"/>
          <a:stretch>
            <a:fillRect/>
          </a:stretch>
        </p:blipFill>
        <p:spPr>
          <a:xfrm>
            <a:off x="214282" y="571480"/>
            <a:ext cx="1905000" cy="295275"/>
          </a:xfrm>
          <a:prstGeom prst="rect">
            <a:avLst/>
          </a:prstGeom>
        </p:spPr>
      </p:pic>
      <p:sp>
        <p:nvSpPr>
          <p:cNvPr id="16" name="矩形 15"/>
          <p:cNvSpPr/>
          <p:nvPr/>
        </p:nvSpPr>
        <p:spPr>
          <a:xfrm>
            <a:off x="1142944" y="1571612"/>
            <a:ext cx="8001056" cy="2954655"/>
          </a:xfrm>
          <a:prstGeom prst="rect">
            <a:avLst/>
          </a:prstGeom>
          <a:solidFill>
            <a:schemeClr val="bg1"/>
          </a:solidFill>
        </p:spPr>
        <p:txBody>
          <a:bodyPr wrap="square">
            <a:spAutoFit/>
          </a:bodyPr>
          <a:lstStyle/>
          <a:p>
            <a:pPr marL="342900" indent="-342900">
              <a:buFont typeface="+mj-lt"/>
              <a:buAutoNum type="arabicPeriod"/>
            </a:pPr>
            <a:r>
              <a:rPr lang="zh-TW" altLang="en-US" sz="2800" b="1" u="sng" dirty="0" smtClean="0">
                <a:solidFill>
                  <a:srgbClr val="0000FF"/>
                </a:solidFill>
                <a:latin typeface="微軟正黑體" pitchFamily="34" charset="-120"/>
                <a:ea typeface="微軟正黑體" pitchFamily="34" charset="-120"/>
              </a:rPr>
              <a:t>價格的競爭力、不斷的創新技術</a:t>
            </a:r>
            <a:r>
              <a:rPr lang="zh-TW" altLang="en-US" sz="2800" b="1" dirty="0" smtClean="0">
                <a:latin typeface="微軟正黑體" pitchFamily="34" charset="-120"/>
                <a:ea typeface="微軟正黑體" pitchFamily="34" charset="-120"/>
              </a:rPr>
              <a:t>，使得東芝產品能稱霸筆記型電腦市場。</a:t>
            </a:r>
            <a:endParaRPr lang="en-US" altLang="zh-TW" sz="2800" b="1" dirty="0" smtClean="0">
              <a:latin typeface="微軟正黑體" pitchFamily="34" charset="-120"/>
              <a:ea typeface="微軟正黑體" pitchFamily="34" charset="-120"/>
            </a:endParaRPr>
          </a:p>
          <a:p>
            <a:pPr marL="342900" indent="-342900">
              <a:buFont typeface="+mj-lt"/>
              <a:buAutoNum type="arabicPeriod"/>
            </a:pPr>
            <a:r>
              <a:rPr lang="zh-TW" altLang="en-US" sz="2800" b="1" u="sng" dirty="0" smtClean="0">
                <a:solidFill>
                  <a:srgbClr val="0000FF"/>
                </a:solidFill>
                <a:latin typeface="微軟正黑體" pitchFamily="34" charset="-120"/>
                <a:ea typeface="微軟正黑體" pitchFamily="34" charset="-120"/>
              </a:rPr>
              <a:t>持續改善製造流程，降低生產成本。</a:t>
            </a:r>
            <a:endParaRPr lang="en-US" altLang="zh-TW" sz="2800" b="1" u="sng" dirty="0" smtClean="0">
              <a:solidFill>
                <a:srgbClr val="0000FF"/>
              </a:solidFill>
              <a:latin typeface="微軟正黑體" pitchFamily="34" charset="-120"/>
              <a:ea typeface="微軟正黑體" pitchFamily="34" charset="-120"/>
            </a:endParaRPr>
          </a:p>
          <a:p>
            <a:pPr marL="342900" indent="-342900">
              <a:buFont typeface="+mj-lt"/>
              <a:buAutoNum type="arabicPeriod"/>
            </a:pPr>
            <a:r>
              <a:rPr lang="zh-TW" altLang="en-US" sz="2800" b="1" u="sng" dirty="0" smtClean="0">
                <a:solidFill>
                  <a:srgbClr val="0000FF"/>
                </a:solidFill>
                <a:latin typeface="微軟正黑體" pitchFamily="34" charset="-120"/>
                <a:ea typeface="微軟正黑體" pitchFamily="34" charset="-120"/>
              </a:rPr>
              <a:t>東芝優勢，</a:t>
            </a:r>
            <a:r>
              <a:rPr lang="zh-TW" altLang="en-US" sz="2800" b="1" dirty="0" smtClean="0">
                <a:latin typeface="微軟正黑體" pitchFamily="34" charset="-120"/>
                <a:ea typeface="微軟正黑體" pitchFamily="34" charset="-120"/>
              </a:rPr>
              <a:t>大量投資液晶顯示器、硬碟等相關技術，並與其他產業界其他龍頭公司建立夥伴關係，降低新技術研發的風險。</a:t>
            </a:r>
            <a:endParaRPr lang="en-US" altLang="zh-TW" sz="2800" b="1" dirty="0" smtClean="0">
              <a:latin typeface="微軟正黑體" pitchFamily="34" charset="-120"/>
              <a:ea typeface="微軟正黑體" pitchFamily="34" charset="-120"/>
            </a:endParaRPr>
          </a:p>
          <a:p>
            <a:endParaRPr lang="en-US" altLang="zh-TW" dirty="0" smtClean="0"/>
          </a:p>
        </p:txBody>
      </p:sp>
      <p:sp>
        <p:nvSpPr>
          <p:cNvPr id="19" name="圓角矩形 18"/>
          <p:cNvSpPr/>
          <p:nvPr/>
        </p:nvSpPr>
        <p:spPr>
          <a:xfrm>
            <a:off x="0" y="4643446"/>
            <a:ext cx="4429124" cy="714380"/>
          </a:xfrm>
          <a:prstGeom prst="roundRect">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pPr algn="ctr"/>
            <a:r>
              <a:rPr lang="zh-TW" altLang="en-US" sz="3600" b="1" dirty="0" smtClean="0">
                <a:latin typeface="微軟正黑體" pitchFamily="34" charset="-120"/>
                <a:ea typeface="微軟正黑體" pitchFamily="34" charset="-120"/>
              </a:rPr>
              <a:t>競爭對手？</a:t>
            </a:r>
          </a:p>
        </p:txBody>
      </p:sp>
      <p:pic>
        <p:nvPicPr>
          <p:cNvPr id="20" name="圖片 19" descr="untitled11.bmp"/>
          <p:cNvPicPr>
            <a:picLocks noChangeAspect="1"/>
          </p:cNvPicPr>
          <p:nvPr/>
        </p:nvPicPr>
        <p:blipFill>
          <a:blip r:embed="rId4" cstate="print"/>
          <a:stretch>
            <a:fillRect/>
          </a:stretch>
        </p:blipFill>
        <p:spPr>
          <a:xfrm>
            <a:off x="5286380" y="4429132"/>
            <a:ext cx="1285601" cy="1285601"/>
          </a:xfrm>
          <a:prstGeom prst="rect">
            <a:avLst/>
          </a:prstGeom>
        </p:spPr>
      </p:pic>
      <p:pic>
        <p:nvPicPr>
          <p:cNvPr id="21" name="圖片 20" descr="imagesCAOMTRVS.jpg"/>
          <p:cNvPicPr>
            <a:picLocks noChangeAspect="1"/>
          </p:cNvPicPr>
          <p:nvPr/>
        </p:nvPicPr>
        <p:blipFill>
          <a:blip r:embed="rId5" cstate="print"/>
          <a:stretch>
            <a:fillRect/>
          </a:stretch>
        </p:blipFill>
        <p:spPr>
          <a:xfrm>
            <a:off x="6572264" y="4071942"/>
            <a:ext cx="2571736" cy="210509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zh-TW" altLang="en-US" b="1" dirty="0" smtClean="0">
                <a:solidFill>
                  <a:schemeClr val="bg1"/>
                </a:solidFill>
                <a:latin typeface="微軟正黑體" pitchFamily="34" charset="-120"/>
                <a:ea typeface="微軟正黑體" pitchFamily="34" charset="-120"/>
              </a:rPr>
              <a:t>裝配圖</a:t>
            </a:r>
          </a:p>
        </p:txBody>
      </p:sp>
      <p:pic>
        <p:nvPicPr>
          <p:cNvPr id="5123" name="Picture 5" descr="C:\Users\Thomas\Desktop\裝配圖.jpg"/>
          <p:cNvPicPr>
            <a:picLocks noChangeAspect="1" noChangeArrowheads="1"/>
          </p:cNvPicPr>
          <p:nvPr/>
        </p:nvPicPr>
        <p:blipFill>
          <a:blip r:embed="rId2" cstate="print"/>
          <a:srcRect/>
          <a:stretch>
            <a:fillRect/>
          </a:stretch>
        </p:blipFill>
        <p:spPr bwMode="auto">
          <a:xfrm>
            <a:off x="0" y="1700213"/>
            <a:ext cx="9144000"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zh-TW" altLang="en-US" b="1" dirty="0" smtClean="0">
                <a:solidFill>
                  <a:schemeClr val="bg1"/>
                </a:solidFill>
                <a:latin typeface="微軟正黑體" pitchFamily="34" charset="-120"/>
                <a:ea typeface="微軟正黑體" pitchFamily="34" charset="-120"/>
              </a:rPr>
              <a:t>組裝程序圖</a:t>
            </a:r>
          </a:p>
        </p:txBody>
      </p:sp>
      <p:pic>
        <p:nvPicPr>
          <p:cNvPr id="6147" name="Picture 4" descr="C:\Users\Thomas\Desktop\組裝流程圖.jpg"/>
          <p:cNvPicPr>
            <a:picLocks noChangeAspect="1" noChangeArrowheads="1"/>
          </p:cNvPicPr>
          <p:nvPr/>
        </p:nvPicPr>
        <p:blipFill>
          <a:blip r:embed="rId2" cstate="print"/>
          <a:srcRect/>
          <a:stretch>
            <a:fillRect/>
          </a:stretch>
        </p:blipFill>
        <p:spPr bwMode="auto">
          <a:xfrm>
            <a:off x="0" y="1628775"/>
            <a:ext cx="917575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zh-TW" altLang="en-US" b="1" dirty="0" smtClean="0">
                <a:solidFill>
                  <a:schemeClr val="bg1"/>
                </a:solidFill>
                <a:latin typeface="微軟正黑體" pitchFamily="34" charset="-120"/>
                <a:ea typeface="微軟正黑體" pitchFamily="34" charset="-120"/>
              </a:rPr>
              <a:t>途程表</a:t>
            </a:r>
          </a:p>
        </p:txBody>
      </p:sp>
      <p:pic>
        <p:nvPicPr>
          <p:cNvPr id="7171" name="Picture 4" descr="C:\Users\Thomas\Desktop\cha5 課本照片\途程表.jpg"/>
          <p:cNvPicPr>
            <a:picLocks noChangeAspect="1" noChangeArrowheads="1"/>
          </p:cNvPicPr>
          <p:nvPr/>
        </p:nvPicPr>
        <p:blipFill>
          <a:blip r:embed="rId2" cstate="print"/>
          <a:srcRect/>
          <a:stretch>
            <a:fillRect/>
          </a:stretch>
        </p:blipFill>
        <p:spPr bwMode="auto">
          <a:xfrm>
            <a:off x="0" y="1628775"/>
            <a:ext cx="91440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zh-TW" altLang="en-US" b="1" dirty="0" smtClean="0">
                <a:solidFill>
                  <a:schemeClr val="bg1"/>
                </a:solidFill>
                <a:latin typeface="微軟正黑體" pitchFamily="34" charset="-120"/>
                <a:ea typeface="微軟正黑體" pitchFamily="34" charset="-120"/>
              </a:rPr>
              <a:t>流程圖</a:t>
            </a:r>
          </a:p>
        </p:txBody>
      </p:sp>
      <p:pic>
        <p:nvPicPr>
          <p:cNvPr id="8196" name="Picture 4" descr="C:\Users\Thomas\Desktop\cha5 課本照片\流程圖.jpg"/>
          <p:cNvPicPr>
            <a:picLocks noChangeAspect="1" noChangeArrowheads="1"/>
          </p:cNvPicPr>
          <p:nvPr/>
        </p:nvPicPr>
        <p:blipFill>
          <a:blip r:embed="rId2" cstate="print"/>
          <a:srcRect/>
          <a:stretch>
            <a:fillRect/>
          </a:stretch>
        </p:blipFill>
        <p:spPr bwMode="auto">
          <a:xfrm>
            <a:off x="0" y="1700213"/>
            <a:ext cx="9144000" cy="48974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zh-TW" altLang="en-US" b="1" dirty="0" smtClean="0">
                <a:latin typeface="微軟正黑體" pitchFamily="34" charset="-120"/>
                <a:ea typeface="微軟正黑體" pitchFamily="34" charset="-120"/>
              </a:rPr>
              <a:t>分析流程</a:t>
            </a:r>
            <a:r>
              <a:rPr lang="zh-TW" altLang="en-US" b="1" dirty="0" smtClean="0">
                <a:solidFill>
                  <a:schemeClr val="bg1"/>
                </a:solidFill>
                <a:latin typeface="微軟正黑體" pitchFamily="34" charset="-120"/>
                <a:ea typeface="微軟正黑體" pitchFamily="34" charset="-120"/>
              </a:rPr>
              <a:t>分析</a:t>
            </a:r>
          </a:p>
        </p:txBody>
      </p:sp>
      <p:sp>
        <p:nvSpPr>
          <p:cNvPr id="9219" name="內容版面配置區 2"/>
          <p:cNvSpPr>
            <a:spLocks noGrp="1"/>
          </p:cNvSpPr>
          <p:nvPr>
            <p:ph idx="1"/>
          </p:nvPr>
        </p:nvSpPr>
        <p:spPr>
          <a:xfrm>
            <a:off x="428596" y="1428736"/>
            <a:ext cx="8229600" cy="3186122"/>
          </a:xfrm>
        </p:spPr>
        <p:style>
          <a:lnRef idx="1">
            <a:schemeClr val="accent4"/>
          </a:lnRef>
          <a:fillRef idx="2">
            <a:schemeClr val="accent4"/>
          </a:fillRef>
          <a:effectRef idx="1">
            <a:schemeClr val="accent4"/>
          </a:effectRef>
          <a:fontRef idx="minor">
            <a:schemeClr val="dk1"/>
          </a:fontRef>
        </p:style>
        <p:txBody>
          <a:bodyPr/>
          <a:lstStyle/>
          <a:p>
            <a:pPr>
              <a:buFontTx/>
              <a:buNone/>
            </a:pPr>
            <a:endParaRPr lang="en-US" altLang="zh-TW" dirty="0" smtClean="0">
              <a:ea typeface="新細明體" charset="-120"/>
            </a:endParaRPr>
          </a:p>
          <a:p>
            <a:pPr algn="ctr">
              <a:buFontTx/>
              <a:buNone/>
            </a:pPr>
            <a:r>
              <a:rPr lang="zh-TW" altLang="en-US" dirty="0" smtClean="0">
                <a:ea typeface="新細明體" charset="-120"/>
              </a:rPr>
              <a:t>    </a:t>
            </a:r>
            <a:r>
              <a:rPr lang="zh-TW" altLang="en-US" sz="3600" b="1" dirty="0" smtClean="0">
                <a:latin typeface="微軟正黑體" pitchFamily="34" charset="-120"/>
                <a:ea typeface="微軟正黑體" pitchFamily="34" charset="-120"/>
              </a:rPr>
              <a:t>一、維持流程各個部份的平衡</a:t>
            </a:r>
            <a:endParaRPr lang="en-US" altLang="zh-TW" sz="3600" b="1" dirty="0" smtClean="0">
              <a:latin typeface="微軟正黑體" pitchFamily="34" charset="-120"/>
              <a:ea typeface="微軟正黑體" pitchFamily="34" charset="-120"/>
            </a:endParaRPr>
          </a:p>
          <a:p>
            <a:pPr algn="ctr">
              <a:buFontTx/>
              <a:buNone/>
            </a:pPr>
            <a:r>
              <a:rPr lang="zh-TW" altLang="en-US" sz="3600" b="1" dirty="0" smtClean="0">
                <a:latin typeface="微軟正黑體" pitchFamily="34" charset="-120"/>
                <a:ea typeface="微軟正黑體" pitchFamily="34" charset="-120"/>
              </a:rPr>
              <a:t>二、將投入轉換成預期產出</a:t>
            </a:r>
            <a:endParaRPr lang="en-US" altLang="zh-TW" sz="3600" b="1" dirty="0" smtClean="0">
              <a:latin typeface="微軟正黑體" pitchFamily="34" charset="-120"/>
              <a:ea typeface="微軟正黑體" pitchFamily="34" charset="-120"/>
            </a:endParaRPr>
          </a:p>
          <a:p>
            <a:pPr algn="ctr">
              <a:buFontTx/>
              <a:buNone/>
            </a:pPr>
            <a:r>
              <a:rPr lang="zh-TW" altLang="en-US" sz="3600" b="1" dirty="0" smtClean="0">
                <a:latin typeface="微軟正黑體" pitchFamily="34" charset="-120"/>
                <a:ea typeface="微軟正黑體" pitchFamily="34" charset="-120"/>
              </a:rPr>
              <a:t>三、分析流程的</a:t>
            </a:r>
            <a:r>
              <a:rPr lang="zh-TW" altLang="en-US" sz="3600" b="1" dirty="0" smtClean="0">
                <a:solidFill>
                  <a:srgbClr val="FF0000"/>
                </a:solidFill>
                <a:latin typeface="微軟正黑體" pitchFamily="34" charset="-120"/>
                <a:ea typeface="微軟正黑體" pitchFamily="34" charset="-120"/>
              </a:rPr>
              <a:t>產能</a:t>
            </a:r>
            <a:r>
              <a:rPr lang="zh-TW" altLang="en-US" sz="3600" b="1" dirty="0" smtClean="0">
                <a:latin typeface="微軟正黑體" pitchFamily="34" charset="-120"/>
                <a:ea typeface="微軟正黑體" pitchFamily="34" charset="-120"/>
              </a:rPr>
              <a:t>及</a:t>
            </a:r>
            <a:r>
              <a:rPr lang="zh-TW" altLang="en-US" sz="3600" b="1" dirty="0" smtClean="0">
                <a:solidFill>
                  <a:srgbClr val="FF0000"/>
                </a:solidFill>
                <a:latin typeface="微軟正黑體" pitchFamily="34" charset="-120"/>
                <a:ea typeface="微軟正黑體" pitchFamily="34" charset="-120"/>
              </a:rPr>
              <a:t>成本</a:t>
            </a:r>
            <a:endParaRPr lang="en-US" altLang="zh-TW" sz="3600" b="1" dirty="0" smtClean="0">
              <a:solidFill>
                <a:srgbClr val="FF0000"/>
              </a:solidFill>
              <a:latin typeface="微軟正黑體" pitchFamily="34" charset="-120"/>
              <a:ea typeface="微軟正黑體" pitchFamily="34" charset="-120"/>
            </a:endParaRPr>
          </a:p>
          <a:p>
            <a:pPr>
              <a:buFontTx/>
              <a:buNone/>
            </a:pPr>
            <a:endParaRPr lang="en-US" altLang="zh-TW" sz="3600" b="1" dirty="0" smtClean="0">
              <a:latin typeface="微軟正黑體" pitchFamily="34" charset="-120"/>
              <a:ea typeface="微軟正黑體" pitchFamily="34" charset="-120"/>
            </a:endParaRPr>
          </a:p>
          <a:p>
            <a:pPr>
              <a:buFontTx/>
              <a:buNone/>
            </a:pPr>
            <a:r>
              <a:rPr lang="en-US" altLang="zh-TW" sz="3600" b="1" dirty="0" smtClean="0">
                <a:latin typeface="微軟正黑體" pitchFamily="34" charset="-120"/>
                <a:ea typeface="微軟正黑體" pitchFamily="34" charset="-120"/>
              </a:rPr>
              <a:t>                  </a:t>
            </a:r>
            <a:endParaRPr lang="zh-TW" altLang="en-US" sz="3600" b="1" dirty="0" smtClean="0">
              <a:solidFill>
                <a:srgbClr val="FF0000"/>
              </a:solidFill>
              <a:latin typeface="微軟正黑體" pitchFamily="34" charset="-120"/>
              <a:ea typeface="微軟正黑體" pitchFamily="34" charset="-120"/>
            </a:endParaRPr>
          </a:p>
        </p:txBody>
      </p:sp>
      <p:sp>
        <p:nvSpPr>
          <p:cNvPr id="6" name="七角星形 5"/>
          <p:cNvSpPr/>
          <p:nvPr/>
        </p:nvSpPr>
        <p:spPr>
          <a:xfrm rot="20195538">
            <a:off x="4966399" y="3771298"/>
            <a:ext cx="3357586" cy="2681095"/>
          </a:xfrm>
          <a:prstGeom prst="star7">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buFontTx/>
              <a:buNone/>
            </a:pPr>
            <a:r>
              <a:rPr lang="zh-TW" altLang="en-US" sz="3200" b="1" dirty="0" smtClean="0">
                <a:solidFill>
                  <a:srgbClr val="FF0000"/>
                </a:solidFill>
                <a:latin typeface="微軟正黑體" pitchFamily="34" charset="-120"/>
                <a:ea typeface="微軟正黑體" pitchFamily="34" charset="-120"/>
              </a:rPr>
              <a:t>最小成本，最大產出</a:t>
            </a:r>
          </a:p>
        </p:txBody>
      </p:sp>
      <p:pic>
        <p:nvPicPr>
          <p:cNvPr id="10242" name="Picture 2" descr="D:\Temporary Internet Files\Temporary Internet Files\Content.IE5\OO026GWB\MC900319790[1].wmf"/>
          <p:cNvPicPr>
            <a:picLocks noChangeAspect="1" noChangeArrowheads="1"/>
          </p:cNvPicPr>
          <p:nvPr/>
        </p:nvPicPr>
        <p:blipFill>
          <a:blip r:embed="rId2" cstate="print"/>
          <a:srcRect/>
          <a:stretch>
            <a:fillRect/>
          </a:stretch>
        </p:blipFill>
        <p:spPr bwMode="auto">
          <a:xfrm>
            <a:off x="400042" y="4750563"/>
            <a:ext cx="1809750" cy="16986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zh-TW" altLang="en-US" b="1" dirty="0" smtClean="0">
                <a:latin typeface="微軟正黑體" pitchFamily="34" charset="-120"/>
                <a:ea typeface="微軟正黑體" pitchFamily="34" charset="-120"/>
              </a:rPr>
              <a:t>流程分析範例</a:t>
            </a:r>
            <a:endParaRPr lang="zh-TW" altLang="en-US" b="1" dirty="0">
              <a:latin typeface="微軟正黑體" pitchFamily="34" charset="-120"/>
              <a:ea typeface="微軟正黑體" pitchFamily="34" charset="-120"/>
            </a:endParaRPr>
          </a:p>
        </p:txBody>
      </p:sp>
      <p:sp>
        <p:nvSpPr>
          <p:cNvPr id="5" name="文字方塊 4"/>
          <p:cNvSpPr txBox="1"/>
          <p:nvPr/>
        </p:nvSpPr>
        <p:spPr>
          <a:xfrm>
            <a:off x="571472" y="1571612"/>
            <a:ext cx="8072494" cy="1569660"/>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某家公司提供幾家大型汽車製造商</a:t>
            </a:r>
            <a:r>
              <a:rPr lang="en-US" altLang="zh-TW" sz="3200" b="1" dirty="0" smtClean="0">
                <a:latin typeface="微軟正黑體" pitchFamily="34" charset="-120"/>
                <a:ea typeface="微軟正黑體" pitchFamily="34" charset="-120"/>
              </a:rPr>
              <a:t>XYZ</a:t>
            </a:r>
            <a:r>
              <a:rPr lang="zh-TW" altLang="en-US" sz="3200" b="1" dirty="0" smtClean="0">
                <a:latin typeface="微軟正黑體" pitchFamily="34" charset="-120"/>
                <a:ea typeface="微軟正黑體" pitchFamily="34" charset="-120"/>
              </a:rPr>
              <a:t>元件，這元件由組裝及鑄造部門所製造而成，流程如下</a:t>
            </a:r>
            <a:r>
              <a:rPr lang="en-US" altLang="zh-TW" sz="3200" b="1" dirty="0" smtClean="0">
                <a:latin typeface="微軟正黑體" pitchFamily="34" charset="-120"/>
                <a:ea typeface="微軟正黑體" pitchFamily="34" charset="-120"/>
              </a:rPr>
              <a:t>:</a:t>
            </a:r>
            <a:endParaRPr lang="zh-TW" altLang="en-US" sz="3200" b="1" dirty="0">
              <a:latin typeface="微軟正黑體" pitchFamily="34" charset="-120"/>
              <a:ea typeface="微軟正黑體" pitchFamily="34" charset="-120"/>
            </a:endParaRPr>
          </a:p>
        </p:txBody>
      </p:sp>
      <p:pic>
        <p:nvPicPr>
          <p:cNvPr id="7169" name="Picture 1" descr="C:\Users\Thomas\Desktop\cha5 課本照片\Photo 13-3-4 下午8 12 54.jpg"/>
          <p:cNvPicPr>
            <a:picLocks noChangeAspect="1" noChangeArrowheads="1"/>
          </p:cNvPicPr>
          <p:nvPr/>
        </p:nvPicPr>
        <p:blipFill>
          <a:blip r:embed="rId2" cstate="print"/>
          <a:srcRect/>
          <a:stretch>
            <a:fillRect/>
          </a:stretch>
        </p:blipFill>
        <p:spPr bwMode="auto">
          <a:xfrm>
            <a:off x="0" y="2996952"/>
            <a:ext cx="9144000" cy="386104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style>
          <a:lnRef idx="1">
            <a:schemeClr val="accent5"/>
          </a:lnRef>
          <a:fillRef idx="3">
            <a:schemeClr val="accent5"/>
          </a:fillRef>
          <a:effectRef idx="2">
            <a:schemeClr val="accent5"/>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原件製造商</a:t>
            </a:r>
            <a:endParaRPr lang="zh-TW" altLang="en-US" b="1" dirty="0">
              <a:latin typeface="微軟正黑體" pitchFamily="34" charset="-120"/>
              <a:ea typeface="微軟正黑體" pitchFamily="34" charset="-120"/>
            </a:endParaRPr>
          </a:p>
        </p:txBody>
      </p:sp>
      <p:graphicFrame>
        <p:nvGraphicFramePr>
          <p:cNvPr id="4" name="表格 3"/>
          <p:cNvGraphicFramePr>
            <a:graphicFrameLocks noGrp="1"/>
          </p:cNvGraphicFramePr>
          <p:nvPr/>
        </p:nvGraphicFramePr>
        <p:xfrm>
          <a:off x="0" y="1428732"/>
          <a:ext cx="9143999" cy="5429268"/>
        </p:xfrm>
        <a:graphic>
          <a:graphicData uri="http://schemas.openxmlformats.org/drawingml/2006/table">
            <a:tbl>
              <a:tblPr/>
              <a:tblGrid>
                <a:gridCol w="5011981"/>
                <a:gridCol w="2066009"/>
                <a:gridCol w="2066009"/>
              </a:tblGrid>
              <a:tr h="452439">
                <a:tc gridSpan="3">
                  <a:txBody>
                    <a:bodyPr/>
                    <a:lstStyle/>
                    <a:p>
                      <a:pPr algn="ctr" fontAlgn="ctr"/>
                      <a:r>
                        <a:rPr lang="zh-TW" altLang="en-US" sz="2800" b="1" i="0" u="none" strike="noStrike" dirty="0">
                          <a:solidFill>
                            <a:srgbClr val="000000"/>
                          </a:solidFill>
                          <a:latin typeface="微軟正黑體" pitchFamily="34" charset="-120"/>
                          <a:ea typeface="微軟正黑體" pitchFamily="34" charset="-120"/>
                        </a:rPr>
                        <a:t>某家汽車元件製造商</a:t>
                      </a:r>
                    </a:p>
                  </a:txBody>
                  <a:tcPr marL="0" marR="0" marT="0" marB="0" anchor="ctr">
                    <a:lnL>
                      <a:noFill/>
                    </a:lnL>
                    <a:lnR>
                      <a:noFill/>
                    </a:lnR>
                    <a:lnT>
                      <a:noFill/>
                    </a:lnT>
                    <a:lnB>
                      <a:noFill/>
                    </a:lnB>
                  </a:tcPr>
                </a:tc>
                <a:tc hMerge="1">
                  <a:txBody>
                    <a:bodyPr/>
                    <a:lstStyle/>
                    <a:p>
                      <a:pPr algn="l" fontAlgn="ctr"/>
                      <a:endParaRPr lang="zh-TW" altLang="en-US" sz="2800" b="0" i="0" u="none" strike="noStrike" dirty="0">
                        <a:solidFill>
                          <a:srgbClr val="000000"/>
                        </a:solidFill>
                        <a:latin typeface="新細明體"/>
                      </a:endParaRPr>
                    </a:p>
                  </a:txBody>
                  <a:tcPr marL="0" marR="0" marT="0" marB="0" anchor="ctr">
                    <a:lnL>
                      <a:noFill/>
                    </a:lnL>
                    <a:lnR>
                      <a:noFill/>
                    </a:lnR>
                    <a:lnT>
                      <a:noFill/>
                    </a:lnT>
                    <a:lnB>
                      <a:noFill/>
                    </a:lnB>
                  </a:tcPr>
                </a:tc>
                <a:tc hMerge="1">
                  <a:txBody>
                    <a:bodyPr/>
                    <a:lstStyle/>
                    <a:p>
                      <a:pPr algn="l" fontAlgn="ctr"/>
                      <a:endParaRPr lang="zh-TW" altLang="en-US" sz="2800" b="0" i="0" u="none" strike="noStrike" dirty="0">
                        <a:solidFill>
                          <a:srgbClr val="000000"/>
                        </a:solidFill>
                        <a:latin typeface="新細明體"/>
                      </a:endParaRPr>
                    </a:p>
                  </a:txBody>
                  <a:tcPr marL="0" marR="0" marT="0" marB="0" anchor="ctr">
                    <a:lnL>
                      <a:noFill/>
                    </a:lnL>
                    <a:lnR>
                      <a:noFill/>
                    </a:lnR>
                    <a:lnT>
                      <a:noFill/>
                    </a:lnT>
                    <a:lnB>
                      <a:noFill/>
                    </a:lnB>
                  </a:tcPr>
                </a:tc>
              </a:tr>
              <a:tr h="452439">
                <a:tc>
                  <a:txBody>
                    <a:bodyPr/>
                    <a:lstStyle/>
                    <a:p>
                      <a:pPr algn="l" fontAlgn="ctr"/>
                      <a:endParaRPr lang="zh-TW" altLang="en-US" sz="2800" b="1" i="0" u="none" strike="noStrike" dirty="0">
                        <a:solidFill>
                          <a:schemeClr val="tx1"/>
                        </a:solidFill>
                        <a:latin typeface="微軟正黑體" pitchFamily="34" charset="-120"/>
                        <a:ea typeface="微軟正黑體" pitchFamily="34" charset="-120"/>
                      </a:endParaRP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zh-TW" altLang="en-US" sz="2400" b="1" i="0" u="none" strike="noStrike" dirty="0">
                          <a:solidFill>
                            <a:schemeClr val="tx1"/>
                          </a:solidFill>
                          <a:latin typeface="微軟正黑體" pitchFamily="34" charset="-120"/>
                          <a:ea typeface="微軟正黑體" pitchFamily="34" charset="-120"/>
                        </a:rPr>
                        <a:t>組裝部門</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zh-TW" altLang="en-US" sz="2400" b="1" i="0" u="none" strike="noStrike" dirty="0">
                          <a:solidFill>
                            <a:schemeClr val="tx1"/>
                          </a:solidFill>
                          <a:latin typeface="微軟正黑體" pitchFamily="34" charset="-120"/>
                          <a:ea typeface="微軟正黑體" pitchFamily="34" charset="-120"/>
                        </a:rPr>
                        <a:t>鑄模部門</a:t>
                      </a:r>
                    </a:p>
                  </a:txBody>
                  <a:tcPr marL="0" marR="0" marT="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E6B9B8"/>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員工</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人數</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15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6</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工時</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小時</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天</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8</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作業員薪水</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件</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0.3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0.2</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產能</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件</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小時</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150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25</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鑄造原料成本</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件</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0.1</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鑄造電力成本</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件</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0.02</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外購</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件</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a:solidFill>
                            <a:schemeClr val="tx1"/>
                          </a:solidFill>
                          <a:latin typeface="微軟正黑體" pitchFamily="34" charset="-120"/>
                          <a:ea typeface="微軟正黑體" pitchFamily="34" charset="-12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0.3</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廠房租金</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週</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gridSpan="2">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B9B8"/>
                    </a:solidFill>
                  </a:tcPr>
                </a:tc>
                <a:tc hMerge="1">
                  <a:txBody>
                    <a:bodyPr/>
                    <a:lstStyle/>
                    <a:p>
                      <a:endParaRPr lang="zh-TW" altLang="en-US"/>
                    </a:p>
                  </a:txBody>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管理</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週</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gridSpan="2">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1000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DDDC"/>
                    </a:solidFill>
                  </a:tcPr>
                </a:tc>
                <a:tc hMerge="1">
                  <a:txBody>
                    <a:bodyPr/>
                    <a:lstStyle/>
                    <a:p>
                      <a:endParaRPr lang="zh-TW" altLang="en-US"/>
                    </a:p>
                  </a:txBody>
                  <a:tcPr/>
                </a:tc>
              </a:tr>
              <a:tr h="452439">
                <a:tc>
                  <a:txBody>
                    <a:bodyPr/>
                    <a:lstStyle/>
                    <a:p>
                      <a:pPr algn="l" fontAlgn="ctr"/>
                      <a:r>
                        <a:rPr lang="zh-TW" altLang="en-US" sz="2400" b="1" i="0" u="none" strike="noStrike" dirty="0">
                          <a:solidFill>
                            <a:schemeClr val="tx1"/>
                          </a:solidFill>
                          <a:latin typeface="微軟正黑體" pitchFamily="34" charset="-120"/>
                          <a:ea typeface="微軟正黑體" pitchFamily="34" charset="-120"/>
                        </a:rPr>
                        <a:t>機器折舊</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週</a:t>
                      </a:r>
                      <a:r>
                        <a:rPr lang="en-US" altLang="zh-TW" sz="2400" b="1" i="0" u="none" strike="noStrike" dirty="0">
                          <a:solidFill>
                            <a:schemeClr val="tx1"/>
                          </a:solidFill>
                          <a:latin typeface="微軟正黑體" pitchFamily="34" charset="-120"/>
                          <a:ea typeface="微軟正黑體" pitchFamily="34" charset="-120"/>
                        </a:rPr>
                        <a:t>/</a:t>
                      </a:r>
                      <a:r>
                        <a:rPr lang="zh-TW" altLang="en-US" sz="2400" b="1" i="0" u="none" strike="noStrike" dirty="0">
                          <a:solidFill>
                            <a:schemeClr val="tx1"/>
                          </a:solidFill>
                          <a:latin typeface="微軟正黑體" pitchFamily="34" charset="-120"/>
                          <a:ea typeface="微軟正黑體" pitchFamily="34" charset="-120"/>
                        </a:rPr>
                        <a:t>美元</a:t>
                      </a:r>
                      <a:r>
                        <a:rPr lang="en-US" altLang="zh-TW" sz="2400" b="1" i="0" u="none" strike="noStrike" dirty="0">
                          <a:solidFill>
                            <a:schemeClr val="tx1"/>
                          </a:solidFill>
                          <a:latin typeface="微軟正黑體" pitchFamily="34" charset="-120"/>
                          <a:ea typeface="微軟正黑體" pitchFamily="34" charset="-120"/>
                        </a:rPr>
                        <a:t>)</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9B8"/>
                    </a:solidFill>
                  </a:tcPr>
                </a:tc>
                <a:tc gridSpan="2">
                  <a:txBody>
                    <a:bodyPr/>
                    <a:lstStyle/>
                    <a:p>
                      <a:pPr algn="ctr" fontAlgn="ctr"/>
                      <a:r>
                        <a:rPr lang="en-US" altLang="zh-TW" sz="2400" b="1" i="0" u="none" strike="noStrike" dirty="0">
                          <a:solidFill>
                            <a:schemeClr val="tx1"/>
                          </a:solidFill>
                          <a:latin typeface="微軟正黑體" pitchFamily="34" charset="-120"/>
                          <a:ea typeface="微軟正黑體" pitchFamily="34" charset="-120"/>
                        </a:rPr>
                        <a:t>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6B9B8"/>
                    </a:solidFill>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en-US" b="1" dirty="0">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4143372" y="1857367"/>
          <a:ext cx="4880706" cy="4451951"/>
        </p:xfrm>
        <a:graphic>
          <a:graphicData uri="http://schemas.openxmlformats.org/drawingml/2006/table">
            <a:tbl>
              <a:tblPr>
                <a:tableStyleId>{E929F9F4-4A8F-4326-A1B4-22849713DDAB}</a:tableStyleId>
              </a:tblPr>
              <a:tblGrid>
                <a:gridCol w="2343444"/>
                <a:gridCol w="1268631"/>
                <a:gridCol w="1268631"/>
              </a:tblGrid>
              <a:tr h="635993">
                <a:tc gridSpan="3">
                  <a:txBody>
                    <a:bodyPr/>
                    <a:lstStyle/>
                    <a:p>
                      <a:pPr algn="ctr" fontAlgn="ctr"/>
                      <a:r>
                        <a:rPr lang="en-US" altLang="zh-TW" sz="2400" b="1" u="none" strike="noStrike" dirty="0">
                          <a:latin typeface="微軟正黑體" pitchFamily="34" charset="-120"/>
                          <a:ea typeface="微軟正黑體" pitchFamily="34" charset="-120"/>
                        </a:rPr>
                        <a:t>XYZ </a:t>
                      </a:r>
                      <a:r>
                        <a:rPr lang="zh-TW" altLang="en-US" sz="2400" b="1" u="none" strike="noStrike" dirty="0">
                          <a:latin typeface="微軟正黑體" pitchFamily="34" charset="-120"/>
                          <a:ea typeface="微軟正黑體" pitchFamily="34" charset="-120"/>
                        </a:rPr>
                        <a:t>原件目前產能</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35993">
                <a:tc>
                  <a:txBody>
                    <a:bodyPr/>
                    <a:lstStyle/>
                    <a:p>
                      <a:pPr algn="l" fontAlgn="ctr"/>
                      <a:r>
                        <a:rPr lang="zh-TW" altLang="en-US" sz="2400" b="1" u="none" strike="noStrike" dirty="0">
                          <a:latin typeface="微軟正黑體" pitchFamily="34" charset="-120"/>
                          <a:ea typeface="微軟正黑體" pitchFamily="34" charset="-120"/>
                        </a:rPr>
                        <a:t>流程產能</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1" u="none" strike="noStrike" dirty="0">
                          <a:latin typeface="微軟正黑體" pitchFamily="34" charset="-120"/>
                          <a:ea typeface="微軟正黑體" pitchFamily="34" charset="-120"/>
                        </a:rPr>
                        <a:t>組裝部門</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400" b="1" u="none" strike="noStrike" dirty="0">
                          <a:latin typeface="微軟正黑體" pitchFamily="34" charset="-120"/>
                          <a:ea typeface="微軟正黑體" pitchFamily="34" charset="-120"/>
                        </a:rPr>
                        <a:t>鑄模部門</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993">
                <a:tc>
                  <a:txBody>
                    <a:bodyPr/>
                    <a:lstStyle/>
                    <a:p>
                      <a:pPr algn="l" fontAlgn="ctr"/>
                      <a:r>
                        <a:rPr lang="zh-TW" altLang="en-US" sz="2400" b="1" u="none" strike="noStrike" dirty="0">
                          <a:latin typeface="微軟正黑體" pitchFamily="34" charset="-120"/>
                          <a:ea typeface="微軟正黑體" pitchFamily="34" charset="-120"/>
                        </a:rPr>
                        <a:t>員工</a:t>
                      </a:r>
                      <a:r>
                        <a:rPr lang="en-US" altLang="zh-TW" sz="2400" b="1" u="none" strike="noStrike" dirty="0">
                          <a:latin typeface="微軟正黑體" pitchFamily="34" charset="-120"/>
                          <a:ea typeface="微軟正黑體" pitchFamily="34" charset="-120"/>
                        </a:rPr>
                        <a:t>(</a:t>
                      </a:r>
                      <a:r>
                        <a:rPr lang="zh-TW" altLang="en-US" sz="2400" b="1" u="none" strike="noStrike" dirty="0">
                          <a:latin typeface="微軟正黑體" pitchFamily="34" charset="-120"/>
                          <a:ea typeface="微軟正黑體" pitchFamily="34" charset="-120"/>
                        </a:rPr>
                        <a:t>人</a:t>
                      </a:r>
                      <a:r>
                        <a:rPr lang="en-US" altLang="zh-TW" sz="2400" b="1" u="none" strike="noStrike" dirty="0">
                          <a:latin typeface="微軟正黑體" pitchFamily="34" charset="-120"/>
                          <a:ea typeface="微軟正黑體" pitchFamily="34" charset="-120"/>
                        </a:rPr>
                        <a:t>)</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a:latin typeface="微軟正黑體" pitchFamily="34" charset="-120"/>
                          <a:ea typeface="微軟正黑體" pitchFamily="34" charset="-120"/>
                        </a:rPr>
                        <a:t>6</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993">
                <a:tc>
                  <a:txBody>
                    <a:bodyPr/>
                    <a:lstStyle/>
                    <a:p>
                      <a:pPr algn="l" fontAlgn="ctr"/>
                      <a:r>
                        <a:rPr lang="zh-TW" altLang="en-US" sz="2400" b="1" u="none" strike="noStrike" dirty="0">
                          <a:latin typeface="微軟正黑體" pitchFamily="34" charset="-120"/>
                          <a:ea typeface="微軟正黑體" pitchFamily="34" charset="-120"/>
                        </a:rPr>
                        <a:t>工時</a:t>
                      </a:r>
                      <a:r>
                        <a:rPr lang="en-US" altLang="zh-TW" sz="2400" b="1" u="none" strike="noStrike" dirty="0">
                          <a:latin typeface="微軟正黑體" pitchFamily="34" charset="-120"/>
                          <a:ea typeface="微軟正黑體" pitchFamily="34" charset="-120"/>
                        </a:rPr>
                        <a:t>(</a:t>
                      </a:r>
                      <a:r>
                        <a:rPr lang="zh-TW" altLang="en-US" sz="2400" b="1" u="none" strike="noStrike" dirty="0">
                          <a:latin typeface="微軟正黑體" pitchFamily="34" charset="-120"/>
                          <a:ea typeface="微軟正黑體" pitchFamily="34" charset="-120"/>
                        </a:rPr>
                        <a:t>小時</a:t>
                      </a:r>
                      <a:r>
                        <a:rPr lang="en-US" altLang="zh-TW" sz="2400" b="1" u="none" strike="noStrike" dirty="0">
                          <a:latin typeface="微軟正黑體" pitchFamily="34" charset="-120"/>
                          <a:ea typeface="微軟正黑體" pitchFamily="34" charset="-120"/>
                        </a:rPr>
                        <a:t>/</a:t>
                      </a:r>
                      <a:r>
                        <a:rPr lang="zh-TW" altLang="en-US" sz="2400" b="1" u="none" strike="noStrike" dirty="0">
                          <a:latin typeface="微軟正黑體" pitchFamily="34" charset="-120"/>
                          <a:ea typeface="微軟正黑體" pitchFamily="34" charset="-120"/>
                        </a:rPr>
                        <a:t>每天</a:t>
                      </a:r>
                      <a:r>
                        <a:rPr lang="en-US" altLang="zh-TW" sz="2400" b="1" u="none" strike="noStrike" dirty="0">
                          <a:latin typeface="微軟正黑體" pitchFamily="34" charset="-120"/>
                          <a:ea typeface="微軟正黑體" pitchFamily="34" charset="-120"/>
                        </a:rPr>
                        <a:t>)</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8</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a:latin typeface="微軟正黑體" pitchFamily="34" charset="-120"/>
                          <a:ea typeface="微軟正黑體" pitchFamily="34" charset="-120"/>
                        </a:rPr>
                        <a:t>8</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993">
                <a:tc>
                  <a:txBody>
                    <a:bodyPr/>
                    <a:lstStyle/>
                    <a:p>
                      <a:pPr algn="l" fontAlgn="ctr"/>
                      <a:r>
                        <a:rPr lang="zh-TW" altLang="en-US" sz="2400" b="1" u="none" strike="noStrike">
                          <a:latin typeface="微軟正黑體" pitchFamily="34" charset="-120"/>
                          <a:ea typeface="微軟正黑體" pitchFamily="34" charset="-120"/>
                        </a:rPr>
                        <a:t>產能</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件</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小時</a:t>
                      </a:r>
                      <a:r>
                        <a:rPr lang="en-US" altLang="zh-TW" sz="2400" b="1" u="none" strike="noStrike">
                          <a:latin typeface="微軟正黑體" pitchFamily="34" charset="-120"/>
                          <a:ea typeface="微軟正黑體" pitchFamily="34" charset="-120"/>
                        </a:rPr>
                        <a:t>)</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150</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25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993">
                <a:tc>
                  <a:txBody>
                    <a:bodyPr/>
                    <a:lstStyle/>
                    <a:p>
                      <a:pPr algn="l" fontAlgn="ctr"/>
                      <a:r>
                        <a:rPr lang="zh-TW" altLang="en-US" sz="2400" b="1" u="none" strike="noStrike">
                          <a:latin typeface="微軟正黑體" pitchFamily="34" charset="-120"/>
                          <a:ea typeface="微軟正黑體" pitchFamily="34" charset="-120"/>
                        </a:rPr>
                        <a:t>每週工作天數</a:t>
                      </a:r>
                      <a:endParaRPr lang="zh-TW" altLang="en-US"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993">
                <a:tc>
                  <a:txBody>
                    <a:bodyPr/>
                    <a:lstStyle/>
                    <a:p>
                      <a:pPr algn="l" fontAlgn="ctr"/>
                      <a:r>
                        <a:rPr lang="zh-TW" altLang="en-US" sz="2400" b="1" u="none" strike="noStrike">
                          <a:latin typeface="微軟正黑體" pitchFamily="34" charset="-120"/>
                          <a:ea typeface="微軟正黑體" pitchFamily="34" charset="-120"/>
                        </a:rPr>
                        <a:t>每週產能</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件</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週</a:t>
                      </a:r>
                      <a:r>
                        <a:rPr lang="en-US" altLang="zh-TW" sz="2400" b="1" u="none" strike="noStrike">
                          <a:latin typeface="微軟正黑體" pitchFamily="34" charset="-120"/>
                          <a:ea typeface="微軟正黑體" pitchFamily="34" charset="-120"/>
                        </a:rPr>
                        <a:t>)</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6000</a:t>
                      </a:r>
                      <a:endParaRPr lang="en-US" altLang="zh-TW" sz="2400" b="1" i="0" u="none" strike="noStrike" dirty="0">
                        <a:solidFill>
                          <a:srgbClr val="0033CC"/>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6000</a:t>
                      </a:r>
                      <a:endParaRPr lang="en-US" altLang="zh-TW" sz="2400" b="1" i="0" u="none" strike="noStrike" dirty="0">
                        <a:solidFill>
                          <a:srgbClr val="0033CC"/>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文字方塊 3"/>
          <p:cNvSpPr txBox="1"/>
          <p:nvPr/>
        </p:nvSpPr>
        <p:spPr>
          <a:xfrm>
            <a:off x="285720" y="1785926"/>
            <a:ext cx="3528392" cy="2062103"/>
          </a:xfrm>
          <a:prstGeom prst="rect">
            <a:avLst/>
          </a:prstGeom>
          <a:noFill/>
        </p:spPr>
        <p:txBody>
          <a:bodyPr wrap="square" rtlCol="0">
            <a:spAutoFit/>
          </a:bodyPr>
          <a:lstStyle/>
          <a:p>
            <a:r>
              <a:rPr lang="zh-TW" altLang="en-US" sz="3200" b="1" dirty="0" smtClean="0">
                <a:latin typeface="微軟正黑體" pitchFamily="34" charset="-120"/>
                <a:ea typeface="微軟正黑體" pitchFamily="34" charset="-120"/>
              </a:rPr>
              <a:t>組裝部門與鑄模部門產能皆為 </a:t>
            </a:r>
            <a:r>
              <a:rPr lang="en-US" altLang="zh-TW" sz="3200" b="1" dirty="0" smtClean="0">
                <a:latin typeface="微軟正黑體" pitchFamily="34" charset="-120"/>
                <a:ea typeface="微軟正黑體" pitchFamily="34" charset="-120"/>
              </a:rPr>
              <a:t>6000 (</a:t>
            </a:r>
            <a:r>
              <a:rPr lang="zh-TW" altLang="en-US" sz="3200" b="1" dirty="0" smtClean="0">
                <a:latin typeface="微軟正黑體" pitchFamily="34" charset="-120"/>
                <a:ea typeface="微軟正黑體" pitchFamily="34" charset="-120"/>
              </a:rPr>
              <a:t>件</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週</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，最終可生產 </a:t>
            </a:r>
            <a:r>
              <a:rPr lang="en-US" altLang="zh-TW" sz="3200" b="1" dirty="0" smtClean="0">
                <a:latin typeface="微軟正黑體" pitchFamily="34" charset="-120"/>
                <a:ea typeface="微軟正黑體" pitchFamily="34" charset="-120"/>
              </a:rPr>
              <a:t>6000</a:t>
            </a:r>
            <a:r>
              <a:rPr lang="zh-TW" altLang="en-US" sz="3200" b="1" dirty="0" smtClean="0">
                <a:latin typeface="微軟正黑體" pitchFamily="34" charset="-120"/>
                <a:ea typeface="微軟正黑體" pitchFamily="34" charset="-120"/>
              </a:rPr>
              <a:t>元件</a:t>
            </a:r>
            <a:endParaRPr lang="zh-TW" altLang="en-US" sz="3200" b="1" dirty="0">
              <a:latin typeface="微軟正黑體" pitchFamily="34" charset="-120"/>
              <a:ea typeface="微軟正黑體" pitchFamily="34" charset="-120"/>
            </a:endParaRPr>
          </a:p>
        </p:txBody>
      </p:sp>
      <p:pic>
        <p:nvPicPr>
          <p:cNvPr id="11266" name="Picture 2" descr="D:\Temporary Internet Files\Temporary Internet Files\Content.IE5\O2PZR5P3\MM900285345[1].gif"/>
          <p:cNvPicPr>
            <a:picLocks noChangeAspect="1" noChangeArrowheads="1" noCrop="1"/>
          </p:cNvPicPr>
          <p:nvPr/>
        </p:nvPicPr>
        <p:blipFill>
          <a:blip r:embed="rId3" cstate="print"/>
          <a:srcRect/>
          <a:stretch>
            <a:fillRect/>
          </a:stretch>
        </p:blipFill>
        <p:spPr bwMode="auto">
          <a:xfrm rot="6190643">
            <a:off x="154284" y="5173388"/>
            <a:ext cx="1530328" cy="1530328"/>
          </a:xfrm>
          <a:prstGeom prst="rect">
            <a:avLst/>
          </a:prstGeom>
          <a:noFill/>
        </p:spPr>
      </p:pic>
      <p:grpSp>
        <p:nvGrpSpPr>
          <p:cNvPr id="8" name="群組 7"/>
          <p:cNvGrpSpPr/>
          <p:nvPr/>
        </p:nvGrpSpPr>
        <p:grpSpPr>
          <a:xfrm>
            <a:off x="928662" y="4071942"/>
            <a:ext cx="3143272" cy="2286016"/>
            <a:chOff x="-928726" y="4214818"/>
            <a:chExt cx="2714644" cy="2286016"/>
          </a:xfrm>
        </p:grpSpPr>
        <p:sp>
          <p:nvSpPr>
            <p:cNvPr id="7" name="雲朵形圖說文字 6"/>
            <p:cNvSpPr/>
            <p:nvPr/>
          </p:nvSpPr>
          <p:spPr>
            <a:xfrm>
              <a:off x="-928726" y="4214818"/>
              <a:ext cx="2714644" cy="228601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矩形 5"/>
            <p:cNvSpPr/>
            <p:nvPr/>
          </p:nvSpPr>
          <p:spPr>
            <a:xfrm>
              <a:off x="-177887" y="4857760"/>
              <a:ext cx="13666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solidFill>
                    <a:srgbClr val="0033CC"/>
                  </a:solidFill>
                  <a:effectLst>
                    <a:outerShdw blurRad="76200" dist="50800" dir="5400000" algn="tl" rotWithShape="0">
                      <a:srgbClr val="000000">
                        <a:alpha val="65000"/>
                      </a:srgbClr>
                    </a:outerShdw>
                  </a:effectLst>
                  <a:latin typeface="微軟正黑體" pitchFamily="34" charset="-120"/>
                  <a:ea typeface="微軟正黑體" pitchFamily="34" charset="-120"/>
                </a:rPr>
                <a:t>平衡</a:t>
              </a:r>
              <a:endParaRPr lang="zh-TW" altLang="en-US" sz="5400" b="1" cap="none" spc="50" dirty="0">
                <a:ln w="11430"/>
                <a:solidFill>
                  <a:srgbClr val="0033CC"/>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zh-TW" b="1" dirty="0" smtClean="0">
              <a:solidFill>
                <a:schemeClr val="bg1"/>
              </a:solidFill>
              <a:latin typeface="微軟正黑體" pitchFamily="34" charset="-120"/>
              <a:ea typeface="微軟正黑體" pitchFamily="34" charset="-120"/>
            </a:endParaRPr>
          </a:p>
        </p:txBody>
      </p:sp>
      <p:graphicFrame>
        <p:nvGraphicFramePr>
          <p:cNvPr id="4" name="表格 3"/>
          <p:cNvGraphicFramePr>
            <a:graphicFrameLocks noGrp="1"/>
          </p:cNvGraphicFramePr>
          <p:nvPr/>
        </p:nvGraphicFramePr>
        <p:xfrm>
          <a:off x="4214810" y="1714488"/>
          <a:ext cx="4764297" cy="4761263"/>
        </p:xfrm>
        <a:graphic>
          <a:graphicData uri="http://schemas.openxmlformats.org/drawingml/2006/table">
            <a:tbl>
              <a:tblPr>
                <a:tableStyleId>{638B1855-1B75-4FBE-930C-398BA8C253C6}</a:tableStyleId>
              </a:tblPr>
              <a:tblGrid>
                <a:gridCol w="2287551"/>
                <a:gridCol w="1238373"/>
                <a:gridCol w="1238373"/>
              </a:tblGrid>
              <a:tr h="636047">
                <a:tc gridSpan="3">
                  <a:txBody>
                    <a:bodyPr/>
                    <a:lstStyle/>
                    <a:p>
                      <a:pPr marL="0" algn="ctr" defTabSz="914400" rtl="0" eaLnBrk="1" fontAlgn="ctr" latinLnBrk="0" hangingPunct="1"/>
                      <a:r>
                        <a:rPr lang="zh-TW" altLang="en-US" sz="2400" b="1" u="none" strike="noStrike" kern="1200" dirty="0" smtClean="0">
                          <a:latin typeface="微軟正黑體" pitchFamily="34" charset="-120"/>
                          <a:ea typeface="微軟正黑體" pitchFamily="34" charset="-120"/>
                        </a:rPr>
                        <a:t>鑄模流程機器由 </a:t>
                      </a:r>
                      <a:r>
                        <a:rPr lang="en-US" altLang="zh-TW" sz="2400" b="1" u="none" strike="noStrike" kern="1200" dirty="0" smtClean="0">
                          <a:latin typeface="微軟正黑體" pitchFamily="34" charset="-120"/>
                          <a:ea typeface="微軟正黑體" pitchFamily="34" charset="-120"/>
                        </a:rPr>
                        <a:t>6 </a:t>
                      </a:r>
                      <a:r>
                        <a:rPr lang="zh-TW" altLang="en-US" sz="2400" b="1" u="none" strike="noStrike" kern="1200" dirty="0" smtClean="0">
                          <a:latin typeface="微軟正黑體" pitchFamily="34" charset="-120"/>
                          <a:ea typeface="微軟正黑體" pitchFamily="34" charset="-120"/>
                        </a:rPr>
                        <a:t>部增為 </a:t>
                      </a:r>
                      <a:r>
                        <a:rPr lang="en-US" altLang="zh-TW" sz="2400" b="1" u="none" strike="noStrike" kern="1200" dirty="0" smtClean="0">
                          <a:latin typeface="微軟正黑體" pitchFamily="34" charset="-120"/>
                          <a:ea typeface="微軟正黑體" pitchFamily="34" charset="-120"/>
                        </a:rPr>
                        <a:t>10 </a:t>
                      </a:r>
                      <a:r>
                        <a:rPr lang="zh-TW" altLang="en-US" sz="2400" b="1" u="none" strike="noStrike" kern="1200" dirty="0" smtClean="0">
                          <a:latin typeface="微軟正黑體" pitchFamily="34" charset="-120"/>
                          <a:ea typeface="微軟正黑體" pitchFamily="34" charset="-120"/>
                        </a:rPr>
                        <a:t>部 </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739025">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流程產能</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鑄模部門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鑄模部門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047">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員工</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人</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6</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10</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025">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工時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每天</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8</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8</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047">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25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25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047">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每週工作天數</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025">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每週產能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週</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6000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10000</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文字方塊 4"/>
          <p:cNvSpPr txBox="1"/>
          <p:nvPr/>
        </p:nvSpPr>
        <p:spPr>
          <a:xfrm>
            <a:off x="357158" y="1857364"/>
            <a:ext cx="3786214" cy="2246769"/>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如果鑄模流程所使用的機器從原來的 </a:t>
            </a:r>
            <a:r>
              <a:rPr lang="en-US" altLang="zh-TW" sz="2800" b="1" dirty="0" smtClean="0">
                <a:latin typeface="微軟正黑體" pitchFamily="34" charset="-120"/>
                <a:ea typeface="微軟正黑體" pitchFamily="34" charset="-120"/>
              </a:rPr>
              <a:t>6 </a:t>
            </a:r>
            <a:r>
              <a:rPr lang="zh-TW" altLang="en-US" sz="2800" b="1" dirty="0" smtClean="0">
                <a:latin typeface="微軟正黑體" pitchFamily="34" charset="-120"/>
                <a:ea typeface="微軟正黑體" pitchFamily="34" charset="-120"/>
              </a:rPr>
              <a:t>部增加為 </a:t>
            </a:r>
            <a:r>
              <a:rPr lang="en-US" altLang="zh-TW" sz="2800" b="1" dirty="0" smtClean="0">
                <a:latin typeface="微軟正黑體" pitchFamily="34" charset="-120"/>
                <a:ea typeface="微軟正黑體" pitchFamily="34" charset="-120"/>
              </a:rPr>
              <a:t>10 </a:t>
            </a:r>
            <a:r>
              <a:rPr lang="zh-TW" altLang="en-US" sz="2800" b="1" dirty="0" smtClean="0">
                <a:latin typeface="微軟正黑體" pitchFamily="34" charset="-120"/>
                <a:ea typeface="微軟正黑體" pitchFamily="34" charset="-120"/>
              </a:rPr>
              <a:t>部，而最後的組裝作業不變，則整個流程產能是多少</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pic>
        <p:nvPicPr>
          <p:cNvPr id="12290" name="Picture 2" descr="D:\Temporary Internet Files\Temporary Internet Files\Content.IE5\OCA9PC9O\MC900213345[1].wmf"/>
          <p:cNvPicPr>
            <a:picLocks noChangeAspect="1" noChangeArrowheads="1"/>
          </p:cNvPicPr>
          <p:nvPr/>
        </p:nvPicPr>
        <p:blipFill>
          <a:blip r:embed="rId2" cstate="print"/>
          <a:srcRect/>
          <a:stretch>
            <a:fillRect/>
          </a:stretch>
        </p:blipFill>
        <p:spPr bwMode="auto">
          <a:xfrm>
            <a:off x="0" y="4451999"/>
            <a:ext cx="3230593" cy="24060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en-US" b="1" dirty="0">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4000496" y="1857364"/>
          <a:ext cx="4857784" cy="4320480"/>
        </p:xfrm>
        <a:graphic>
          <a:graphicData uri="http://schemas.openxmlformats.org/drawingml/2006/table">
            <a:tbl>
              <a:tblPr>
                <a:tableStyleId>{306799F8-075E-4A3A-A7F6-7FBC6576F1A4}</a:tableStyleId>
              </a:tblPr>
              <a:tblGrid>
                <a:gridCol w="2332436"/>
                <a:gridCol w="1262674"/>
                <a:gridCol w="1262674"/>
              </a:tblGrid>
              <a:tr h="612322">
                <a:tc gridSpan="3">
                  <a:txBody>
                    <a:bodyPr/>
                    <a:lstStyle/>
                    <a:p>
                      <a:pPr marL="0" algn="ctr" defTabSz="914400" rtl="0" eaLnBrk="1" fontAlgn="ctr" latinLnBrk="0" hangingPunct="1"/>
                      <a:r>
                        <a:rPr lang="zh-TW" altLang="en-US" sz="2400" b="1" u="none" strike="noStrike" kern="1200" dirty="0">
                          <a:latin typeface="微軟正黑體" pitchFamily="34" charset="-120"/>
                          <a:ea typeface="微軟正黑體" pitchFamily="34" charset="-120"/>
                        </a:rPr>
                        <a:t>鑄模流程機器由 </a:t>
                      </a:r>
                      <a:r>
                        <a:rPr lang="en-US" altLang="zh-TW" sz="2400" b="1" u="none" strike="noStrike" kern="1200" dirty="0">
                          <a:latin typeface="微軟正黑體" pitchFamily="34" charset="-120"/>
                          <a:ea typeface="微軟正黑體" pitchFamily="34" charset="-120"/>
                        </a:rPr>
                        <a:t>6 </a:t>
                      </a:r>
                      <a:r>
                        <a:rPr lang="zh-TW" altLang="en-US" sz="2400" b="1" u="none" strike="noStrike" kern="1200" dirty="0">
                          <a:latin typeface="微軟正黑體" pitchFamily="34" charset="-120"/>
                          <a:ea typeface="微軟正黑體" pitchFamily="34" charset="-120"/>
                        </a:rPr>
                        <a:t>部增</a:t>
                      </a:r>
                      <a:r>
                        <a:rPr lang="zh-TW" altLang="en-US" sz="2400" b="1" u="none" strike="noStrike" kern="1200" dirty="0" smtClean="0">
                          <a:latin typeface="微軟正黑體" pitchFamily="34" charset="-120"/>
                          <a:ea typeface="微軟正黑體" pitchFamily="34" charset="-120"/>
                        </a:rPr>
                        <a:t>為 </a:t>
                      </a:r>
                      <a:r>
                        <a:rPr lang="en-US" altLang="zh-TW" sz="2400" b="1" u="none" strike="noStrike" kern="1200" dirty="0" smtClean="0">
                          <a:latin typeface="微軟正黑體" pitchFamily="34" charset="-120"/>
                          <a:ea typeface="微軟正黑體" pitchFamily="34" charset="-120"/>
                        </a:rPr>
                        <a:t>10 </a:t>
                      </a:r>
                      <a:r>
                        <a:rPr lang="zh-TW" altLang="en-US" sz="2400" b="1" u="none" strike="noStrike" kern="1200" dirty="0">
                          <a:latin typeface="微軟正黑體" pitchFamily="34" charset="-120"/>
                          <a:ea typeface="微軟正黑體" pitchFamily="34" charset="-120"/>
                        </a:rPr>
                        <a:t>部 </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46548">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流程產能</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組裝部門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鑄模部門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322">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員工</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人</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10</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322">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工時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每天</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8</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8</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322">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150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25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322">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每週工作天數</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322">
                <a:tc>
                  <a:txBody>
                    <a:bodyPr/>
                    <a:lstStyle/>
                    <a:p>
                      <a:pPr marL="0" algn="l" defTabSz="914400" rtl="0" eaLnBrk="1" fontAlgn="ctr" latinLnBrk="0" hangingPunct="1"/>
                      <a:r>
                        <a:rPr lang="zh-TW" altLang="en-US" sz="2400" b="1" u="none" strike="noStrike" kern="1200" dirty="0">
                          <a:latin typeface="微軟正黑體" pitchFamily="34" charset="-120"/>
                          <a:ea typeface="微軟正黑體" pitchFamily="34" charset="-120"/>
                        </a:rPr>
                        <a:t>每週產能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週</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6000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2400" b="1" u="none" strike="noStrike" kern="1200" dirty="0">
                          <a:latin typeface="微軟正黑體" pitchFamily="34" charset="-120"/>
                          <a:ea typeface="微軟正黑體" pitchFamily="34" charset="-120"/>
                        </a:rPr>
                        <a:t>10000</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文字方塊 3"/>
          <p:cNvSpPr txBox="1"/>
          <p:nvPr/>
        </p:nvSpPr>
        <p:spPr>
          <a:xfrm>
            <a:off x="214282" y="1857364"/>
            <a:ext cx="3643338" cy="2677656"/>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由於最後組變作業不變，組裝流程依然是 </a:t>
            </a:r>
            <a:r>
              <a:rPr lang="en-US" altLang="zh-TW" sz="2800" b="1" dirty="0" smtClean="0">
                <a:latin typeface="微軟正黑體" pitchFamily="34" charset="-120"/>
                <a:ea typeface="微軟正黑體" pitchFamily="34" charset="-120"/>
              </a:rPr>
              <a:t>6000 </a:t>
            </a:r>
            <a:r>
              <a:rPr lang="zh-TW" altLang="en-US" sz="2800" b="1" dirty="0" smtClean="0">
                <a:latin typeface="微軟正黑體" pitchFamily="34" charset="-120"/>
                <a:ea typeface="微軟正黑體" pitchFamily="34" charset="-120"/>
              </a:rPr>
              <a:t>件。雖然鑄模流程有 </a:t>
            </a:r>
            <a:r>
              <a:rPr lang="en-US" altLang="zh-TW" sz="2800" b="1" dirty="0" smtClean="0">
                <a:latin typeface="微軟正黑體" pitchFamily="34" charset="-120"/>
                <a:ea typeface="微軟正黑體" pitchFamily="34" charset="-120"/>
              </a:rPr>
              <a:t>10000 </a:t>
            </a:r>
            <a:r>
              <a:rPr lang="zh-TW" altLang="en-US" sz="2800" b="1" dirty="0" smtClean="0">
                <a:latin typeface="微軟正黑體" pitchFamily="34" charset="-120"/>
                <a:ea typeface="微軟正黑體" pitchFamily="34" charset="-120"/>
              </a:rPr>
              <a:t>件，但總體產能以流程中作業產能的最低量為上限。</a:t>
            </a:r>
            <a:endParaRPr lang="zh-TW" altLang="en-US" sz="2800" b="1" dirty="0">
              <a:latin typeface="微軟正黑體" pitchFamily="34" charset="-120"/>
              <a:ea typeface="微軟正黑體" pitchFamily="34" charset="-120"/>
            </a:endParaRPr>
          </a:p>
        </p:txBody>
      </p:sp>
      <p:pic>
        <p:nvPicPr>
          <p:cNvPr id="6" name="Picture 2" descr="D:\Temporary Internet Files\Temporary Internet Files\Content.IE5\O2PZR5P3\MM900285345[1].gif"/>
          <p:cNvPicPr>
            <a:picLocks noChangeAspect="1" noChangeArrowheads="1" noCrop="1"/>
          </p:cNvPicPr>
          <p:nvPr/>
        </p:nvPicPr>
        <p:blipFill>
          <a:blip r:embed="rId2" cstate="print"/>
          <a:srcRect/>
          <a:stretch>
            <a:fillRect/>
          </a:stretch>
        </p:blipFill>
        <p:spPr bwMode="auto">
          <a:xfrm rot="6190643">
            <a:off x="126232" y="5416250"/>
            <a:ext cx="1252087" cy="1252087"/>
          </a:xfrm>
          <a:prstGeom prst="rect">
            <a:avLst/>
          </a:prstGeom>
          <a:noFill/>
        </p:spPr>
      </p:pic>
      <p:grpSp>
        <p:nvGrpSpPr>
          <p:cNvPr id="7" name="群組 6"/>
          <p:cNvGrpSpPr/>
          <p:nvPr/>
        </p:nvGrpSpPr>
        <p:grpSpPr>
          <a:xfrm>
            <a:off x="928662" y="4572009"/>
            <a:ext cx="2928958" cy="1714512"/>
            <a:chOff x="-928726" y="4214818"/>
            <a:chExt cx="3091678" cy="2194575"/>
          </a:xfrm>
        </p:grpSpPr>
        <p:sp>
          <p:nvSpPr>
            <p:cNvPr id="8" name="雲朵形圖說文字 7"/>
            <p:cNvSpPr/>
            <p:nvPr/>
          </p:nvSpPr>
          <p:spPr>
            <a:xfrm>
              <a:off x="-928726" y="4214818"/>
              <a:ext cx="3091678" cy="219457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矩形 8"/>
            <p:cNvSpPr/>
            <p:nvPr/>
          </p:nvSpPr>
          <p:spPr>
            <a:xfrm>
              <a:off x="-476285" y="4672020"/>
              <a:ext cx="2408139" cy="118186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不平衡</a:t>
              </a:r>
              <a:endParaRPr lang="zh-TW" altLang="en-US" sz="5400" b="1" cap="none"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572000" cy="369332"/>
          </a:xfrm>
          <a:prstGeom prst="rect">
            <a:avLst/>
          </a:prstGeom>
        </p:spPr>
        <p:txBody>
          <a:bodyPr>
            <a:spAutoFit/>
          </a:bodyPr>
          <a:lstStyle/>
          <a:p>
            <a:endParaRPr lang="fr-CA" dirty="0" smtClean="0"/>
          </a:p>
        </p:txBody>
      </p:sp>
      <p:grpSp>
        <p:nvGrpSpPr>
          <p:cNvPr id="11" name="群組 10"/>
          <p:cNvGrpSpPr/>
          <p:nvPr/>
        </p:nvGrpSpPr>
        <p:grpSpPr>
          <a:xfrm>
            <a:off x="0" y="1785926"/>
            <a:ext cx="9144000" cy="5072074"/>
            <a:chOff x="0" y="1785926"/>
            <a:chExt cx="9144000" cy="5072074"/>
          </a:xfrm>
        </p:grpSpPr>
        <p:sp>
          <p:nvSpPr>
            <p:cNvPr id="10" name="矩形 9"/>
            <p:cNvSpPr/>
            <p:nvPr/>
          </p:nvSpPr>
          <p:spPr>
            <a:xfrm>
              <a:off x="0" y="1785926"/>
              <a:ext cx="6143636" cy="507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D:\Temporary Internet Files\Temporary Internet Files\Content.IE5\8VZ4JP8F\MP900448464[1].jpg"/>
            <p:cNvPicPr>
              <a:picLocks noChangeAspect="1" noChangeArrowheads="1"/>
            </p:cNvPicPr>
            <p:nvPr/>
          </p:nvPicPr>
          <p:blipFill>
            <a:blip r:embed="rId2" cstate="print"/>
            <a:srcRect/>
            <a:stretch>
              <a:fillRect/>
            </a:stretch>
          </p:blipFill>
          <p:spPr bwMode="auto">
            <a:xfrm>
              <a:off x="6143636" y="1788263"/>
              <a:ext cx="3000364" cy="5069736"/>
            </a:xfrm>
            <a:prstGeom prst="rect">
              <a:avLst/>
            </a:prstGeom>
            <a:noFill/>
          </p:spPr>
        </p:pic>
      </p:grpSp>
      <p:sp>
        <p:nvSpPr>
          <p:cNvPr id="5" name="矩形 4"/>
          <p:cNvSpPr/>
          <p:nvPr/>
        </p:nvSpPr>
        <p:spPr>
          <a:xfrm>
            <a:off x="1285852" y="428604"/>
            <a:ext cx="7858148" cy="1600438"/>
          </a:xfrm>
          <a:prstGeom prst="rect">
            <a:avLst/>
          </a:prstGeom>
        </p:spPr>
        <p:txBody>
          <a:bodyPr wrap="square">
            <a:spAutoFit/>
          </a:bodyPr>
          <a:lstStyle/>
          <a:p>
            <a:r>
              <a:rPr lang="zh-TW" altLang="en-US" sz="4000" b="1" dirty="0" smtClean="0">
                <a:latin typeface="微軟正黑體" pitchFamily="34" charset="-120"/>
                <a:ea typeface="微軟正黑體" pitchFamily="34" charset="-120"/>
                <a:cs typeface="+mj-cs"/>
              </a:rPr>
              <a:t>假使你是生產部經理，公司要你生產小筆電，要如何做？</a:t>
            </a:r>
            <a:endParaRPr lang="en-US" altLang="zh-TW" sz="4000" b="1" dirty="0" smtClean="0">
              <a:latin typeface="微軟正黑體" pitchFamily="34" charset="-120"/>
              <a:ea typeface="微軟正黑體" pitchFamily="34" charset="-120"/>
              <a:cs typeface="+mj-cs"/>
            </a:endParaRPr>
          </a:p>
          <a:p>
            <a:endParaRPr lang="en-US" altLang="zh-TW" dirty="0" smtClean="0"/>
          </a:p>
        </p:txBody>
      </p:sp>
      <p:pic>
        <p:nvPicPr>
          <p:cNvPr id="6" name="圖片 5" descr="200px-Toshiba_logo_svg.png"/>
          <p:cNvPicPr>
            <a:picLocks noChangeAspect="1"/>
          </p:cNvPicPr>
          <p:nvPr/>
        </p:nvPicPr>
        <p:blipFill>
          <a:blip r:embed="rId3" cstate="print"/>
          <a:stretch>
            <a:fillRect/>
          </a:stretch>
        </p:blipFill>
        <p:spPr>
          <a:xfrm>
            <a:off x="141694" y="126947"/>
            <a:ext cx="1905000" cy="295275"/>
          </a:xfrm>
          <a:prstGeom prst="rect">
            <a:avLst/>
          </a:prstGeom>
        </p:spPr>
      </p:pic>
      <p:pic>
        <p:nvPicPr>
          <p:cNvPr id="2052" name="Picture 4" descr="D:\Temporary Internet Files\Temporary Internet Files\Content.IE5\K4ZETQ66\MC900441361[1].png"/>
          <p:cNvPicPr>
            <a:picLocks noChangeAspect="1" noChangeArrowheads="1"/>
          </p:cNvPicPr>
          <p:nvPr/>
        </p:nvPicPr>
        <p:blipFill>
          <a:blip r:embed="rId4" cstate="print"/>
          <a:srcRect/>
          <a:stretch>
            <a:fillRect/>
          </a:stretch>
        </p:blipFill>
        <p:spPr bwMode="auto">
          <a:xfrm>
            <a:off x="214282" y="642918"/>
            <a:ext cx="928694" cy="928694"/>
          </a:xfrm>
          <a:prstGeom prst="rect">
            <a:avLst/>
          </a:prstGeom>
          <a:noFill/>
        </p:spPr>
      </p:pic>
      <p:sp>
        <p:nvSpPr>
          <p:cNvPr id="9" name="矩形 8"/>
          <p:cNvSpPr/>
          <p:nvPr/>
        </p:nvSpPr>
        <p:spPr>
          <a:xfrm>
            <a:off x="642910" y="2285992"/>
            <a:ext cx="5786478" cy="1569660"/>
          </a:xfrm>
          <a:prstGeom prst="rect">
            <a:avLst/>
          </a:prstGeom>
        </p:spPr>
        <p:txBody>
          <a:bodyPr wrap="square">
            <a:spAutoFit/>
          </a:bodyPr>
          <a:lstStyle/>
          <a:p>
            <a:r>
              <a:rPr lang="zh-TW" altLang="en-US" sz="4800" b="1" dirty="0" smtClean="0">
                <a:solidFill>
                  <a:srgbClr val="FF0000"/>
                </a:solidFill>
                <a:latin typeface="微軟正黑體" pitchFamily="34" charset="-120"/>
                <a:ea typeface="微軟正黑體" pitchFamily="34" charset="-120"/>
              </a:rPr>
              <a:t>了解生產流程，準時完成新生產線的設計</a:t>
            </a:r>
            <a:endParaRPr lang="fr-CA" sz="4800" b="1" dirty="0" smtClean="0">
              <a:solidFill>
                <a:srgbClr val="FF0000"/>
              </a:solidFill>
              <a:latin typeface="微軟正黑體" pitchFamily="34" charset="-120"/>
              <a:ea typeface="微軟正黑體" pitchFamily="34" charset="-120"/>
            </a:endParaRPr>
          </a:p>
        </p:txBody>
      </p:sp>
      <p:pic>
        <p:nvPicPr>
          <p:cNvPr id="16" name="圖片 15" descr="250px-Toshiba_Corporation_at_night.jpg"/>
          <p:cNvPicPr>
            <a:picLocks noChangeAspect="1"/>
          </p:cNvPicPr>
          <p:nvPr/>
        </p:nvPicPr>
        <p:blipFill>
          <a:blip r:embed="rId5" cstate="print"/>
          <a:stretch>
            <a:fillRect/>
          </a:stretch>
        </p:blipFill>
        <p:spPr>
          <a:xfrm>
            <a:off x="0" y="4929198"/>
            <a:ext cx="2643174" cy="1928802"/>
          </a:xfrm>
          <a:prstGeom prst="rect">
            <a:avLst/>
          </a:prstGeom>
        </p:spPr>
      </p:pic>
      <p:sp>
        <p:nvSpPr>
          <p:cNvPr id="18" name="矩形 17"/>
          <p:cNvSpPr/>
          <p:nvPr/>
        </p:nvSpPr>
        <p:spPr>
          <a:xfrm>
            <a:off x="2857488" y="4857760"/>
            <a:ext cx="5786478" cy="954107"/>
          </a:xfrm>
          <a:prstGeom prst="rect">
            <a:avLst/>
          </a:prstGeom>
        </p:spPr>
        <p:txBody>
          <a:bodyPr wrap="square">
            <a:spAutoFit/>
          </a:bodyPr>
          <a:lstStyle/>
          <a:p>
            <a:r>
              <a:rPr lang="zh-TW" altLang="en-US" sz="2800" b="1" dirty="0" smtClean="0">
                <a:solidFill>
                  <a:srgbClr val="0033CC"/>
                </a:solidFill>
                <a:latin typeface="微軟正黑體" pitchFamily="34" charset="-120"/>
                <a:ea typeface="微軟正黑體" pitchFamily="34" charset="-120"/>
              </a:rPr>
              <a:t>如果目標要成為生產部的經理，請認真上課，閱讀以下章節</a:t>
            </a:r>
            <a:r>
              <a:rPr lang="en-US" altLang="zh-TW" sz="2800" b="1" dirty="0" smtClean="0">
                <a:solidFill>
                  <a:srgbClr val="0033CC"/>
                </a:solidFill>
                <a:latin typeface="微軟正黑體" pitchFamily="34" charset="-120"/>
                <a:ea typeface="微軟正黑體" pitchFamily="34" charset="-120"/>
              </a:rPr>
              <a:t>~~</a:t>
            </a:r>
            <a:endParaRPr lang="fr-CA" sz="2800" b="1" dirty="0" smtClean="0">
              <a:solidFill>
                <a:srgbClr val="0033CC"/>
              </a:solidFill>
              <a:latin typeface="微軟正黑體" pitchFamily="34" charset="-120"/>
              <a:ea typeface="微軟正黑體" pitchFamily="34" charset="-120"/>
            </a:endParaRPr>
          </a:p>
        </p:txBody>
      </p:sp>
      <p:pic>
        <p:nvPicPr>
          <p:cNvPr id="21" name="圖片 20" descr="200px-Toshiba_logo_svg.png"/>
          <p:cNvPicPr>
            <a:picLocks noChangeAspect="1"/>
          </p:cNvPicPr>
          <p:nvPr/>
        </p:nvPicPr>
        <p:blipFill>
          <a:blip r:embed="rId3" cstate="print"/>
          <a:stretch>
            <a:fillRect/>
          </a:stretch>
        </p:blipFill>
        <p:spPr>
          <a:xfrm>
            <a:off x="2786050" y="6000768"/>
            <a:ext cx="1905000" cy="295275"/>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1000"/>
                                        <p:tgtEl>
                                          <p:spTgt spid="18"/>
                                        </p:tgtEl>
                                        <p:attrNameLst>
                                          <p:attrName>ppt_x</p:attrName>
                                        </p:attrNameLst>
                                      </p:cBhvr>
                                      <p:tavLst>
                                        <p:tav tm="0">
                                          <p:val>
                                            <p:strVal val="ppt_x"/>
                                          </p:val>
                                        </p:tav>
                                        <p:tav tm="100000">
                                          <p:val>
                                            <p:strVal val="ppt_x"/>
                                          </p:val>
                                        </p:tav>
                                      </p:tavLst>
                                    </p:anim>
                                    <p:anim calcmode="lin" valueType="num">
                                      <p:cBhvr additive="base">
                                        <p:cTn id="13" dur="1000"/>
                                        <p:tgtEl>
                                          <p:spTgt spid="18"/>
                                        </p:tgtEl>
                                        <p:attrNameLst>
                                          <p:attrName>ppt_y</p:attrName>
                                        </p:attrNameLst>
                                      </p:cBhvr>
                                      <p:tavLst>
                                        <p:tav tm="0">
                                          <p:val>
                                            <p:strVal val="ppt_y"/>
                                          </p:val>
                                        </p:tav>
                                        <p:tav tm="100000">
                                          <p:val>
                                            <p:strVal val="1+ppt_h/2"/>
                                          </p:val>
                                        </p:tav>
                                      </p:tavLst>
                                    </p:anim>
                                    <p:set>
                                      <p:cBhvr>
                                        <p:cTn id="14"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en-US" b="1" dirty="0">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3857619" y="1857364"/>
          <a:ext cx="5072098" cy="4320484"/>
        </p:xfrm>
        <a:graphic>
          <a:graphicData uri="http://schemas.openxmlformats.org/drawingml/2006/table">
            <a:tbl>
              <a:tblPr>
                <a:tableStyleId>{775DCB02-9BB8-47FD-8907-85C794F793BA}</a:tableStyleId>
              </a:tblPr>
              <a:tblGrid>
                <a:gridCol w="2549980"/>
                <a:gridCol w="1261059"/>
                <a:gridCol w="1261059"/>
              </a:tblGrid>
              <a:tr h="617212">
                <a:tc gridSpan="3">
                  <a:txBody>
                    <a:bodyPr/>
                    <a:lstStyle/>
                    <a:p>
                      <a:pPr algn="ctr" fontAlgn="ctr"/>
                      <a:r>
                        <a:rPr lang="zh-TW" altLang="en-US" sz="2400" b="1" u="none" strike="noStrike" kern="1200" dirty="0">
                          <a:latin typeface="微軟正黑體" pitchFamily="34" charset="-120"/>
                          <a:ea typeface="微軟正黑體" pitchFamily="34" charset="-120"/>
                        </a:rPr>
                        <a:t>組裝作業每天增加 </a:t>
                      </a:r>
                      <a:r>
                        <a:rPr lang="en-US" altLang="zh-TW" sz="2400" b="1" u="none" strike="noStrike" kern="1200" dirty="0">
                          <a:latin typeface="微軟正黑體" pitchFamily="34" charset="-120"/>
                          <a:ea typeface="微軟正黑體" pitchFamily="34" charset="-120"/>
                        </a:rPr>
                        <a:t>8 </a:t>
                      </a:r>
                      <a:r>
                        <a:rPr lang="zh-TW" altLang="en-US" sz="2400" b="1" u="none" strike="noStrike" kern="1200" dirty="0">
                          <a:latin typeface="微軟正黑體" pitchFamily="34" charset="-120"/>
                          <a:ea typeface="微軟正黑體" pitchFamily="34" charset="-120"/>
                        </a:rPr>
                        <a:t>小時</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17212">
                <a:tc>
                  <a:txBody>
                    <a:bodyPr/>
                    <a:lstStyle/>
                    <a:p>
                      <a:pPr algn="l" fontAlgn="ctr"/>
                      <a:r>
                        <a:rPr lang="zh-TW" altLang="en-US" sz="2400" b="1" u="none" strike="noStrike" kern="1200" dirty="0">
                          <a:latin typeface="微軟正黑體" pitchFamily="34" charset="-120"/>
                          <a:ea typeface="微軟正黑體" pitchFamily="34" charset="-120"/>
                        </a:rPr>
                        <a:t>流程產能</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1" u="none" strike="noStrike" kern="1200" dirty="0">
                          <a:latin typeface="微軟正黑體" pitchFamily="34" charset="-120"/>
                          <a:ea typeface="微軟正黑體" pitchFamily="34" charset="-120"/>
                        </a:rPr>
                        <a:t>組裝部門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1" u="none" strike="noStrike" kern="1200" dirty="0">
                          <a:latin typeface="微軟正黑體" pitchFamily="34" charset="-120"/>
                          <a:ea typeface="微軟正黑體" pitchFamily="34" charset="-120"/>
                        </a:rPr>
                        <a:t>組裝部門</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gn="l" fontAlgn="ctr"/>
                      <a:r>
                        <a:rPr lang="zh-TW" altLang="en-US" sz="2400" b="1" u="none" strike="noStrike" kern="1200" dirty="0">
                          <a:latin typeface="微軟正黑體" pitchFamily="34" charset="-120"/>
                          <a:ea typeface="微軟正黑體" pitchFamily="34" charset="-120"/>
                        </a:rPr>
                        <a:t>員工</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人</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gn="l" fontAlgn="ctr"/>
                      <a:r>
                        <a:rPr lang="zh-TW" altLang="en-US" sz="2400" b="1" u="none" strike="noStrike" kern="1200" dirty="0">
                          <a:latin typeface="微軟正黑體" pitchFamily="34" charset="-120"/>
                          <a:ea typeface="微軟正黑體" pitchFamily="34" charset="-120"/>
                        </a:rPr>
                        <a:t>工時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每天</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8</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16</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gn="l" fontAlgn="ctr"/>
                      <a:r>
                        <a:rPr lang="zh-TW" altLang="en-US" sz="2400" b="1" u="none" strike="noStrike" kern="1200" dirty="0">
                          <a:latin typeface="微軟正黑體" pitchFamily="34" charset="-120"/>
                          <a:ea typeface="微軟正黑體" pitchFamily="34" charset="-120"/>
                        </a:rPr>
                        <a:t>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小時</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150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150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gn="l" fontAlgn="ctr"/>
                      <a:r>
                        <a:rPr lang="zh-TW" altLang="en-US" sz="2400" b="1" u="none" strike="noStrike" kern="1200" dirty="0">
                          <a:latin typeface="微軟正黑體" pitchFamily="34" charset="-120"/>
                          <a:ea typeface="微軟正黑體" pitchFamily="34" charset="-120"/>
                        </a:rPr>
                        <a:t>每週工作天數</a:t>
                      </a:r>
                      <a:endParaRPr lang="zh-TW" altLang="en-US"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5</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gn="l" fontAlgn="ctr"/>
                      <a:r>
                        <a:rPr lang="zh-TW" altLang="en-US" sz="2400" b="1" u="none" strike="noStrike" kern="1200" dirty="0">
                          <a:latin typeface="微軟正黑體" pitchFamily="34" charset="-120"/>
                          <a:ea typeface="微軟正黑體" pitchFamily="34" charset="-120"/>
                        </a:rPr>
                        <a:t>每週產能</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件</a:t>
                      </a:r>
                      <a:r>
                        <a:rPr lang="en-US" altLang="zh-TW" sz="2400" b="1" u="none" strike="noStrike" kern="1200" dirty="0">
                          <a:latin typeface="微軟正黑體" pitchFamily="34" charset="-120"/>
                          <a:ea typeface="微軟正黑體" pitchFamily="34" charset="-120"/>
                        </a:rPr>
                        <a:t>/</a:t>
                      </a:r>
                      <a:r>
                        <a:rPr lang="zh-TW" altLang="en-US" sz="2400" b="1" u="none" strike="noStrike" kern="1200" dirty="0">
                          <a:latin typeface="微軟正黑體" pitchFamily="34" charset="-120"/>
                          <a:ea typeface="微軟正黑體" pitchFamily="34" charset="-120"/>
                        </a:rPr>
                        <a:t>週</a:t>
                      </a:r>
                      <a:r>
                        <a:rPr lang="en-US" altLang="zh-TW" sz="2400" b="1" u="none" strike="noStrike" kern="1200" dirty="0">
                          <a:latin typeface="微軟正黑體" pitchFamily="34" charset="-120"/>
                          <a:ea typeface="微軟正黑體" pitchFamily="34" charset="-120"/>
                        </a:rPr>
                        <a:t>)</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6000</a:t>
                      </a:r>
                      <a:endParaRPr lang="en-US" altLang="zh-TW" sz="2400" b="1"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kern="1200" dirty="0">
                          <a:latin typeface="微軟正黑體" pitchFamily="34" charset="-120"/>
                          <a:ea typeface="微軟正黑體" pitchFamily="34" charset="-120"/>
                        </a:rPr>
                        <a:t>12000</a:t>
                      </a:r>
                      <a:endParaRPr lang="en-US" altLang="zh-TW" sz="2400" b="1" i="0" u="none" strike="noStrike" kern="1200" dirty="0">
                        <a:solidFill>
                          <a:srgbClr val="FF0000"/>
                        </a:solidFill>
                        <a:latin typeface="微軟正黑體" pitchFamily="34" charset="-120"/>
                        <a:ea typeface="微軟正黑體" pitchFamily="34" charset="-12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文字方塊 3"/>
          <p:cNvSpPr txBox="1"/>
          <p:nvPr/>
        </p:nvSpPr>
        <p:spPr>
          <a:xfrm>
            <a:off x="357158" y="1928802"/>
            <a:ext cx="3214710" cy="1815882"/>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假如公司增加第二班的組裝作業時間，每天增加 </a:t>
            </a:r>
            <a:r>
              <a:rPr lang="en-US" altLang="zh-TW" sz="2800" b="1" dirty="0" smtClean="0">
                <a:latin typeface="微軟正黑體" pitchFamily="34" charset="-120"/>
                <a:ea typeface="微軟正黑體" pitchFamily="34" charset="-120"/>
              </a:rPr>
              <a:t>8 </a:t>
            </a:r>
            <a:r>
              <a:rPr lang="zh-TW" altLang="en-US" sz="2800" b="1" dirty="0" smtClean="0">
                <a:latin typeface="微軟正黑體" pitchFamily="34" charset="-120"/>
                <a:ea typeface="微軟正黑體" pitchFamily="34" charset="-120"/>
              </a:rPr>
              <a:t>小時，則新產能是多少</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pic>
        <p:nvPicPr>
          <p:cNvPr id="13314" name="Picture 2" descr="D:\Temporary Internet Files\Temporary Internet Files\Content.IE5\95R403AF\MC900323152[1].wmf"/>
          <p:cNvPicPr>
            <a:picLocks noChangeAspect="1" noChangeArrowheads="1"/>
          </p:cNvPicPr>
          <p:nvPr/>
        </p:nvPicPr>
        <p:blipFill>
          <a:blip r:embed="rId2" cstate="print"/>
          <a:srcRect/>
          <a:stretch>
            <a:fillRect/>
          </a:stretch>
        </p:blipFill>
        <p:spPr bwMode="auto">
          <a:xfrm>
            <a:off x="428596" y="3929066"/>
            <a:ext cx="2071702" cy="2625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en-US" b="1" dirty="0">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3786182" y="1785926"/>
          <a:ext cx="4857784" cy="4176466"/>
        </p:xfrm>
        <a:graphic>
          <a:graphicData uri="http://schemas.openxmlformats.org/drawingml/2006/table">
            <a:tbl>
              <a:tblPr>
                <a:tableStyleId>{638B1855-1B75-4FBE-930C-398BA8C253C6}</a:tableStyleId>
              </a:tblPr>
              <a:tblGrid>
                <a:gridCol w="2332438"/>
                <a:gridCol w="1262673"/>
                <a:gridCol w="1262673"/>
              </a:tblGrid>
              <a:tr h="596638">
                <a:tc gridSpan="3">
                  <a:txBody>
                    <a:bodyPr/>
                    <a:lstStyle/>
                    <a:p>
                      <a:pPr algn="ctr" fontAlgn="ctr"/>
                      <a:r>
                        <a:rPr lang="zh-TW" altLang="en-US" sz="2400" b="1" u="none" strike="noStrike" dirty="0">
                          <a:latin typeface="微軟正黑體" pitchFamily="34" charset="-120"/>
                          <a:ea typeface="微軟正黑體" pitchFamily="34" charset="-120"/>
                        </a:rPr>
                        <a:t>組裝作業每天增加 </a:t>
                      </a:r>
                      <a:r>
                        <a:rPr lang="en-US" altLang="zh-TW" sz="2400" b="1" u="none" strike="noStrike" dirty="0">
                          <a:latin typeface="微軟正黑體" pitchFamily="34" charset="-120"/>
                          <a:ea typeface="微軟正黑體" pitchFamily="34" charset="-120"/>
                        </a:rPr>
                        <a:t>8 </a:t>
                      </a:r>
                      <a:r>
                        <a:rPr lang="zh-TW" altLang="en-US" sz="2400" b="1" u="none" strike="noStrike" dirty="0">
                          <a:latin typeface="微軟正黑體" pitchFamily="34" charset="-120"/>
                          <a:ea typeface="微軟正黑體" pitchFamily="34" charset="-120"/>
                        </a:rPr>
                        <a:t>小時</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596638">
                <a:tc>
                  <a:txBody>
                    <a:bodyPr/>
                    <a:lstStyle/>
                    <a:p>
                      <a:pPr algn="l" fontAlgn="ctr"/>
                      <a:r>
                        <a:rPr lang="zh-TW" altLang="en-US" sz="2400" b="1" u="none" strike="noStrike" dirty="0">
                          <a:latin typeface="微軟正黑體" pitchFamily="34" charset="-120"/>
                          <a:ea typeface="微軟正黑體" pitchFamily="34" charset="-120"/>
                        </a:rPr>
                        <a:t>流程產能</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1" u="none" strike="noStrike" dirty="0">
                          <a:latin typeface="微軟正黑體" pitchFamily="34" charset="-120"/>
                          <a:ea typeface="微軟正黑體" pitchFamily="34" charset="-120"/>
                        </a:rPr>
                        <a:t>組裝部門</a:t>
                      </a:r>
                      <a:endParaRPr lang="zh-TW" altLang="en-US"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1" u="none" strike="noStrike">
                          <a:latin typeface="微軟正黑體" pitchFamily="34" charset="-120"/>
                          <a:ea typeface="微軟正黑體" pitchFamily="34" charset="-120"/>
                        </a:rPr>
                        <a:t>鑄模部門</a:t>
                      </a:r>
                      <a:endParaRPr lang="zh-TW" altLang="en-US"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a:txBody>
                    <a:bodyPr/>
                    <a:lstStyle/>
                    <a:p>
                      <a:pPr algn="l" fontAlgn="ctr"/>
                      <a:r>
                        <a:rPr lang="zh-TW" altLang="en-US" sz="2400" b="1" u="none" strike="noStrike" dirty="0">
                          <a:latin typeface="微軟正黑體" pitchFamily="34" charset="-120"/>
                          <a:ea typeface="微軟正黑體" pitchFamily="34" charset="-120"/>
                        </a:rPr>
                        <a:t>員工</a:t>
                      </a:r>
                      <a:r>
                        <a:rPr lang="en-US" altLang="zh-TW" sz="2400" b="1" u="none" strike="noStrike" dirty="0">
                          <a:latin typeface="微軟正黑體" pitchFamily="34" charset="-120"/>
                          <a:ea typeface="微軟正黑體" pitchFamily="34" charset="-120"/>
                        </a:rPr>
                        <a:t>(</a:t>
                      </a:r>
                      <a:r>
                        <a:rPr lang="zh-TW" altLang="en-US" sz="2400" b="1" u="none" strike="noStrike" dirty="0">
                          <a:latin typeface="微軟正黑體" pitchFamily="34" charset="-120"/>
                          <a:ea typeface="微軟正黑體" pitchFamily="34" charset="-120"/>
                        </a:rPr>
                        <a:t>人</a:t>
                      </a:r>
                      <a:r>
                        <a:rPr lang="en-US" altLang="zh-TW" sz="2400" b="1" u="none" strike="noStrike" dirty="0">
                          <a:latin typeface="微軟正黑體" pitchFamily="34" charset="-120"/>
                          <a:ea typeface="微軟正黑體" pitchFamily="34" charset="-120"/>
                        </a:rPr>
                        <a:t>)</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10</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a:txBody>
                    <a:bodyPr/>
                    <a:lstStyle/>
                    <a:p>
                      <a:pPr algn="l" fontAlgn="ctr"/>
                      <a:r>
                        <a:rPr lang="zh-TW" altLang="en-US" sz="2400" b="1" u="none" strike="noStrike">
                          <a:latin typeface="微軟正黑體" pitchFamily="34" charset="-120"/>
                          <a:ea typeface="微軟正黑體" pitchFamily="34" charset="-120"/>
                        </a:rPr>
                        <a:t>工時</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小時</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每天</a:t>
                      </a:r>
                      <a:r>
                        <a:rPr lang="en-US" altLang="zh-TW" sz="2400" b="1" u="none" strike="noStrike">
                          <a:latin typeface="微軟正黑體" pitchFamily="34" charset="-120"/>
                          <a:ea typeface="微軟正黑體" pitchFamily="34" charset="-120"/>
                        </a:rPr>
                        <a:t>)</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16</a:t>
                      </a:r>
                      <a:endParaRPr lang="en-US" altLang="zh-TW" sz="2400" b="1" i="0" u="none" strike="noStrike" dirty="0">
                        <a:solidFill>
                          <a:srgbClr val="FF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8</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a:txBody>
                    <a:bodyPr/>
                    <a:lstStyle/>
                    <a:p>
                      <a:pPr algn="l" fontAlgn="ctr"/>
                      <a:r>
                        <a:rPr lang="zh-TW" altLang="en-US" sz="2400" b="1" u="none" strike="noStrike">
                          <a:latin typeface="微軟正黑體" pitchFamily="34" charset="-120"/>
                          <a:ea typeface="微軟正黑體" pitchFamily="34" charset="-120"/>
                        </a:rPr>
                        <a:t>產能</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件</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小時</a:t>
                      </a:r>
                      <a:r>
                        <a:rPr lang="en-US" altLang="zh-TW" sz="2400" b="1" u="none" strike="noStrike">
                          <a:latin typeface="微軟正黑體" pitchFamily="34" charset="-120"/>
                          <a:ea typeface="微軟正黑體" pitchFamily="34" charset="-120"/>
                        </a:rPr>
                        <a:t>)</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150</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25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a:txBody>
                    <a:bodyPr/>
                    <a:lstStyle/>
                    <a:p>
                      <a:pPr algn="l" fontAlgn="ctr"/>
                      <a:r>
                        <a:rPr lang="zh-TW" altLang="en-US" sz="2400" b="1" u="none" strike="noStrike">
                          <a:latin typeface="微軟正黑體" pitchFamily="34" charset="-120"/>
                          <a:ea typeface="微軟正黑體" pitchFamily="34" charset="-120"/>
                        </a:rPr>
                        <a:t>每週工作天數</a:t>
                      </a:r>
                      <a:endParaRPr lang="zh-TW" altLang="en-US"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5</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638">
                <a:tc>
                  <a:txBody>
                    <a:bodyPr/>
                    <a:lstStyle/>
                    <a:p>
                      <a:pPr algn="l" fontAlgn="ctr"/>
                      <a:r>
                        <a:rPr lang="zh-TW" altLang="en-US" sz="2400" b="1" u="none" strike="noStrike">
                          <a:latin typeface="微軟正黑體" pitchFamily="34" charset="-120"/>
                          <a:ea typeface="微軟正黑體" pitchFamily="34" charset="-120"/>
                        </a:rPr>
                        <a:t>每週產能</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件</a:t>
                      </a:r>
                      <a:r>
                        <a:rPr lang="en-US" altLang="zh-TW" sz="2400" b="1" u="none" strike="noStrike">
                          <a:latin typeface="微軟正黑體" pitchFamily="34" charset="-120"/>
                          <a:ea typeface="微軟正黑體" pitchFamily="34" charset="-120"/>
                        </a:rPr>
                        <a:t>/</a:t>
                      </a:r>
                      <a:r>
                        <a:rPr lang="zh-TW" altLang="en-US" sz="2400" b="1" u="none" strike="noStrike">
                          <a:latin typeface="微軟正黑體" pitchFamily="34" charset="-120"/>
                          <a:ea typeface="微軟正黑體" pitchFamily="34" charset="-120"/>
                        </a:rPr>
                        <a:t>週</a:t>
                      </a:r>
                      <a:r>
                        <a:rPr lang="en-US" altLang="zh-TW" sz="2400" b="1" u="none" strike="noStrike">
                          <a:latin typeface="微軟正黑體" pitchFamily="34" charset="-120"/>
                          <a:ea typeface="微軟正黑體" pitchFamily="34" charset="-120"/>
                        </a:rPr>
                        <a:t>)</a:t>
                      </a:r>
                      <a:endParaRPr lang="en-US" altLang="zh-TW" sz="2400" b="1" i="0" u="none" strike="noStrike">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12000</a:t>
                      </a:r>
                      <a:endParaRPr lang="en-US" altLang="zh-TW" sz="2400" b="1" i="0" u="none" strike="noStrike" dirty="0">
                        <a:solidFill>
                          <a:srgbClr val="FF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400" b="1" u="none" strike="noStrike" dirty="0">
                          <a:latin typeface="微軟正黑體" pitchFamily="34" charset="-120"/>
                          <a:ea typeface="微軟正黑體" pitchFamily="34" charset="-120"/>
                        </a:rPr>
                        <a:t>10000</a:t>
                      </a:r>
                      <a:endParaRPr lang="en-US" altLang="zh-TW" sz="2400" b="1" i="0" u="none" strike="noStrike" dirty="0">
                        <a:solidFill>
                          <a:srgbClr val="000000"/>
                        </a:solidFill>
                        <a:latin typeface="微軟正黑體" pitchFamily="34" charset="-120"/>
                        <a:ea typeface="微軟正黑體"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文字方塊 5"/>
          <p:cNvSpPr txBox="1"/>
          <p:nvPr/>
        </p:nvSpPr>
        <p:spPr>
          <a:xfrm>
            <a:off x="357158" y="1785926"/>
            <a:ext cx="3096344" cy="3108543"/>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由於目前產能最低的作業是鑄模流程，每週為 </a:t>
            </a:r>
            <a:r>
              <a:rPr lang="en-US" altLang="zh-TW" sz="2800" b="1" dirty="0" smtClean="0">
                <a:latin typeface="微軟正黑體" pitchFamily="34" charset="-120"/>
                <a:ea typeface="微軟正黑體" pitchFamily="34" charset="-120"/>
              </a:rPr>
              <a:t>10000 </a:t>
            </a:r>
            <a:r>
              <a:rPr lang="zh-TW" altLang="en-US" sz="2800" b="1" dirty="0" smtClean="0">
                <a:latin typeface="微軟正黑體" pitchFamily="34" charset="-120"/>
                <a:ea typeface="微軟正黑體" pitchFamily="34" charset="-120"/>
              </a:rPr>
              <a:t>件，既使每週的組裝產能是 </a:t>
            </a:r>
            <a:r>
              <a:rPr lang="en-US" altLang="zh-TW" sz="2800" b="1" dirty="0" smtClean="0">
                <a:latin typeface="微軟正黑體" pitchFamily="34" charset="-120"/>
                <a:ea typeface="微軟正黑體" pitchFamily="34" charset="-120"/>
              </a:rPr>
              <a:t>12000 </a:t>
            </a:r>
            <a:r>
              <a:rPr lang="zh-TW" altLang="en-US" sz="2800" b="1" dirty="0" smtClean="0">
                <a:latin typeface="微軟正黑體" pitchFamily="34" charset="-120"/>
                <a:ea typeface="微軟正黑體" pitchFamily="34" charset="-120"/>
              </a:rPr>
              <a:t>件，整體流程依然是每週  </a:t>
            </a:r>
            <a:r>
              <a:rPr lang="en-US" altLang="zh-TW" sz="2800" b="1" dirty="0" smtClean="0">
                <a:latin typeface="微軟正黑體" pitchFamily="34" charset="-120"/>
                <a:ea typeface="微軟正黑體" pitchFamily="34" charset="-120"/>
              </a:rPr>
              <a:t>10000 </a:t>
            </a:r>
            <a:r>
              <a:rPr lang="zh-TW" altLang="en-US" sz="2800" b="1" dirty="0" smtClean="0">
                <a:latin typeface="微軟正黑體" pitchFamily="34" charset="-120"/>
                <a:ea typeface="微軟正黑體" pitchFamily="34" charset="-120"/>
              </a:rPr>
              <a:t>件。</a:t>
            </a:r>
            <a:endParaRPr lang="zh-TW" altLang="en-US" sz="2800" b="1" dirty="0">
              <a:latin typeface="微軟正黑體" pitchFamily="34" charset="-120"/>
              <a:ea typeface="微軟正黑體" pitchFamily="34" charset="-120"/>
            </a:endParaRPr>
          </a:p>
        </p:txBody>
      </p:sp>
      <p:pic>
        <p:nvPicPr>
          <p:cNvPr id="7" name="Picture 2" descr="D:\Temporary Internet Files\Temporary Internet Files\Content.IE5\O2PZR5P3\MM900285345[1].gif"/>
          <p:cNvPicPr>
            <a:picLocks noChangeAspect="1" noChangeArrowheads="1" noCrop="1"/>
          </p:cNvPicPr>
          <p:nvPr/>
        </p:nvPicPr>
        <p:blipFill>
          <a:blip r:embed="rId2" cstate="print"/>
          <a:srcRect/>
          <a:stretch>
            <a:fillRect/>
          </a:stretch>
        </p:blipFill>
        <p:spPr bwMode="auto">
          <a:xfrm rot="6190643">
            <a:off x="113916" y="5522874"/>
            <a:ext cx="1129932" cy="1129932"/>
          </a:xfrm>
          <a:prstGeom prst="rect">
            <a:avLst/>
          </a:prstGeom>
          <a:noFill/>
        </p:spPr>
      </p:pic>
      <p:grpSp>
        <p:nvGrpSpPr>
          <p:cNvPr id="8" name="群組 7"/>
          <p:cNvGrpSpPr/>
          <p:nvPr/>
        </p:nvGrpSpPr>
        <p:grpSpPr>
          <a:xfrm>
            <a:off x="928662" y="4857759"/>
            <a:ext cx="2643206" cy="1428761"/>
            <a:chOff x="-928726" y="4214818"/>
            <a:chExt cx="3091678" cy="2194575"/>
          </a:xfrm>
        </p:grpSpPr>
        <p:sp>
          <p:nvSpPr>
            <p:cNvPr id="9" name="雲朵形圖說文字 8"/>
            <p:cNvSpPr/>
            <p:nvPr/>
          </p:nvSpPr>
          <p:spPr>
            <a:xfrm>
              <a:off x="-928726" y="4214818"/>
              <a:ext cx="3091678" cy="2194575"/>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0" name="矩形 9"/>
            <p:cNvSpPr/>
            <p:nvPr/>
          </p:nvSpPr>
          <p:spPr>
            <a:xfrm>
              <a:off x="-476285" y="4672020"/>
              <a:ext cx="2408139" cy="118186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rPr>
                <a:t>不平衡</a:t>
              </a:r>
              <a:endParaRPr lang="zh-TW" altLang="en-US" sz="5400" b="1" cap="none" spc="50" dirty="0">
                <a:ln w="11430"/>
                <a:solidFill>
                  <a:srgbClr val="FF0000"/>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Temporary Internet Files\Temporary Internet Files\Content.IE5\K4ZETQ66\MC900432505[1].wmf"/>
          <p:cNvPicPr>
            <a:picLocks noChangeAspect="1" noChangeArrowheads="1"/>
          </p:cNvPicPr>
          <p:nvPr/>
        </p:nvPicPr>
        <p:blipFill>
          <a:blip r:embed="rId2" cstate="print"/>
          <a:srcRect/>
          <a:stretch>
            <a:fillRect/>
          </a:stretch>
        </p:blipFill>
        <p:spPr bwMode="auto">
          <a:xfrm>
            <a:off x="5000628" y="3429000"/>
            <a:ext cx="3843360" cy="3143272"/>
          </a:xfrm>
          <a:prstGeom prst="rect">
            <a:avLst/>
          </a:prstGeom>
          <a:noFill/>
        </p:spPr>
      </p:pic>
      <p:sp>
        <p:nvSpPr>
          <p:cNvPr id="2" name="標題 1"/>
          <p:cNvSpPr>
            <a:spLocks noGrp="1"/>
          </p:cNvSpPr>
          <p:nvPr>
            <p:ph type="title"/>
          </p:nvPr>
        </p:nvSpPr>
        <p:spPr/>
        <p:style>
          <a:lnRef idx="3">
            <a:schemeClr val="lt1"/>
          </a:lnRef>
          <a:fillRef idx="1">
            <a:schemeClr val="dk1"/>
          </a:fillRef>
          <a:effectRef idx="1">
            <a:schemeClr val="dk1"/>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原件產能分析</a:t>
            </a:r>
            <a:endParaRPr lang="zh-TW" altLang="en-US" b="1" dirty="0">
              <a:latin typeface="微軟正黑體" pitchFamily="34" charset="-120"/>
              <a:ea typeface="微軟正黑體" pitchFamily="34" charset="-120"/>
            </a:endParaRPr>
          </a:p>
        </p:txBody>
      </p:sp>
      <p:sp>
        <p:nvSpPr>
          <p:cNvPr id="3" name="文字方塊 2"/>
          <p:cNvSpPr txBox="1"/>
          <p:nvPr/>
        </p:nvSpPr>
        <p:spPr>
          <a:xfrm>
            <a:off x="500034" y="1928802"/>
            <a:ext cx="5532646" cy="523220"/>
          </a:xfrm>
          <a:prstGeom prst="rect">
            <a:avLst/>
          </a:prstGeom>
          <a:noFill/>
        </p:spPr>
        <p:txBody>
          <a:bodyPr wrap="square" rtlCol="0">
            <a:spAutoFit/>
          </a:bodyPr>
          <a:lstStyle/>
          <a:p>
            <a:r>
              <a:rPr lang="en-US" altLang="zh-TW" sz="2800" b="1" dirty="0" smtClean="0">
                <a:latin typeface="微軟正黑體" pitchFamily="34" charset="-120"/>
                <a:ea typeface="微軟正黑體" pitchFamily="34" charset="-120"/>
              </a:rPr>
              <a:t>output=Min{ P1,P2,…</a:t>
            </a:r>
            <a:r>
              <a:rPr lang="en-US" altLang="zh-TW" sz="2800" b="1" dirty="0" err="1" smtClean="0">
                <a:latin typeface="微軟正黑體" pitchFamily="34" charset="-120"/>
                <a:ea typeface="微軟正黑體" pitchFamily="34" charset="-120"/>
              </a:rPr>
              <a:t>P</a:t>
            </a:r>
            <a:r>
              <a:rPr lang="en-US" altLang="zh-TW" sz="2800" b="1" baseline="-25000" dirty="0" err="1" smtClean="0">
                <a:latin typeface="微軟正黑體" pitchFamily="34" charset="-120"/>
                <a:ea typeface="微軟正黑體" pitchFamily="34" charset="-120"/>
              </a:rPr>
              <a:t>n</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
        <p:nvSpPr>
          <p:cNvPr id="5" name="文字方塊 4"/>
          <p:cNvSpPr txBox="1"/>
          <p:nvPr/>
        </p:nvSpPr>
        <p:spPr>
          <a:xfrm>
            <a:off x="500034" y="2571744"/>
            <a:ext cx="8104984" cy="523220"/>
          </a:xfrm>
          <a:prstGeom prst="rect">
            <a:avLst/>
          </a:prstGeom>
          <a:noFill/>
        </p:spPr>
        <p:txBody>
          <a:bodyPr wrap="square" rtlCol="0">
            <a:spAutoFit/>
          </a:bodyPr>
          <a:lstStyle/>
          <a:p>
            <a:r>
              <a:rPr lang="en-US" altLang="zh-TW" sz="2800" b="1" dirty="0" smtClean="0">
                <a:latin typeface="微軟正黑體" pitchFamily="34" charset="-120"/>
                <a:ea typeface="微軟正黑體" pitchFamily="34" charset="-120"/>
              </a:rPr>
              <a:t>XYZ </a:t>
            </a:r>
            <a:r>
              <a:rPr lang="zh-TW" altLang="en-US" sz="2800" b="1" dirty="0" smtClean="0">
                <a:latin typeface="微軟正黑體" pitchFamily="34" charset="-120"/>
                <a:ea typeface="微軟正黑體" pitchFamily="34" charset="-120"/>
              </a:rPr>
              <a:t>原件產出</a:t>
            </a:r>
            <a:r>
              <a:rPr lang="en-US" altLang="zh-TW" sz="2800" b="1" dirty="0" smtClean="0">
                <a:latin typeface="微軟正黑體" pitchFamily="34" charset="-120"/>
                <a:ea typeface="微軟正黑體" pitchFamily="34" charset="-120"/>
              </a:rPr>
              <a:t>=Min{</a:t>
            </a:r>
            <a:r>
              <a:rPr lang="zh-TW" altLang="en-US" sz="2800" b="1" dirty="0" smtClean="0">
                <a:latin typeface="微軟正黑體" pitchFamily="34" charset="-120"/>
                <a:ea typeface="微軟正黑體" pitchFamily="34" charset="-120"/>
              </a:rPr>
              <a:t>組裝部門產能</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鑄模部門產能</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
        <p:nvSpPr>
          <p:cNvPr id="6" name="文字方塊 5"/>
          <p:cNvSpPr txBox="1"/>
          <p:nvPr/>
        </p:nvSpPr>
        <p:spPr>
          <a:xfrm>
            <a:off x="467544" y="3071810"/>
            <a:ext cx="8676456" cy="1384995"/>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組裝部門產能</a:t>
            </a:r>
            <a:r>
              <a:rPr lang="en-US" altLang="zh-TW" sz="2800" b="1" dirty="0" smtClean="0">
                <a:latin typeface="微軟正黑體" pitchFamily="34" charset="-120"/>
                <a:ea typeface="微軟正黑體" pitchFamily="34" charset="-120"/>
              </a:rPr>
              <a:t>=10000;</a:t>
            </a:r>
          </a:p>
          <a:p>
            <a:r>
              <a:rPr lang="zh-TW" altLang="en-US" sz="2800" b="1" dirty="0" smtClean="0">
                <a:latin typeface="微軟正黑體" pitchFamily="34" charset="-120"/>
                <a:ea typeface="微軟正黑體" pitchFamily="34" charset="-120"/>
              </a:rPr>
              <a:t>鑄模部門產能</a:t>
            </a:r>
            <a:r>
              <a:rPr lang="en-US" altLang="zh-TW" sz="2800" b="1" dirty="0" smtClean="0">
                <a:latin typeface="微軟正黑體" pitchFamily="34" charset="-120"/>
                <a:ea typeface="微軟正黑體" pitchFamily="34" charset="-120"/>
              </a:rPr>
              <a:t>=6000;</a:t>
            </a:r>
          </a:p>
          <a:p>
            <a:r>
              <a:rPr lang="en-US" altLang="zh-TW" sz="2800" b="1" dirty="0" smtClean="0">
                <a:latin typeface="微軟正黑體" pitchFamily="34" charset="-120"/>
                <a:ea typeface="微軟正黑體" pitchFamily="34" charset="-120"/>
              </a:rPr>
              <a:t>6000=Min{10000,6000};</a:t>
            </a:r>
            <a:endParaRPr lang="zh-TW" altLang="en-US" sz="2800" b="1" dirty="0">
              <a:latin typeface="微軟正黑體" pitchFamily="34" charset="-120"/>
              <a:ea typeface="微軟正黑體" pitchFamily="34" charset="-120"/>
            </a:endParaRPr>
          </a:p>
        </p:txBody>
      </p:sp>
      <p:sp>
        <p:nvSpPr>
          <p:cNvPr id="7" name="文字方塊 6"/>
          <p:cNvSpPr txBox="1"/>
          <p:nvPr/>
        </p:nvSpPr>
        <p:spPr>
          <a:xfrm>
            <a:off x="1428728" y="4929198"/>
            <a:ext cx="5904656" cy="830997"/>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zh-TW" sz="4800" b="1" dirty="0" smtClean="0">
                <a:solidFill>
                  <a:schemeClr val="bg1"/>
                </a:solidFill>
                <a:latin typeface="微軟正黑體" pitchFamily="34" charset="-120"/>
                <a:ea typeface="微軟正黑體" pitchFamily="34" charset="-120"/>
              </a:rPr>
              <a:t>XYZ </a:t>
            </a:r>
            <a:r>
              <a:rPr lang="zh-TW" altLang="en-US" sz="4800" b="1" dirty="0" smtClean="0">
                <a:solidFill>
                  <a:schemeClr val="bg1"/>
                </a:solidFill>
                <a:latin typeface="微軟正黑體" pitchFamily="34" charset="-120"/>
                <a:ea typeface="微軟正黑體" pitchFamily="34" charset="-120"/>
              </a:rPr>
              <a:t>產能為 </a:t>
            </a:r>
            <a:r>
              <a:rPr lang="en-US" altLang="zh-TW"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itchFamily="34" charset="-120"/>
                <a:ea typeface="微軟正黑體" pitchFamily="34" charset="-120"/>
              </a:rPr>
              <a:t>6000 </a:t>
            </a:r>
            <a:r>
              <a:rPr lang="zh-TW" altLang="en-US" sz="4800" b="1" dirty="0" smtClean="0">
                <a:solidFill>
                  <a:schemeClr val="bg1"/>
                </a:solidFill>
                <a:latin typeface="微軟正黑體" pitchFamily="34" charset="-120"/>
                <a:ea typeface="微軟正黑體" pitchFamily="34" charset="-120"/>
              </a:rPr>
              <a:t>件</a:t>
            </a:r>
            <a:endParaRPr lang="zh-TW" altLang="en-US" sz="4800"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原件成本分析</a:t>
            </a:r>
            <a:endParaRPr lang="zh-TW" altLang="en-US" b="1" dirty="0">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2786050" y="1857363"/>
          <a:ext cx="6072233" cy="4515489"/>
        </p:xfrm>
        <a:graphic>
          <a:graphicData uri="http://schemas.openxmlformats.org/drawingml/2006/table">
            <a:tbl>
              <a:tblPr/>
              <a:tblGrid>
                <a:gridCol w="2272749"/>
                <a:gridCol w="870523"/>
                <a:gridCol w="1003195"/>
                <a:gridCol w="936859"/>
                <a:gridCol w="988907"/>
              </a:tblGrid>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生產單位</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endParaRPr lang="zh-TW" altLang="en-US" sz="2000" b="1" i="0" u="none" strike="noStrike" dirty="0">
                        <a:solidFill>
                          <a:srgbClr val="00000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6000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10000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18000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項目</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BBB59"/>
                    </a:solidFill>
                  </a:tcPr>
                </a:tc>
                <a:tc>
                  <a:txBody>
                    <a:bodyPr/>
                    <a:lstStyle/>
                    <a:p>
                      <a:pPr algn="ctr" fontAlgn="ctr"/>
                      <a:r>
                        <a:rPr lang="zh-TW" altLang="en-US" sz="2000" b="1" i="0" u="none" strike="noStrike" dirty="0">
                          <a:solidFill>
                            <a:srgbClr val="000000"/>
                          </a:solidFill>
                          <a:latin typeface="微軟正黑體" pitchFamily="34" charset="-120"/>
                          <a:ea typeface="微軟正黑體" pitchFamily="34" charset="-120"/>
                        </a:rPr>
                        <a:t>成本</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BBB59"/>
                    </a:solidFill>
                  </a:tcPr>
                </a:tc>
                <a:tc>
                  <a:txBody>
                    <a:bodyPr/>
                    <a:lstStyle/>
                    <a:p>
                      <a:pPr algn="ctr" fontAlgn="ctr"/>
                      <a:r>
                        <a:rPr lang="zh-TW" altLang="en-US" sz="2000" b="1" i="0" u="none" strike="noStrike">
                          <a:solidFill>
                            <a:srgbClr val="000000"/>
                          </a:solidFill>
                          <a:latin typeface="微軟正黑體" pitchFamily="34" charset="-120"/>
                          <a:ea typeface="微軟正黑體" pitchFamily="34" charset="-120"/>
                        </a:rPr>
                        <a:t>價格</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BBB59"/>
                    </a:solidFill>
                  </a:tcPr>
                </a:tc>
                <a:tc>
                  <a:txBody>
                    <a:bodyPr/>
                    <a:lstStyle/>
                    <a:p>
                      <a:pPr algn="ctr" fontAlgn="ctr"/>
                      <a:r>
                        <a:rPr lang="zh-TW" altLang="en-US" sz="2000" b="1" i="0" u="none" strike="noStrike">
                          <a:solidFill>
                            <a:srgbClr val="000000"/>
                          </a:solidFill>
                          <a:latin typeface="微軟正黑體" pitchFamily="34" charset="-120"/>
                          <a:ea typeface="微軟正黑體" pitchFamily="34" charset="-120"/>
                        </a:rPr>
                        <a:t>價格</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BBB59"/>
                    </a:solidFill>
                  </a:tcPr>
                </a:tc>
                <a:tc>
                  <a:txBody>
                    <a:bodyPr/>
                    <a:lstStyle/>
                    <a:p>
                      <a:pPr algn="ctr" fontAlgn="ctr"/>
                      <a:r>
                        <a:rPr lang="zh-TW" altLang="en-US" sz="2000" b="1" i="0" u="none" strike="noStrike">
                          <a:solidFill>
                            <a:srgbClr val="000000"/>
                          </a:solidFill>
                          <a:latin typeface="微軟正黑體" pitchFamily="34" charset="-120"/>
                          <a:ea typeface="微軟正黑體" pitchFamily="34" charset="-120"/>
                        </a:rPr>
                        <a:t>價格</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BBB59"/>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鑄造原料</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0.1</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600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1800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外購零件</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0.3</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1800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3000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5400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電力成本</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0.02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120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200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360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鑄造作業員</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0.2</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1200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2000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3600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組裝作業員</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0.3</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1800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3000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5400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99795"/>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廠房租金</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週</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美元</a:t>
                      </a:r>
                      <a:r>
                        <a:rPr lang="en-US" altLang="zh-TW" sz="2000" b="1" i="0" u="none" strike="noStrike" dirty="0">
                          <a:solidFill>
                            <a:srgbClr val="000000"/>
                          </a:solidFill>
                          <a:latin typeface="微軟正黑體" pitchFamily="34" charset="-120"/>
                          <a:ea typeface="微軟正黑體" pitchFamily="34" charset="-120"/>
                        </a:rPr>
                        <a:t>)</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管理</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週</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美元</a:t>
                      </a:r>
                      <a:r>
                        <a:rPr lang="en-US" altLang="zh-TW" sz="2000" b="1" i="0" u="none" strike="noStrike" dirty="0">
                          <a:solidFill>
                            <a:srgbClr val="000000"/>
                          </a:solidFill>
                          <a:latin typeface="微軟正黑體" pitchFamily="34" charset="-120"/>
                          <a:ea typeface="微軟正黑體" pitchFamily="34" charset="-120"/>
                        </a:rPr>
                        <a:t>)</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a:solidFill>
                            <a:srgbClr val="000000"/>
                          </a:solidFill>
                          <a:latin typeface="微軟正黑體" pitchFamily="34" charset="-120"/>
                          <a:ea typeface="微軟正黑體" pitchFamily="34" charset="-120"/>
                        </a:rPr>
                        <a:t>1000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1000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351480">
                <a:tc>
                  <a:txBody>
                    <a:bodyPr/>
                    <a:lstStyle/>
                    <a:p>
                      <a:pPr algn="l" fontAlgn="ctr"/>
                      <a:r>
                        <a:rPr lang="zh-TW" altLang="en-US" sz="2000" b="1" i="0" u="none" strike="noStrike" dirty="0">
                          <a:solidFill>
                            <a:srgbClr val="000000"/>
                          </a:solidFill>
                          <a:latin typeface="微軟正黑體" pitchFamily="34" charset="-120"/>
                          <a:ea typeface="微軟正黑體" pitchFamily="34" charset="-120"/>
                        </a:rPr>
                        <a:t>機器折舊</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週</a:t>
                      </a:r>
                      <a:r>
                        <a:rPr lang="en-US" altLang="zh-TW" sz="2000" b="1" i="0" u="none" strike="noStrike" dirty="0">
                          <a:solidFill>
                            <a:srgbClr val="000000"/>
                          </a:solidFill>
                          <a:latin typeface="微軟正黑體" pitchFamily="34" charset="-120"/>
                          <a:ea typeface="微軟正黑體" pitchFamily="34" charset="-120"/>
                        </a:rPr>
                        <a:t>/</a:t>
                      </a:r>
                      <a:r>
                        <a:rPr lang="zh-TW" altLang="en-US" sz="2000" b="1" i="0" u="none" strike="noStrike" dirty="0">
                          <a:solidFill>
                            <a:srgbClr val="000000"/>
                          </a:solidFill>
                          <a:latin typeface="微軟正黑體" pitchFamily="34" charset="-120"/>
                          <a:ea typeface="微軟正黑體" pitchFamily="34" charset="-120"/>
                        </a:rPr>
                        <a:t>美元</a:t>
                      </a:r>
                      <a:r>
                        <a:rPr lang="en-US" altLang="zh-TW" sz="2000" b="1" i="0" u="none" strike="noStrike" dirty="0">
                          <a:solidFill>
                            <a:srgbClr val="000000"/>
                          </a:solidFill>
                          <a:latin typeface="微軟正黑體" pitchFamily="34" charset="-120"/>
                          <a:ea typeface="微軟正黑體" pitchFamily="34" charset="-120"/>
                        </a:rPr>
                        <a:t>)</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50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50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50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c>
                  <a:txBody>
                    <a:bodyPr/>
                    <a:lstStyle/>
                    <a:p>
                      <a:pPr algn="ctr" fontAlgn="ctr"/>
                      <a:r>
                        <a:rPr lang="en-US" altLang="zh-TW" sz="2000" b="1" i="0" u="none" strike="noStrike" dirty="0">
                          <a:solidFill>
                            <a:srgbClr val="000000"/>
                          </a:solidFill>
                          <a:latin typeface="微軟正黑體" pitchFamily="34" charset="-120"/>
                          <a:ea typeface="微軟正黑體" pitchFamily="34" charset="-120"/>
                        </a:rPr>
                        <a:t>50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5D9F1"/>
                    </a:solidFill>
                  </a:tcPr>
                </a:tc>
              </a:tr>
              <a:tr h="351480">
                <a:tc>
                  <a:txBody>
                    <a:bodyPr/>
                    <a:lstStyle/>
                    <a:p>
                      <a:pPr algn="l" fontAlgn="ctr"/>
                      <a:r>
                        <a:rPr lang="zh-TW" altLang="en-US" sz="2000" b="1" i="0" u="none" strike="noStrike" dirty="0">
                          <a:solidFill>
                            <a:srgbClr val="FFFFFF"/>
                          </a:solidFill>
                          <a:latin typeface="微軟正黑體" pitchFamily="34" charset="-120"/>
                          <a:ea typeface="微軟正黑體" pitchFamily="34" charset="-120"/>
                        </a:rPr>
                        <a:t>總成本</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c>
                  <a:txBody>
                    <a:bodyPr/>
                    <a:lstStyle/>
                    <a:p>
                      <a:pPr algn="ctr" fontAlgn="ctr"/>
                      <a:endParaRPr lang="zh-TW" altLang="en-US" sz="2000" b="1" i="0" u="none" strike="noStrike" dirty="0">
                        <a:solidFill>
                          <a:srgbClr val="FFFFFF"/>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n-US" altLang="zh-TW" sz="2000" b="1" i="0" u="none" strike="noStrike">
                          <a:solidFill>
                            <a:srgbClr val="FFFFFF"/>
                          </a:solidFill>
                          <a:latin typeface="微軟正黑體" pitchFamily="34" charset="-120"/>
                          <a:ea typeface="微軟正黑體" pitchFamily="34" charset="-120"/>
                        </a:rPr>
                        <a:t>6670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n-US" altLang="zh-TW" sz="2000" b="1" i="0" u="none" strike="noStrike" dirty="0">
                          <a:solidFill>
                            <a:srgbClr val="FFFFFF"/>
                          </a:solidFill>
                          <a:latin typeface="微軟正黑體" pitchFamily="34" charset="-120"/>
                          <a:ea typeface="微軟正黑體" pitchFamily="34" charset="-120"/>
                        </a:rPr>
                        <a:t>10350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n-US" altLang="zh-TW" sz="2000" b="1" i="0" u="none" strike="noStrike" dirty="0">
                          <a:solidFill>
                            <a:srgbClr val="FFFFFF"/>
                          </a:solidFill>
                          <a:latin typeface="微軟正黑體" pitchFamily="34" charset="-120"/>
                          <a:ea typeface="微軟正黑體" pitchFamily="34" charset="-120"/>
                        </a:rPr>
                        <a:t>17710</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4F81BD"/>
                    </a:solidFill>
                  </a:tcPr>
                </a:tc>
              </a:tr>
              <a:tr h="649209">
                <a:tc>
                  <a:txBody>
                    <a:bodyPr/>
                    <a:lstStyle/>
                    <a:p>
                      <a:pPr algn="l" fontAlgn="ctr"/>
                      <a:r>
                        <a:rPr lang="zh-TW" altLang="en-US" sz="2000" b="1" i="0" u="none" strike="noStrike" dirty="0" smtClean="0">
                          <a:solidFill>
                            <a:srgbClr val="FF0000"/>
                          </a:solidFill>
                          <a:latin typeface="微軟正黑體" pitchFamily="34" charset="-120"/>
                          <a:ea typeface="微軟正黑體" pitchFamily="34" charset="-120"/>
                        </a:rPr>
                        <a:t>單位成本 </a:t>
                      </a:r>
                      <a:r>
                        <a:rPr lang="en-US" altLang="zh-TW" sz="2000" b="1" i="0" u="none" strike="noStrike" dirty="0" smtClean="0">
                          <a:solidFill>
                            <a:srgbClr val="FF0000"/>
                          </a:solidFill>
                          <a:latin typeface="微軟正黑體" pitchFamily="34" charset="-120"/>
                          <a:ea typeface="微軟正黑體" pitchFamily="34" charset="-120"/>
                        </a:rPr>
                        <a:t>(</a:t>
                      </a:r>
                      <a:r>
                        <a:rPr lang="zh-TW" altLang="en-US" sz="2000" b="1" i="0" u="none" strike="noStrike" dirty="0" smtClean="0">
                          <a:solidFill>
                            <a:srgbClr val="FF0000"/>
                          </a:solidFill>
                          <a:latin typeface="微軟正黑體" pitchFamily="34" charset="-120"/>
                          <a:ea typeface="微軟正黑體" pitchFamily="34" charset="-120"/>
                        </a:rPr>
                        <a:t>美元</a:t>
                      </a:r>
                      <a:r>
                        <a:rPr lang="en-US" altLang="zh-TW" sz="2000" b="1" i="0" u="none" strike="noStrike" dirty="0" smtClean="0">
                          <a:solidFill>
                            <a:srgbClr val="FF0000"/>
                          </a:solidFill>
                          <a:latin typeface="微軟正黑體" pitchFamily="34" charset="-120"/>
                          <a:ea typeface="微軟正黑體" pitchFamily="34" charset="-120"/>
                        </a:rPr>
                        <a:t>)</a:t>
                      </a:r>
                      <a:endParaRPr lang="zh-TW" altLang="en-US" sz="2000" b="1" i="0" u="none" strike="noStrike" dirty="0">
                        <a:solidFill>
                          <a:srgbClr val="FF000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ctr"/>
                      <a:endParaRPr lang="zh-TW" altLang="en-US" sz="2000" b="1" i="0" u="none" strike="noStrike" dirty="0">
                        <a:solidFill>
                          <a:srgbClr val="000000"/>
                        </a:solidFill>
                        <a:latin typeface="微軟正黑體" pitchFamily="34" charset="-120"/>
                        <a:ea typeface="微軟正黑體" pitchFamily="34" charset="-120"/>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dirty="0">
                          <a:solidFill>
                            <a:srgbClr val="FF0000"/>
                          </a:solidFill>
                          <a:latin typeface="微軟正黑體" pitchFamily="34" charset="-120"/>
                          <a:ea typeface="微軟正黑體" pitchFamily="34" charset="-120"/>
                        </a:rPr>
                        <a:t>1.11167</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dirty="0">
                          <a:solidFill>
                            <a:srgbClr val="FF0000"/>
                          </a:solidFill>
                          <a:latin typeface="微軟正黑體" pitchFamily="34" charset="-120"/>
                          <a:ea typeface="微軟正黑體" pitchFamily="34" charset="-120"/>
                        </a:rPr>
                        <a:t>1.035</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r>
                        <a:rPr lang="en-US" altLang="zh-TW" sz="2000" b="1" i="0" u="none" strike="noStrike" dirty="0">
                          <a:solidFill>
                            <a:srgbClr val="FF0000"/>
                          </a:solidFill>
                          <a:latin typeface="微軟正黑體" pitchFamily="34" charset="-120"/>
                          <a:ea typeface="微軟正黑體" pitchFamily="34" charset="-120"/>
                        </a:rPr>
                        <a:t>0.98389</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5" name="文字方塊 4"/>
          <p:cNvSpPr txBox="1"/>
          <p:nvPr/>
        </p:nvSpPr>
        <p:spPr>
          <a:xfrm>
            <a:off x="251520" y="1928802"/>
            <a:ext cx="2177340" cy="2308324"/>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當產能分別是每週 </a:t>
            </a:r>
            <a:r>
              <a:rPr lang="en-US" altLang="zh-TW" sz="2400" b="1" dirty="0" smtClean="0">
                <a:latin typeface="微軟正黑體" pitchFamily="34" charset="-120"/>
                <a:ea typeface="微軟正黑體" pitchFamily="34" charset="-120"/>
              </a:rPr>
              <a:t>6000 ,10000,18000 </a:t>
            </a:r>
            <a:r>
              <a:rPr lang="zh-TW" altLang="en-US" sz="2400" b="1" dirty="0" smtClean="0">
                <a:latin typeface="微軟正黑體" pitchFamily="34" charset="-120"/>
                <a:ea typeface="微軟正黑體" pitchFamily="34" charset="-120"/>
              </a:rPr>
              <a:t>件時，分別計算其產出的單位成本。</a:t>
            </a:r>
            <a:endParaRPr lang="zh-TW" altLang="en-US" sz="2400" b="1" dirty="0">
              <a:latin typeface="微軟正黑體" pitchFamily="34" charset="-120"/>
              <a:ea typeface="微軟正黑體" pitchFamily="34" charset="-120"/>
            </a:endParaRPr>
          </a:p>
        </p:txBody>
      </p:sp>
      <p:pic>
        <p:nvPicPr>
          <p:cNvPr id="15362" name="Picture 2" descr="D:\Temporary Internet Files\Temporary Internet Files\Content.IE5\GCROCT51\MC900437709[1].wmf"/>
          <p:cNvPicPr>
            <a:picLocks noChangeAspect="1" noChangeArrowheads="1"/>
          </p:cNvPicPr>
          <p:nvPr/>
        </p:nvPicPr>
        <p:blipFill>
          <a:blip r:embed="rId2" cstate="print"/>
          <a:srcRect/>
          <a:stretch>
            <a:fillRect/>
          </a:stretch>
        </p:blipFill>
        <p:spPr bwMode="auto">
          <a:xfrm>
            <a:off x="357158" y="4572008"/>
            <a:ext cx="2000264" cy="2092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altLang="zh-TW" b="1" dirty="0" smtClean="0">
                <a:latin typeface="微軟正黑體" pitchFamily="34" charset="-120"/>
                <a:ea typeface="微軟正黑體" pitchFamily="34" charset="-120"/>
              </a:rPr>
              <a:t>XYZ </a:t>
            </a:r>
            <a:r>
              <a:rPr lang="zh-TW" altLang="en-US" b="1" dirty="0" smtClean="0">
                <a:latin typeface="微軟正黑體" pitchFamily="34" charset="-120"/>
                <a:ea typeface="微軟正黑體" pitchFamily="34" charset="-120"/>
              </a:rPr>
              <a:t>原件成本分析</a:t>
            </a:r>
            <a:endParaRPr lang="zh-TW" altLang="en-US" b="1" dirty="0">
              <a:latin typeface="微軟正黑體" pitchFamily="34" charset="-120"/>
              <a:ea typeface="微軟正黑體" pitchFamily="34" charset="-120"/>
            </a:endParaRPr>
          </a:p>
        </p:txBody>
      </p:sp>
      <p:graphicFrame>
        <p:nvGraphicFramePr>
          <p:cNvPr id="3" name="圖表 2"/>
          <p:cNvGraphicFramePr/>
          <p:nvPr/>
        </p:nvGraphicFramePr>
        <p:xfrm>
          <a:off x="3143240" y="1785926"/>
          <a:ext cx="5655572"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4" name="文字方塊 3"/>
          <p:cNvSpPr txBox="1"/>
          <p:nvPr/>
        </p:nvSpPr>
        <p:spPr>
          <a:xfrm>
            <a:off x="214282" y="1928802"/>
            <a:ext cx="2748844" cy="1815882"/>
          </a:xfrm>
          <a:prstGeom prst="rect">
            <a:avLst/>
          </a:prstGeom>
          <a:noFill/>
        </p:spPr>
        <p:txBody>
          <a:bodyPr wrap="square" rtlCol="0">
            <a:spAutoFit/>
          </a:bodyPr>
          <a:lstStyle/>
          <a:p>
            <a:r>
              <a:rPr lang="zh-TW" altLang="en-US" sz="2800" b="1" dirty="0" smtClean="0">
                <a:latin typeface="微軟正黑體" pitchFamily="34" charset="-120"/>
                <a:ea typeface="微軟正黑體" pitchFamily="34" charset="-120"/>
              </a:rPr>
              <a:t>當以較大的產量分攤固定成本時，單位成本可因此而降低</a:t>
            </a:r>
            <a:endParaRPr lang="zh-TW" altLang="en-US" sz="2800" b="1" dirty="0">
              <a:latin typeface="微軟正黑體" pitchFamily="34" charset="-120"/>
              <a:ea typeface="微軟正黑體" pitchFamily="34" charset="-120"/>
            </a:endParaRPr>
          </a:p>
        </p:txBody>
      </p:sp>
      <p:pic>
        <p:nvPicPr>
          <p:cNvPr id="16386" name="Picture 2" descr="D:\Temporary Internet Files\Temporary Internet Files\Content.IE5\95R403AF\MC900242111[1].wmf"/>
          <p:cNvPicPr>
            <a:picLocks noChangeAspect="1" noChangeArrowheads="1"/>
          </p:cNvPicPr>
          <p:nvPr/>
        </p:nvPicPr>
        <p:blipFill>
          <a:blip r:embed="rId3" cstate="print"/>
          <a:srcRect/>
          <a:stretch>
            <a:fillRect/>
          </a:stretch>
        </p:blipFill>
        <p:spPr bwMode="auto">
          <a:xfrm>
            <a:off x="500034" y="4286256"/>
            <a:ext cx="2185969" cy="22586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62" y="2500306"/>
            <a:ext cx="7500989" cy="3139321"/>
          </a:xfrm>
          <a:prstGeom prst="rect">
            <a:avLst/>
          </a:prstGeom>
        </p:spPr>
        <p:txBody>
          <a:bodyPr wrap="square">
            <a:spAutoFit/>
          </a:bodyPr>
          <a:lstStyle/>
          <a:p>
            <a:pPr lvl="0" algn="ctr"/>
            <a:r>
              <a:rPr lang="en-US" altLang="zh-TW" sz="6600" b="1" smtClean="0">
                <a:latin typeface="微軟正黑體" pitchFamily="34" charset="-120"/>
                <a:ea typeface="微軟正黑體" pitchFamily="34" charset="-120"/>
              </a:rPr>
              <a:t>5-6</a:t>
            </a:r>
            <a:r>
              <a:rPr lang="en-US" altLang="zh-TW" sz="6600" b="1" dirty="0" smtClean="0">
                <a:latin typeface="微軟正黑體" pitchFamily="34" charset="-120"/>
                <a:ea typeface="微軟正黑體" pitchFamily="34" charset="-120"/>
              </a:rPr>
              <a:t>.</a:t>
            </a:r>
            <a:r>
              <a:rPr lang="zh-TW" altLang="en-US" sz="6600" b="1" dirty="0" smtClean="0">
                <a:latin typeface="微軟正黑體" pitchFamily="34" charset="-120"/>
                <a:ea typeface="微軟正黑體" pitchFamily="34" charset="-120"/>
              </a:rPr>
              <a:t>結論</a:t>
            </a:r>
            <a:endParaRPr lang="zh-TW" altLang="en-US" sz="6600" dirty="0" smtClean="0"/>
          </a:p>
          <a:p>
            <a:pPr algn="ctr"/>
            <a:endParaRPr lang="zh-TW" altLang="en-US" sz="6600" dirty="0" smtClean="0"/>
          </a:p>
          <a:p>
            <a:pPr lvl="0" algn="ctr"/>
            <a:endParaRPr lang="zh-TW" altLang="en-US" sz="6600" b="1" dirty="0">
              <a:latin typeface="微軟正黑體" pitchFamily="34" charset="-120"/>
              <a:ea typeface="微軟正黑體" pitchFamily="34" charset="-120"/>
            </a:endParaRPr>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報告者：邱世淦</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Temporary Internet Files\Temporary Internet Files\Content.IE5\O2PZR5P3\MM900282869[1].gif"/>
          <p:cNvPicPr>
            <a:picLocks noChangeAspect="1" noChangeArrowheads="1" noCrop="1"/>
          </p:cNvPicPr>
          <p:nvPr/>
        </p:nvPicPr>
        <p:blipFill>
          <a:blip r:embed="rId2" cstate="print"/>
          <a:srcRect/>
          <a:stretch>
            <a:fillRect/>
          </a:stretch>
        </p:blipFill>
        <p:spPr bwMode="auto">
          <a:xfrm>
            <a:off x="285720" y="1714488"/>
            <a:ext cx="8643998" cy="4980121"/>
          </a:xfrm>
          <a:prstGeom prst="rect">
            <a:avLst/>
          </a:prstGeom>
          <a:noFill/>
        </p:spPr>
      </p:pic>
      <p:sp>
        <p:nvSpPr>
          <p:cNvPr id="2" name="標題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zh-TW" altLang="en-US" b="1" dirty="0" smtClean="0">
                <a:latin typeface="微軟正黑體" pitchFamily="34" charset="-120"/>
                <a:ea typeface="微軟正黑體" pitchFamily="34" charset="-120"/>
              </a:rPr>
              <a:t>結論</a:t>
            </a:r>
            <a:endParaRPr lang="zh-TW" altLang="en-US" b="1" dirty="0">
              <a:latin typeface="微軟正黑體" pitchFamily="34" charset="-120"/>
              <a:ea typeface="微軟正黑體" pitchFamily="34" charset="-120"/>
            </a:endParaRPr>
          </a:p>
        </p:txBody>
      </p:sp>
      <p:sp>
        <p:nvSpPr>
          <p:cNvPr id="5" name="內容版面配置區 4"/>
          <p:cNvSpPr>
            <a:spLocks noGrp="1"/>
          </p:cNvSpPr>
          <p:nvPr>
            <p:ph sz="half" idx="1"/>
          </p:nvPr>
        </p:nvSpPr>
        <p:spPr>
          <a:xfrm>
            <a:off x="457200" y="1600201"/>
            <a:ext cx="8258204" cy="3614750"/>
          </a:xfrm>
          <a:solidFill>
            <a:srgbClr val="FFFFFF">
              <a:shade val="85000"/>
            </a:srgbClr>
          </a:solidFill>
        </p:spPr>
        <p:txBody>
          <a:bodyPr/>
          <a:lstStyle/>
          <a:p>
            <a:pPr marL="514350" indent="-514350">
              <a:buFont typeface="+mj-lt"/>
              <a:buAutoNum type="arabicPeriod"/>
            </a:pPr>
            <a:r>
              <a:rPr lang="zh-TW" altLang="en-US" sz="3600" b="1" dirty="0" smtClean="0">
                <a:latin typeface="微軟正黑體" pitchFamily="34" charset="-120"/>
                <a:ea typeface="微軟正黑體" pitchFamily="34" charset="-120"/>
              </a:rPr>
              <a:t>設計消費者滿意的產品是藝術。</a:t>
            </a:r>
            <a:endParaRPr lang="en-US" altLang="zh-TW" sz="3600" b="1" dirty="0" smtClean="0">
              <a:latin typeface="微軟正黑體" pitchFamily="34" charset="-120"/>
              <a:ea typeface="微軟正黑體" pitchFamily="34" charset="-120"/>
            </a:endParaRPr>
          </a:p>
          <a:p>
            <a:pPr marL="514350" indent="-514350">
              <a:buFont typeface="+mj-lt"/>
              <a:buAutoNum type="arabicPeriod"/>
            </a:pPr>
            <a:endParaRPr lang="en-US" altLang="zh-TW" sz="2000" b="1" dirty="0" smtClean="0">
              <a:latin typeface="微軟正黑體" pitchFamily="34" charset="-120"/>
              <a:ea typeface="微軟正黑體" pitchFamily="34" charset="-120"/>
            </a:endParaRPr>
          </a:p>
          <a:p>
            <a:pPr marL="514350" indent="-514350">
              <a:buFont typeface="+mj-lt"/>
              <a:buAutoNum type="arabicPeriod"/>
            </a:pPr>
            <a:r>
              <a:rPr lang="zh-TW" altLang="en-US" sz="3600" b="1" dirty="0" smtClean="0">
                <a:latin typeface="微軟正黑體" pitchFamily="34" charset="-120"/>
                <a:ea typeface="微軟正黑體" pitchFamily="34" charset="-120"/>
              </a:rPr>
              <a:t>製造產品是科學</a:t>
            </a:r>
            <a:endParaRPr lang="en-US" altLang="zh-TW" sz="3600" b="1" dirty="0" smtClean="0">
              <a:latin typeface="微軟正黑體" pitchFamily="34" charset="-120"/>
              <a:ea typeface="微軟正黑體" pitchFamily="34" charset="-120"/>
            </a:endParaRPr>
          </a:p>
          <a:p>
            <a:pPr marL="514350" indent="-514350">
              <a:buFont typeface="+mj-lt"/>
              <a:buAutoNum type="arabicPeriod"/>
            </a:pPr>
            <a:endParaRPr lang="en-US" altLang="zh-TW" sz="2000" b="1" dirty="0" smtClean="0">
              <a:latin typeface="微軟正黑體" pitchFamily="34" charset="-120"/>
              <a:ea typeface="微軟正黑體" pitchFamily="34" charset="-120"/>
            </a:endParaRPr>
          </a:p>
          <a:p>
            <a:pPr marL="514350" indent="-514350">
              <a:buFont typeface="+mj-lt"/>
              <a:buAutoNum type="arabicPeriod"/>
            </a:pPr>
            <a:r>
              <a:rPr lang="zh-TW" altLang="en-US" sz="3600" b="1" dirty="0" smtClean="0">
                <a:latin typeface="微軟正黑體" pitchFamily="34" charset="-120"/>
                <a:ea typeface="微軟正黑體" pitchFamily="34" charset="-120"/>
              </a:rPr>
              <a:t>有效流程規劃必需清楚了解工廠流程結構的能力。</a:t>
            </a:r>
          </a:p>
          <a:p>
            <a:endParaRPr lang="zh-TW" altLang="en-US" b="1" dirty="0">
              <a:latin typeface="微軟正黑體" pitchFamily="34" charset="-120"/>
              <a:ea typeface="微軟正黑體" pitchFamily="34" charset="-120"/>
            </a:endParaRPr>
          </a:p>
        </p:txBody>
      </p:sp>
      <p:pic>
        <p:nvPicPr>
          <p:cNvPr id="17414" name="Picture 6" descr="D:\Temporary Internet Files\Temporary Internet Files\Content.IE5\K4ZETQ66\MC900346739[1].wmf"/>
          <p:cNvPicPr>
            <a:picLocks noChangeAspect="1" noChangeArrowheads="1"/>
          </p:cNvPicPr>
          <p:nvPr/>
        </p:nvPicPr>
        <p:blipFill>
          <a:blip r:embed="rId3" cstate="print"/>
          <a:srcRect/>
          <a:stretch>
            <a:fillRect/>
          </a:stretch>
        </p:blipFill>
        <p:spPr bwMode="auto">
          <a:xfrm>
            <a:off x="7072330" y="4857760"/>
            <a:ext cx="1771674" cy="17739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415" name="Picture 7" descr="D:\Temporary Internet Files\Temporary Internet Files\Content.IE5\JPW3X2UD\MM900285337[1].gif"/>
          <p:cNvPicPr>
            <a:picLocks noChangeAspect="1" noChangeArrowheads="1" noCrop="1"/>
          </p:cNvPicPr>
          <p:nvPr/>
        </p:nvPicPr>
        <p:blipFill>
          <a:blip r:embed="rId4" cstate="print"/>
          <a:srcRect/>
          <a:stretch>
            <a:fillRect/>
          </a:stretch>
        </p:blipFill>
        <p:spPr bwMode="auto">
          <a:xfrm>
            <a:off x="6143636" y="5429264"/>
            <a:ext cx="952500" cy="952500"/>
          </a:xfrm>
          <a:prstGeom prst="rect">
            <a:avLst/>
          </a:prstGeom>
          <a:ln w="228600" cap="sq" cmpd="thickThin">
            <a:solidFill>
              <a:srgbClr val="000000"/>
            </a:solidFill>
            <a:prstDash val="solid"/>
            <a:miter lim="800000"/>
          </a:ln>
          <a:effectLst>
            <a:innerShdw blurRad="76200">
              <a:srgbClr val="000000"/>
            </a:innerShdw>
          </a:effectLst>
        </p:spPr>
      </p:pic>
      <p:pic>
        <p:nvPicPr>
          <p:cNvPr id="17416" name="Picture 8" descr="D:\Temporary Internet Files\Temporary Internet Files\Content.IE5\OO026GWB\MC900230705[1].wmf"/>
          <p:cNvPicPr>
            <a:picLocks noChangeAspect="1" noChangeArrowheads="1"/>
          </p:cNvPicPr>
          <p:nvPr/>
        </p:nvPicPr>
        <p:blipFill>
          <a:blip r:embed="rId5" cstate="print"/>
          <a:srcRect/>
          <a:stretch>
            <a:fillRect/>
          </a:stretch>
        </p:blipFill>
        <p:spPr bwMode="auto">
          <a:xfrm rot="20029400">
            <a:off x="4643438" y="4786322"/>
            <a:ext cx="1876420" cy="167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0034" y="357166"/>
            <a:ext cx="9715536" cy="830997"/>
          </a:xfrm>
          <a:prstGeom prst="rect">
            <a:avLst/>
          </a:prstGeom>
        </p:spPr>
        <p:txBody>
          <a:bodyPr wrap="square">
            <a:spAutoFit/>
          </a:bodyPr>
          <a:lstStyle/>
          <a:p>
            <a:r>
              <a:rPr lang="en-US" altLang="zh-TW"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Thanks for your attention</a:t>
            </a:r>
            <a:r>
              <a:rPr lang="zh-TW" altLang="en-U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a:t>
            </a:r>
            <a:endParaRPr lang="zh-TW"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pic>
        <p:nvPicPr>
          <p:cNvPr id="11" name="圖片 10" descr="thCAALXX6E.jpg"/>
          <p:cNvPicPr>
            <a:picLocks noChangeAspect="1"/>
          </p:cNvPicPr>
          <p:nvPr/>
        </p:nvPicPr>
        <p:blipFill>
          <a:blip r:embed="rId2" cstate="print"/>
          <a:stretch>
            <a:fillRect/>
          </a:stretch>
        </p:blipFill>
        <p:spPr>
          <a:xfrm>
            <a:off x="1785918" y="1285860"/>
            <a:ext cx="5429288" cy="53390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9933" y="2428868"/>
            <a:ext cx="5373587" cy="1107996"/>
          </a:xfrm>
          <a:prstGeom prst="rect">
            <a:avLst/>
          </a:prstGeom>
        </p:spPr>
        <p:txBody>
          <a:bodyPr wrap="none">
            <a:spAutoFit/>
          </a:bodyPr>
          <a:lstStyle/>
          <a:p>
            <a:pPr lvl="0" algn="ctr"/>
            <a:r>
              <a:rPr lang="en-US" altLang="zh-TW" sz="6600" b="1" dirty="0" smtClean="0">
                <a:latin typeface="微軟正黑體" pitchFamily="34" charset="-120"/>
                <a:ea typeface="微軟正黑體" pitchFamily="34" charset="-120"/>
              </a:rPr>
              <a:t>5-1. </a:t>
            </a:r>
            <a:r>
              <a:rPr lang="zh-TW" altLang="en-US" sz="6600" b="1" dirty="0" smtClean="0">
                <a:latin typeface="微軟正黑體" pitchFamily="34" charset="-120"/>
                <a:ea typeface="微軟正黑體" pitchFamily="34" charset="-120"/>
              </a:rPr>
              <a:t>生產流程</a:t>
            </a:r>
            <a:endParaRPr lang="zh-TW" altLang="en-US" sz="6600" dirty="0"/>
          </a:p>
        </p:txBody>
      </p:sp>
      <p:sp>
        <p:nvSpPr>
          <p:cNvPr id="3" name="文字方塊 2"/>
          <p:cNvSpPr txBox="1"/>
          <p:nvPr/>
        </p:nvSpPr>
        <p:spPr>
          <a:xfrm>
            <a:off x="5500694" y="5929330"/>
            <a:ext cx="4326471" cy="584775"/>
          </a:xfrm>
          <a:prstGeom prst="rect">
            <a:avLst/>
          </a:prstGeom>
          <a:noFill/>
        </p:spPr>
        <p:txBody>
          <a:bodyPr wrap="square" rtlCol="0">
            <a:spAutoFit/>
          </a:bodyPr>
          <a:lstStyle/>
          <a:p>
            <a:r>
              <a:rPr lang="zh-TW" altLang="en-US" sz="3200" b="1" dirty="0" smtClean="0">
                <a:ln w="6350" cmpd="sng">
                  <a:solidFill>
                    <a:schemeClr val="tx1"/>
                  </a:solidFill>
                </a:ln>
                <a:solidFill>
                  <a:schemeClr val="accent6">
                    <a:lumMod val="50000"/>
                  </a:schemeClr>
                </a:solidFill>
                <a:latin typeface="微軟正黑體" pitchFamily="34" charset="-120"/>
                <a:ea typeface="微軟正黑體" pitchFamily="34" charset="-120"/>
              </a:rPr>
              <a:t>報告者：陳兆慧</a:t>
            </a:r>
            <a:endParaRPr lang="zh-TW" altLang="en-US"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9"/>
          <p:cNvGrpSpPr/>
          <p:nvPr/>
        </p:nvGrpSpPr>
        <p:grpSpPr>
          <a:xfrm>
            <a:off x="714348" y="214290"/>
            <a:ext cx="7929618" cy="6358030"/>
            <a:chOff x="714348" y="214290"/>
            <a:chExt cx="7929618" cy="6358030"/>
          </a:xfrm>
        </p:grpSpPr>
        <p:sp>
          <p:nvSpPr>
            <p:cNvPr id="9" name="向右箭號 8"/>
            <p:cNvSpPr/>
            <p:nvPr/>
          </p:nvSpPr>
          <p:spPr>
            <a:xfrm>
              <a:off x="1071538" y="5572140"/>
              <a:ext cx="7572428" cy="1000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顧客訂單分界點</a:t>
              </a:r>
              <a:endParaRPr lang="zh-TW" altLang="en-US" sz="2400" b="1" dirty="0">
                <a:latin typeface="微軟正黑體" pitchFamily="34" charset="-120"/>
                <a:ea typeface="微軟正黑體" pitchFamily="34" charset="-120"/>
              </a:endParaRPr>
            </a:p>
          </p:txBody>
        </p:sp>
        <p:grpSp>
          <p:nvGrpSpPr>
            <p:cNvPr id="3" name="群組 28"/>
            <p:cNvGrpSpPr/>
            <p:nvPr/>
          </p:nvGrpSpPr>
          <p:grpSpPr>
            <a:xfrm>
              <a:off x="714348" y="214290"/>
              <a:ext cx="7786742" cy="5279072"/>
              <a:chOff x="714348" y="214290"/>
              <a:chExt cx="7786742" cy="5279072"/>
            </a:xfrm>
          </p:grpSpPr>
          <p:sp>
            <p:nvSpPr>
              <p:cNvPr id="6" name="向左箭號 5"/>
              <p:cNvSpPr/>
              <p:nvPr/>
            </p:nvSpPr>
            <p:spPr>
              <a:xfrm>
                <a:off x="714348" y="285728"/>
                <a:ext cx="7786742"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長                     顧客前置時間                         短</a:t>
                </a:r>
                <a:endParaRPr lang="zh-TW" altLang="en-US" sz="2400" b="1" dirty="0">
                  <a:latin typeface="微軟正黑體" pitchFamily="34" charset="-120"/>
                  <a:ea typeface="微軟正黑體" pitchFamily="34" charset="-120"/>
                </a:endParaRPr>
              </a:p>
            </p:txBody>
          </p:sp>
          <p:graphicFrame>
            <p:nvGraphicFramePr>
              <p:cNvPr id="8" name="資料庫圖表 7"/>
              <p:cNvGraphicFramePr/>
              <p:nvPr/>
            </p:nvGraphicFramePr>
            <p:xfrm>
              <a:off x="1357290" y="214290"/>
              <a:ext cx="6858047"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p:cNvSpPr txBox="1"/>
              <p:nvPr/>
            </p:nvSpPr>
            <p:spPr>
              <a:xfrm>
                <a:off x="1142976" y="3000372"/>
                <a:ext cx="1500198" cy="2492990"/>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存貨生產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裝配生產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接單設計</a:t>
                </a:r>
                <a:endParaRPr lang="zh-TW" altLang="en-US" sz="2400" b="1" dirty="0">
                  <a:latin typeface="微軟正黑體" pitchFamily="34" charset="-120"/>
                  <a:ea typeface="微軟正黑體" pitchFamily="34" charset="-120"/>
                </a:endParaRPr>
              </a:p>
            </p:txBody>
          </p:sp>
          <p:cxnSp>
            <p:nvCxnSpPr>
              <p:cNvPr id="12" name="直線單箭頭接點 11"/>
              <p:cNvCxnSpPr/>
              <p:nvPr/>
            </p:nvCxnSpPr>
            <p:spPr>
              <a:xfrm flipV="1">
                <a:off x="2518348" y="3287712"/>
                <a:ext cx="2839470" cy="10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500298" y="3857628"/>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500298" y="4500570"/>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571736" y="514351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10800000">
                <a:off x="5357818" y="3000372"/>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p:nvSpPr>
            <p:spPr>
              <a:xfrm rot="10800000">
                <a:off x="4500562" y="364331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p:cNvSpPr/>
              <p:nvPr/>
            </p:nvSpPr>
            <p:spPr>
              <a:xfrm rot="10800000">
                <a:off x="4143372" y="435769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p:cNvSpPr/>
              <p:nvPr/>
            </p:nvSpPr>
            <p:spPr>
              <a:xfrm rot="10800000">
                <a:off x="3428992" y="4929198"/>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弧形接點 38"/>
              <p:cNvCxnSpPr/>
              <p:nvPr/>
            </p:nvCxnSpPr>
            <p:spPr>
              <a:xfrm rot="10800000" flipV="1">
                <a:off x="7858148" y="3071810"/>
                <a:ext cx="642942" cy="428628"/>
              </a:xfrm>
              <a:prstGeom prst="curvedConnector3">
                <a:avLst>
                  <a:gd name="adj1" fmla="val 3825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弧形接點 46"/>
              <p:cNvCxnSpPr/>
              <p:nvPr/>
            </p:nvCxnSpPr>
            <p:spPr>
              <a:xfrm rot="10800000" flipV="1">
                <a:off x="7429520" y="3714752"/>
                <a:ext cx="642942" cy="428628"/>
              </a:xfrm>
              <a:prstGeom prst="curvedConnector3">
                <a:avLst>
                  <a:gd name="adj1" fmla="val 45478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弧形接點 58"/>
              <p:cNvCxnSpPr/>
              <p:nvPr/>
            </p:nvCxnSpPr>
            <p:spPr>
              <a:xfrm rot="10800000" flipV="1">
                <a:off x="7715272" y="4357694"/>
                <a:ext cx="428628" cy="357190"/>
              </a:xfrm>
              <a:prstGeom prst="curvedConnector3">
                <a:avLst>
                  <a:gd name="adj1" fmla="val 74907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弧形接點 79"/>
              <p:cNvCxnSpPr/>
              <p:nvPr/>
            </p:nvCxnSpPr>
            <p:spPr>
              <a:xfrm rot="10800000" flipV="1">
                <a:off x="7643834" y="5000636"/>
                <a:ext cx="500066" cy="428628"/>
              </a:xfrm>
              <a:prstGeom prst="curvedConnector3">
                <a:avLst>
                  <a:gd name="adj1" fmla="val 792676"/>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642910" y="1357298"/>
            <a:ext cx="8215370" cy="1714512"/>
          </a:xfrm>
          <a:prstGeom prst="rect">
            <a:avLst/>
          </a:prstGeom>
          <a:noFill/>
          <a:ln w="920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生產流程</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8472518" cy="4525963"/>
          </a:xfrm>
        </p:spPr>
        <p:txBody>
          <a:bodyPr/>
          <a:lstStyle/>
          <a:p>
            <a:pPr>
              <a:buNone/>
            </a:pPr>
            <a:r>
              <a:rPr lang="zh-TW" altLang="en-US" b="1" dirty="0" smtClean="0">
                <a:latin typeface="微軟正黑體" pitchFamily="34" charset="-120"/>
                <a:ea typeface="微軟正黑體" pitchFamily="34" charset="-120"/>
              </a:rPr>
              <a:t>  設計生產實體商品的流程。生產商品三步驟：</a:t>
            </a:r>
            <a:endParaRPr lang="zh-TW" altLang="en-US" b="1" dirty="0">
              <a:latin typeface="微軟正黑體" pitchFamily="34" charset="-120"/>
              <a:ea typeface="微軟正黑體" pitchFamily="34" charset="-120"/>
            </a:endParaRPr>
          </a:p>
        </p:txBody>
      </p:sp>
      <p:sp>
        <p:nvSpPr>
          <p:cNvPr id="5" name="矩形圖說文字 4"/>
          <p:cNvSpPr/>
          <p:nvPr/>
        </p:nvSpPr>
        <p:spPr>
          <a:xfrm>
            <a:off x="1785918" y="4714884"/>
            <a:ext cx="3714776" cy="1857388"/>
          </a:xfrm>
          <a:prstGeom prst="wedgeRectCallout">
            <a:avLst>
              <a:gd name="adj1" fmla="val -5115"/>
              <a:gd name="adj2" fmla="val -8354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smtClean="0">
                <a:solidFill>
                  <a:srgbClr val="FF0000"/>
                </a:solidFill>
                <a:latin typeface="微軟正黑體" pitchFamily="34" charset="-120"/>
                <a:ea typeface="微軟正黑體" pitchFamily="34" charset="-120"/>
              </a:rPr>
              <a:t>組織目標：盡可能降低成本。</a:t>
            </a:r>
            <a:endParaRPr lang="en-US" altLang="zh-TW" sz="3200" b="1" dirty="0" smtClean="0">
              <a:solidFill>
                <a:srgbClr val="FF0000"/>
              </a:solidFill>
              <a:latin typeface="微軟正黑體" pitchFamily="34" charset="-120"/>
              <a:ea typeface="微軟正黑體" pitchFamily="34" charset="-120"/>
            </a:endParaRPr>
          </a:p>
          <a:p>
            <a:pPr algn="ctr"/>
            <a:endParaRPr lang="en-US" altLang="zh-TW" dirty="0" smtClean="0"/>
          </a:p>
        </p:txBody>
      </p:sp>
      <p:graphicFrame>
        <p:nvGraphicFramePr>
          <p:cNvPr id="6" name="資料庫圖表 5"/>
          <p:cNvGraphicFramePr/>
          <p:nvPr/>
        </p:nvGraphicFramePr>
        <p:xfrm>
          <a:off x="1214414" y="1000108"/>
          <a:ext cx="721523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9"/>
          <p:cNvGrpSpPr/>
          <p:nvPr/>
        </p:nvGrpSpPr>
        <p:grpSpPr>
          <a:xfrm>
            <a:off x="714348" y="214290"/>
            <a:ext cx="7929618" cy="6358030"/>
            <a:chOff x="714348" y="214290"/>
            <a:chExt cx="7929618" cy="6358030"/>
          </a:xfrm>
        </p:grpSpPr>
        <p:sp>
          <p:nvSpPr>
            <p:cNvPr id="9" name="向右箭號 8"/>
            <p:cNvSpPr/>
            <p:nvPr/>
          </p:nvSpPr>
          <p:spPr>
            <a:xfrm>
              <a:off x="1071538" y="5572140"/>
              <a:ext cx="7572428" cy="1000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顧客訂單分界點</a:t>
              </a:r>
              <a:endParaRPr lang="zh-TW" altLang="en-US" sz="2400" b="1" dirty="0">
                <a:latin typeface="微軟正黑體" pitchFamily="34" charset="-120"/>
                <a:ea typeface="微軟正黑體" pitchFamily="34" charset="-120"/>
              </a:endParaRPr>
            </a:p>
          </p:txBody>
        </p:sp>
        <p:grpSp>
          <p:nvGrpSpPr>
            <p:cNvPr id="3" name="群組 28"/>
            <p:cNvGrpSpPr/>
            <p:nvPr/>
          </p:nvGrpSpPr>
          <p:grpSpPr>
            <a:xfrm>
              <a:off x="714348" y="214290"/>
              <a:ext cx="7786742" cy="5279072"/>
              <a:chOff x="714348" y="214290"/>
              <a:chExt cx="7786742" cy="5279072"/>
            </a:xfrm>
          </p:grpSpPr>
          <p:sp>
            <p:nvSpPr>
              <p:cNvPr id="6" name="向左箭號 5"/>
              <p:cNvSpPr/>
              <p:nvPr/>
            </p:nvSpPr>
            <p:spPr>
              <a:xfrm>
                <a:off x="714348" y="285728"/>
                <a:ext cx="7786742"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itchFamily="34" charset="-120"/>
                    <a:ea typeface="微軟正黑體" pitchFamily="34" charset="-120"/>
                  </a:rPr>
                  <a:t>長                     顧客前置時間                         短</a:t>
                </a:r>
                <a:endParaRPr lang="zh-TW" altLang="en-US" sz="2400" b="1" dirty="0">
                  <a:latin typeface="微軟正黑體" pitchFamily="34" charset="-120"/>
                  <a:ea typeface="微軟正黑體" pitchFamily="34" charset="-120"/>
                </a:endParaRPr>
              </a:p>
            </p:txBody>
          </p:sp>
          <p:graphicFrame>
            <p:nvGraphicFramePr>
              <p:cNvPr id="8" name="資料庫圖表 7"/>
              <p:cNvGraphicFramePr/>
              <p:nvPr/>
            </p:nvGraphicFramePr>
            <p:xfrm>
              <a:off x="1357290" y="214290"/>
              <a:ext cx="6858047"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字方塊 9"/>
              <p:cNvSpPr txBox="1"/>
              <p:nvPr/>
            </p:nvSpPr>
            <p:spPr>
              <a:xfrm>
                <a:off x="1142976" y="3000372"/>
                <a:ext cx="1500198" cy="2492990"/>
              </a:xfrm>
              <a:prstGeom prst="rect">
                <a:avLst/>
              </a:prstGeom>
              <a:noFill/>
            </p:spPr>
            <p:txBody>
              <a:bodyPr wrap="square" rtlCol="0">
                <a:spAutoFit/>
              </a:bodyPr>
              <a:lstStyle/>
              <a:p>
                <a:r>
                  <a:rPr lang="zh-TW" altLang="en-US" sz="2400" b="1" dirty="0" smtClean="0">
                    <a:latin typeface="微軟正黑體" pitchFamily="34" charset="-120"/>
                    <a:ea typeface="微軟正黑體" pitchFamily="34" charset="-120"/>
                  </a:rPr>
                  <a:t>存貨生產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裝配生產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接單生產</a:t>
                </a:r>
                <a:endParaRPr lang="en-US" altLang="zh-TW" sz="2400" b="1" dirty="0" smtClean="0">
                  <a:latin typeface="微軟正黑體" pitchFamily="34" charset="-120"/>
                  <a:ea typeface="微軟正黑體" pitchFamily="34" charset="-120"/>
                </a:endParaRPr>
              </a:p>
              <a:p>
                <a:endParaRPr lang="en-US" altLang="zh-TW" b="1" dirty="0" smtClean="0">
                  <a:latin typeface="微軟正黑體" pitchFamily="34" charset="-120"/>
                  <a:ea typeface="微軟正黑體" pitchFamily="34" charset="-120"/>
                </a:endParaRPr>
              </a:p>
              <a:p>
                <a:r>
                  <a:rPr lang="zh-TW" altLang="en-US" sz="2400" b="1" dirty="0" smtClean="0">
                    <a:latin typeface="微軟正黑體" pitchFamily="34" charset="-120"/>
                    <a:ea typeface="微軟正黑體" pitchFamily="34" charset="-120"/>
                  </a:rPr>
                  <a:t>接單設計</a:t>
                </a:r>
                <a:endParaRPr lang="zh-TW" altLang="en-US" sz="2400" b="1" dirty="0">
                  <a:latin typeface="微軟正黑體" pitchFamily="34" charset="-120"/>
                  <a:ea typeface="微軟正黑體" pitchFamily="34" charset="-120"/>
                </a:endParaRPr>
              </a:p>
            </p:txBody>
          </p:sp>
          <p:cxnSp>
            <p:nvCxnSpPr>
              <p:cNvPr id="12" name="直線單箭頭接點 11"/>
              <p:cNvCxnSpPr/>
              <p:nvPr/>
            </p:nvCxnSpPr>
            <p:spPr>
              <a:xfrm flipV="1">
                <a:off x="2518348" y="3287712"/>
                <a:ext cx="2839470" cy="10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2500298" y="3857628"/>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2500298" y="4500570"/>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571736" y="5143512"/>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rot="10800000">
                <a:off x="5357818" y="3000372"/>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p:nvSpPr>
            <p:spPr>
              <a:xfrm rot="10800000">
                <a:off x="4500562" y="364331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p:cNvSpPr/>
              <p:nvPr/>
            </p:nvSpPr>
            <p:spPr>
              <a:xfrm rot="10800000">
                <a:off x="4143372" y="4357694"/>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p:cNvSpPr/>
              <p:nvPr/>
            </p:nvSpPr>
            <p:spPr>
              <a:xfrm rot="10800000">
                <a:off x="3428992" y="4929198"/>
                <a:ext cx="642942" cy="4286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弧形接點 38"/>
              <p:cNvCxnSpPr/>
              <p:nvPr/>
            </p:nvCxnSpPr>
            <p:spPr>
              <a:xfrm rot="10800000" flipV="1">
                <a:off x="7858148" y="3071810"/>
                <a:ext cx="642942" cy="428628"/>
              </a:xfrm>
              <a:prstGeom prst="curvedConnector3">
                <a:avLst>
                  <a:gd name="adj1" fmla="val 3825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弧形接點 46"/>
              <p:cNvCxnSpPr/>
              <p:nvPr/>
            </p:nvCxnSpPr>
            <p:spPr>
              <a:xfrm rot="10800000" flipV="1">
                <a:off x="7429520" y="3714752"/>
                <a:ext cx="642942" cy="428628"/>
              </a:xfrm>
              <a:prstGeom prst="curvedConnector3">
                <a:avLst>
                  <a:gd name="adj1" fmla="val 45478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弧形接點 58"/>
              <p:cNvCxnSpPr/>
              <p:nvPr/>
            </p:nvCxnSpPr>
            <p:spPr>
              <a:xfrm rot="10800000" flipV="1">
                <a:off x="7715272" y="4357694"/>
                <a:ext cx="428628" cy="357190"/>
              </a:xfrm>
              <a:prstGeom prst="curvedConnector3">
                <a:avLst>
                  <a:gd name="adj1" fmla="val 74907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弧形接點 79"/>
              <p:cNvCxnSpPr/>
              <p:nvPr/>
            </p:nvCxnSpPr>
            <p:spPr>
              <a:xfrm rot="10800000" flipV="1">
                <a:off x="7643834" y="5000636"/>
                <a:ext cx="500066" cy="428628"/>
              </a:xfrm>
              <a:prstGeom prst="curvedConnector3">
                <a:avLst>
                  <a:gd name="adj1" fmla="val 792676"/>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3" name="矩形 22"/>
          <p:cNvSpPr/>
          <p:nvPr/>
        </p:nvSpPr>
        <p:spPr>
          <a:xfrm>
            <a:off x="642910" y="5357826"/>
            <a:ext cx="8215370" cy="1285884"/>
          </a:xfrm>
          <a:prstGeom prst="rect">
            <a:avLst/>
          </a:prstGeom>
          <a:noFill/>
          <a:ln w="920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4" name="內容版面配置區 3"/>
          <p:cNvGraphicFramePr>
            <a:graphicFrameLocks noGrp="1"/>
          </p:cNvGraphicFramePr>
          <p:nvPr>
            <p:ph idx="1"/>
          </p:nvPr>
        </p:nvGraphicFramePr>
        <p:xfrm>
          <a:off x="1928794" y="1928802"/>
          <a:ext cx="6286544" cy="35258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
                                            <p:graphicEl>
                                              <a:dgm id="{5632B5C9-DFA4-4D2C-8CE7-5D91895C5AC8}"/>
                                            </p:graphicEl>
                                          </p:spTgt>
                                        </p:tgtEl>
                                        <p:attrNameLst>
                                          <p:attrName>style.visibility</p:attrName>
                                        </p:attrNameLst>
                                      </p:cBhvr>
                                      <p:to>
                                        <p:strVal val="visible"/>
                                      </p:to>
                                    </p:set>
                                    <p:animEffect transition="in" filter="diamond(out)">
                                      <p:cBhvr>
                                        <p:cTn id="12" dur="1000"/>
                                        <p:tgtEl>
                                          <p:spTgt spid="24">
                                            <p:graphicEl>
                                              <a:dgm id="{5632B5C9-DFA4-4D2C-8CE7-5D91895C5A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
                                            <p:graphicEl>
                                              <a:dgm id="{C09E8171-E0D6-4DBE-A4C2-70B766970DD7}"/>
                                            </p:graphicEl>
                                          </p:spTgt>
                                        </p:tgtEl>
                                        <p:attrNameLst>
                                          <p:attrName>style.visibility</p:attrName>
                                        </p:attrNameLst>
                                      </p:cBhvr>
                                      <p:to>
                                        <p:strVal val="visible"/>
                                      </p:to>
                                    </p:set>
                                    <p:animEffect transition="in" filter="diamond(out)">
                                      <p:cBhvr>
                                        <p:cTn id="17" dur="1000"/>
                                        <p:tgtEl>
                                          <p:spTgt spid="24">
                                            <p:graphicEl>
                                              <a:dgm id="{C09E8171-E0D6-4DBE-A4C2-70B766970D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Graphic spid="24" grpId="0" uiExpand="1">
        <p:bldSub>
          <a:bldDgm bld="one"/>
        </p:bldSub>
      </p:bldGraphic>
    </p:bldLst>
  </p:timing>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898</TotalTime>
  <Words>2768</Words>
  <Application>Microsoft Office PowerPoint</Application>
  <PresentationFormat>如螢幕大小 (4:3)</PresentationFormat>
  <Paragraphs>471</Paragraphs>
  <Slides>57</Slides>
  <Notes>3</Notes>
  <HiddenSlides>0</HiddenSlides>
  <MMClips>0</MMClips>
  <ScaleCrop>false</ScaleCrop>
  <HeadingPairs>
    <vt:vector size="4" baseType="variant">
      <vt:variant>
        <vt:lpstr>佈景主題</vt:lpstr>
      </vt:variant>
      <vt:variant>
        <vt:i4>1</vt:i4>
      </vt:variant>
      <vt:variant>
        <vt:lpstr>投影片標題</vt:lpstr>
      </vt:variant>
      <vt:variant>
        <vt:i4>57</vt:i4>
      </vt:variant>
    </vt:vector>
  </HeadingPairs>
  <TitlesOfParts>
    <vt:vector size="58" baseType="lpstr">
      <vt:lpstr>139</vt:lpstr>
      <vt:lpstr>生產流程</vt:lpstr>
      <vt:lpstr>Agenda</vt:lpstr>
      <vt:lpstr>Case Study  </vt:lpstr>
      <vt:lpstr>投影片 4</vt:lpstr>
      <vt:lpstr>投影片 5</vt:lpstr>
      <vt:lpstr>投影片 6</vt:lpstr>
      <vt:lpstr>投影片 7</vt:lpstr>
      <vt:lpstr>生產流程</vt:lpstr>
      <vt:lpstr>投影片 9</vt:lpstr>
      <vt:lpstr>投影片 10</vt:lpstr>
      <vt:lpstr>名詞意義</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流程方案之損益平衡圖</vt:lpstr>
      <vt:lpstr>投影片 23</vt:lpstr>
      <vt:lpstr>投影片 24</vt:lpstr>
      <vt:lpstr>投影片 25</vt:lpstr>
      <vt:lpstr>投影片 26</vt:lpstr>
      <vt:lpstr>投影片 27</vt:lpstr>
      <vt:lpstr>投影片 28</vt:lpstr>
      <vt:lpstr>投影片 29</vt:lpstr>
      <vt:lpstr>生產系統設計</vt:lpstr>
      <vt:lpstr>專案佈置</vt:lpstr>
      <vt:lpstr>投影片 32</vt:lpstr>
      <vt:lpstr>工作中心</vt:lpstr>
      <vt:lpstr>製造單元</vt:lpstr>
      <vt:lpstr>裝配線與連續流程佈置</vt:lpstr>
      <vt:lpstr>投影片 36</vt:lpstr>
      <vt:lpstr>投影片 37</vt:lpstr>
      <vt:lpstr> 何謂製造流程設計? </vt:lpstr>
      <vt:lpstr>流程設計工具</vt:lpstr>
      <vt:lpstr>裝配圖</vt:lpstr>
      <vt:lpstr>組裝程序圖</vt:lpstr>
      <vt:lpstr>途程表</vt:lpstr>
      <vt:lpstr>流程圖</vt:lpstr>
      <vt:lpstr>分析流程分析</vt:lpstr>
      <vt:lpstr>流程分析範例</vt:lpstr>
      <vt:lpstr>XYZ 原件製造商</vt:lpstr>
      <vt:lpstr>XYZ 原件產能分析</vt:lpstr>
      <vt:lpstr>XYZ 原件產能分析</vt:lpstr>
      <vt:lpstr>XYZ 原件產能分析</vt:lpstr>
      <vt:lpstr>XYZ 原件產能分析</vt:lpstr>
      <vt:lpstr>XYZ 原件產能分析</vt:lpstr>
      <vt:lpstr>XYZ 原件產能分析</vt:lpstr>
      <vt:lpstr>XYZ 原件成本分析</vt:lpstr>
      <vt:lpstr>XYZ 原件成本分析</vt:lpstr>
      <vt:lpstr>投影片 55</vt:lpstr>
      <vt:lpstr>結論</vt:lpstr>
      <vt:lpstr>投影片 57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CandyXP</dc:creator>
  <cp:lastModifiedBy>Thomas</cp:lastModifiedBy>
  <cp:revision>149</cp:revision>
  <dcterms:created xsi:type="dcterms:W3CDTF">2013-03-03T18:04:24Z</dcterms:created>
  <dcterms:modified xsi:type="dcterms:W3CDTF">2013-03-08T16:46:04Z</dcterms:modified>
</cp:coreProperties>
</file>