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0000"/>
    <a:srgbClr val="422C16"/>
    <a:srgbClr val="0C788E"/>
    <a:srgbClr val="025198"/>
    <a:srgbClr val="000099"/>
    <a:srgbClr val="1C1C1C"/>
    <a:srgbClr val="3366FF"/>
    <a:srgbClr val="99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1" autoAdjust="0"/>
    <p:restoredTop sz="94652" autoAdjust="0"/>
  </p:normalViewPr>
  <p:slideViewPr>
    <p:cSldViewPr>
      <p:cViewPr varScale="1">
        <p:scale>
          <a:sx n="46" d="100"/>
          <a:sy n="46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E6766-0317-4CD9-851E-70B446A576D7}" type="doc">
      <dgm:prSet loTypeId="urn:microsoft.com/office/officeart/2005/8/layout/cycle2" loCatId="cycle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zh-TW" altLang="en-US"/>
        </a:p>
      </dgm:t>
    </dgm:pt>
    <dgm:pt modelId="{18FAEED6-E514-4590-AF07-B278D9D99A55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2C8CCCC-605F-4EE1-987E-D92A38E5F055}" type="parTrans" cxnId="{763C2BF5-B6C8-4256-AD93-654C37EEE05E}">
      <dgm:prSet/>
      <dgm:spPr/>
      <dgm:t>
        <a:bodyPr/>
        <a:lstStyle/>
        <a:p>
          <a:endParaRPr lang="zh-TW" altLang="en-US"/>
        </a:p>
      </dgm:t>
    </dgm:pt>
    <dgm:pt modelId="{52F19DAB-6494-4EA6-A260-5301FBBA2403}" type="sibTrans" cxnId="{763C2BF5-B6C8-4256-AD93-654C37EEE05E}">
      <dgm:prSet/>
      <dgm:spPr/>
      <dgm:t>
        <a:bodyPr/>
        <a:lstStyle/>
        <a:p>
          <a:endParaRPr lang="zh-TW" altLang="en-US"/>
        </a:p>
      </dgm:t>
    </dgm:pt>
    <dgm:pt modelId="{55BBC135-470A-4008-A260-49106F0DA4AF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5BFC1DB-DFE2-4F97-922E-C9B87A78B635}" type="parTrans" cxnId="{ED1CBDD4-29B8-4779-AD46-F444B6E535B6}">
      <dgm:prSet/>
      <dgm:spPr/>
      <dgm:t>
        <a:bodyPr/>
        <a:lstStyle/>
        <a:p>
          <a:endParaRPr lang="zh-TW" altLang="en-US"/>
        </a:p>
      </dgm:t>
    </dgm:pt>
    <dgm:pt modelId="{27FC636F-4877-4E84-8844-9562E12BA846}" type="sibTrans" cxnId="{ED1CBDD4-29B8-4779-AD46-F444B6E535B6}">
      <dgm:prSet/>
      <dgm:spPr/>
      <dgm:t>
        <a:bodyPr/>
        <a:lstStyle/>
        <a:p>
          <a:endParaRPr lang="zh-TW" altLang="en-US"/>
        </a:p>
      </dgm:t>
    </dgm:pt>
    <dgm:pt modelId="{63EA62F9-4299-496C-AE78-59A3D656226D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製造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69AAC5-66DB-4E2E-A428-83BB48790268}" type="parTrans" cxnId="{82987915-FC2D-4656-BA1B-506FC9E81AB0}">
      <dgm:prSet/>
      <dgm:spPr/>
      <dgm:t>
        <a:bodyPr/>
        <a:lstStyle/>
        <a:p>
          <a:endParaRPr lang="zh-TW" altLang="en-US"/>
        </a:p>
      </dgm:t>
    </dgm:pt>
    <dgm:pt modelId="{F48A82C9-B5D5-4EBE-B86B-2B808389BEAD}" type="sibTrans" cxnId="{82987915-FC2D-4656-BA1B-506FC9E81AB0}">
      <dgm:prSet/>
      <dgm:spPr/>
      <dgm:t>
        <a:bodyPr/>
        <a:lstStyle/>
        <a:p>
          <a:endParaRPr lang="zh-TW" altLang="en-US"/>
        </a:p>
      </dgm:t>
    </dgm:pt>
    <dgm:pt modelId="{358409C8-12AA-4F01-80A1-77DB67624B67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配送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3AE2E81-5E9F-40FB-ABED-582BCD8213A4}" type="parTrans" cxnId="{182F86BC-2F6C-4B32-83B2-8958B0CBC2DD}">
      <dgm:prSet/>
      <dgm:spPr/>
      <dgm:t>
        <a:bodyPr/>
        <a:lstStyle/>
        <a:p>
          <a:endParaRPr lang="zh-TW" altLang="en-US"/>
        </a:p>
      </dgm:t>
    </dgm:pt>
    <dgm:pt modelId="{0EAA449E-0918-47C7-BBD6-683427361743}" type="sibTrans" cxnId="{182F86BC-2F6C-4B32-83B2-8958B0CBC2DD}">
      <dgm:prSet/>
      <dgm:spPr/>
      <dgm:t>
        <a:bodyPr/>
        <a:lstStyle/>
        <a:p>
          <a:endParaRPr lang="zh-TW" altLang="en-US"/>
        </a:p>
      </dgm:t>
    </dgm:pt>
    <dgm:pt modelId="{9A305A9A-604B-44FC-B279-2BDB945CD1A7}">
      <dgm:prSet phldrT="[文字]"/>
      <dgm:spPr/>
      <dgm:t>
        <a:bodyPr/>
        <a:lstStyle/>
        <a:p>
          <a:r>
            <a:rPr lang="zh-TW" alt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退貨</a:t>
          </a:r>
          <a:endParaRPr lang="zh-TW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1DF1D6D-BCF0-4272-80C9-8E7301450F9A}" type="parTrans" cxnId="{3A95A153-8DED-4CB9-B696-657A92B4490A}">
      <dgm:prSet/>
      <dgm:spPr/>
      <dgm:t>
        <a:bodyPr/>
        <a:lstStyle/>
        <a:p>
          <a:endParaRPr lang="zh-TW" altLang="en-US"/>
        </a:p>
      </dgm:t>
    </dgm:pt>
    <dgm:pt modelId="{BBDCE5D5-A4B7-4AEE-948A-8A121E6798DC}" type="sibTrans" cxnId="{3A95A153-8DED-4CB9-B696-657A92B4490A}">
      <dgm:prSet/>
      <dgm:spPr/>
      <dgm:t>
        <a:bodyPr/>
        <a:lstStyle/>
        <a:p>
          <a:endParaRPr lang="zh-TW" altLang="en-US"/>
        </a:p>
      </dgm:t>
    </dgm:pt>
    <dgm:pt modelId="{A2481A85-7A0D-498F-A7B4-F4E57BF30C96}" type="pres">
      <dgm:prSet presAssocID="{406E6766-0317-4CD9-851E-70B446A576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264E245-3B5C-4736-8E86-FBDF87027C6E}" type="pres">
      <dgm:prSet presAssocID="{18FAEED6-E514-4590-AF07-B278D9D99A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1C63B1-4C39-4D18-B8FC-D610BED9D4D5}" type="pres">
      <dgm:prSet presAssocID="{52F19DAB-6494-4EA6-A260-5301FBBA2403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093E210F-FEA1-42A8-A55B-11ABB8EC3DA6}" type="pres">
      <dgm:prSet presAssocID="{52F19DAB-6494-4EA6-A260-5301FBBA2403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DE939005-336F-4EEA-AF8E-307432A860F4}" type="pres">
      <dgm:prSet presAssocID="{55BBC135-470A-4008-A260-49106F0DA4A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F6C948-1450-4C01-AA08-B76FADCA9AB8}" type="pres">
      <dgm:prSet presAssocID="{27FC636F-4877-4E84-8844-9562E12BA846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AC4A874C-A802-4AD4-9F32-37B6CCF95C9E}" type="pres">
      <dgm:prSet presAssocID="{27FC636F-4877-4E84-8844-9562E12BA846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4D9CCFA5-AFC1-4CEF-B672-F207C0C26C3E}" type="pres">
      <dgm:prSet presAssocID="{63EA62F9-4299-496C-AE78-59A3D656226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96E35D-B08C-4F00-B89C-4FB14ED86A5F}" type="pres">
      <dgm:prSet presAssocID="{F48A82C9-B5D5-4EBE-B86B-2B808389BEAD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681B1A9E-709E-4220-AE26-631BD07514C7}" type="pres">
      <dgm:prSet presAssocID="{F48A82C9-B5D5-4EBE-B86B-2B808389BEAD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18F33E0B-1B45-4A52-A0F0-125AE345C84C}" type="pres">
      <dgm:prSet presAssocID="{358409C8-12AA-4F01-80A1-77DB67624B6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4E7D00-BA3E-45CE-BC0F-B22BCEAA24C6}" type="pres">
      <dgm:prSet presAssocID="{0EAA449E-0918-47C7-BBD6-683427361743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7133DEAA-64BF-4182-B9B3-39830D174EB7}" type="pres">
      <dgm:prSet presAssocID="{0EAA449E-0918-47C7-BBD6-683427361743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981F6A81-CCF2-481E-B93B-9F3ED6FF4EB6}" type="pres">
      <dgm:prSet presAssocID="{9A305A9A-604B-44FC-B279-2BDB945CD1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9606F2-B767-4C8C-A9EC-6F5C3EB95F5B}" type="pres">
      <dgm:prSet presAssocID="{BBDCE5D5-A4B7-4AEE-948A-8A121E6798DC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3E97EAB5-2484-4ADE-8B21-A9A50A11EA5F}" type="pres">
      <dgm:prSet presAssocID="{BBDCE5D5-A4B7-4AEE-948A-8A121E6798DC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82987915-FC2D-4656-BA1B-506FC9E81AB0}" srcId="{406E6766-0317-4CD9-851E-70B446A576D7}" destId="{63EA62F9-4299-496C-AE78-59A3D656226D}" srcOrd="2" destOrd="0" parTransId="{7D69AAC5-66DB-4E2E-A428-83BB48790268}" sibTransId="{F48A82C9-B5D5-4EBE-B86B-2B808389BEAD}"/>
    <dgm:cxn modelId="{D8BC6A96-9C4D-4125-840F-11C566802B65}" type="presOf" srcId="{9A305A9A-604B-44FC-B279-2BDB945CD1A7}" destId="{981F6A81-CCF2-481E-B93B-9F3ED6FF4EB6}" srcOrd="0" destOrd="0" presId="urn:microsoft.com/office/officeart/2005/8/layout/cycle2"/>
    <dgm:cxn modelId="{D07F3990-5A20-48B3-8F56-8B61694E1AEE}" type="presOf" srcId="{52F19DAB-6494-4EA6-A260-5301FBBA2403}" destId="{093E210F-FEA1-42A8-A55B-11ABB8EC3DA6}" srcOrd="1" destOrd="0" presId="urn:microsoft.com/office/officeart/2005/8/layout/cycle2"/>
    <dgm:cxn modelId="{3A95A153-8DED-4CB9-B696-657A92B4490A}" srcId="{406E6766-0317-4CD9-851E-70B446A576D7}" destId="{9A305A9A-604B-44FC-B279-2BDB945CD1A7}" srcOrd="4" destOrd="0" parTransId="{21DF1D6D-BCF0-4272-80C9-8E7301450F9A}" sibTransId="{BBDCE5D5-A4B7-4AEE-948A-8A121E6798DC}"/>
    <dgm:cxn modelId="{F9CA54CD-91A6-47BC-9D8C-ECFC0182B40C}" type="presOf" srcId="{18FAEED6-E514-4590-AF07-B278D9D99A55}" destId="{5264E245-3B5C-4736-8E86-FBDF87027C6E}" srcOrd="0" destOrd="0" presId="urn:microsoft.com/office/officeart/2005/8/layout/cycle2"/>
    <dgm:cxn modelId="{2E5A05B8-481A-47A5-8A9C-44A887A36170}" type="presOf" srcId="{406E6766-0317-4CD9-851E-70B446A576D7}" destId="{A2481A85-7A0D-498F-A7B4-F4E57BF30C96}" srcOrd="0" destOrd="0" presId="urn:microsoft.com/office/officeart/2005/8/layout/cycle2"/>
    <dgm:cxn modelId="{182F86BC-2F6C-4B32-83B2-8958B0CBC2DD}" srcId="{406E6766-0317-4CD9-851E-70B446A576D7}" destId="{358409C8-12AA-4F01-80A1-77DB67624B67}" srcOrd="3" destOrd="0" parTransId="{D3AE2E81-5E9F-40FB-ABED-582BCD8213A4}" sibTransId="{0EAA449E-0918-47C7-BBD6-683427361743}"/>
    <dgm:cxn modelId="{8E1E74F3-5A4A-4A12-8EF7-36243751025A}" type="presOf" srcId="{F48A82C9-B5D5-4EBE-B86B-2B808389BEAD}" destId="{681B1A9E-709E-4220-AE26-631BD07514C7}" srcOrd="1" destOrd="0" presId="urn:microsoft.com/office/officeart/2005/8/layout/cycle2"/>
    <dgm:cxn modelId="{62B3310F-0418-40D8-837A-44235CD53D74}" type="presOf" srcId="{BBDCE5D5-A4B7-4AEE-948A-8A121E6798DC}" destId="{3E97EAB5-2484-4ADE-8B21-A9A50A11EA5F}" srcOrd="1" destOrd="0" presId="urn:microsoft.com/office/officeart/2005/8/layout/cycle2"/>
    <dgm:cxn modelId="{71E2234C-655E-4FFA-AABB-59E548BE6E35}" type="presOf" srcId="{27FC636F-4877-4E84-8844-9562E12BA846}" destId="{AC4A874C-A802-4AD4-9F32-37B6CCF95C9E}" srcOrd="1" destOrd="0" presId="urn:microsoft.com/office/officeart/2005/8/layout/cycle2"/>
    <dgm:cxn modelId="{CE16C6D8-C937-442B-87ED-67A5F31F10AB}" type="presOf" srcId="{358409C8-12AA-4F01-80A1-77DB67624B67}" destId="{18F33E0B-1B45-4A52-A0F0-125AE345C84C}" srcOrd="0" destOrd="0" presId="urn:microsoft.com/office/officeart/2005/8/layout/cycle2"/>
    <dgm:cxn modelId="{3FBD1DAC-A98E-45A6-8837-5B3CFEF3EC63}" type="presOf" srcId="{52F19DAB-6494-4EA6-A260-5301FBBA2403}" destId="{641C63B1-4C39-4D18-B8FC-D610BED9D4D5}" srcOrd="0" destOrd="0" presId="urn:microsoft.com/office/officeart/2005/8/layout/cycle2"/>
    <dgm:cxn modelId="{399CEB3E-CB34-4E0C-9D23-7FBFA1FCD913}" type="presOf" srcId="{F48A82C9-B5D5-4EBE-B86B-2B808389BEAD}" destId="{F196E35D-B08C-4F00-B89C-4FB14ED86A5F}" srcOrd="0" destOrd="0" presId="urn:microsoft.com/office/officeart/2005/8/layout/cycle2"/>
    <dgm:cxn modelId="{82221475-AFDA-4F59-9E8A-CAAE57D8E3E8}" type="presOf" srcId="{55BBC135-470A-4008-A260-49106F0DA4AF}" destId="{DE939005-336F-4EEA-AF8E-307432A860F4}" srcOrd="0" destOrd="0" presId="urn:microsoft.com/office/officeart/2005/8/layout/cycle2"/>
    <dgm:cxn modelId="{F5A3A5B9-C2DC-4D62-89AB-447487A8910A}" type="presOf" srcId="{BBDCE5D5-A4B7-4AEE-948A-8A121E6798DC}" destId="{579606F2-B767-4C8C-A9EC-6F5C3EB95F5B}" srcOrd="0" destOrd="0" presId="urn:microsoft.com/office/officeart/2005/8/layout/cycle2"/>
    <dgm:cxn modelId="{EF0CAC6A-1C0E-4E5B-A024-E8F2D6B8BB67}" type="presOf" srcId="{0EAA449E-0918-47C7-BBD6-683427361743}" destId="{7133DEAA-64BF-4182-B9B3-39830D174EB7}" srcOrd="1" destOrd="0" presId="urn:microsoft.com/office/officeart/2005/8/layout/cycle2"/>
    <dgm:cxn modelId="{ED1CBDD4-29B8-4779-AD46-F444B6E535B6}" srcId="{406E6766-0317-4CD9-851E-70B446A576D7}" destId="{55BBC135-470A-4008-A260-49106F0DA4AF}" srcOrd="1" destOrd="0" parTransId="{A5BFC1DB-DFE2-4F97-922E-C9B87A78B635}" sibTransId="{27FC636F-4877-4E84-8844-9562E12BA846}"/>
    <dgm:cxn modelId="{E03796E5-F388-4B80-B517-AF6819966073}" type="presOf" srcId="{27FC636F-4877-4E84-8844-9562E12BA846}" destId="{74F6C948-1450-4C01-AA08-B76FADCA9AB8}" srcOrd="0" destOrd="0" presId="urn:microsoft.com/office/officeart/2005/8/layout/cycle2"/>
    <dgm:cxn modelId="{CEB2675F-763D-4E2A-BED1-F7FAC3A40F6B}" type="presOf" srcId="{0EAA449E-0918-47C7-BBD6-683427361743}" destId="{D14E7D00-BA3E-45CE-BC0F-B22BCEAA24C6}" srcOrd="0" destOrd="0" presId="urn:microsoft.com/office/officeart/2005/8/layout/cycle2"/>
    <dgm:cxn modelId="{4EEB4C53-E18B-40CE-963B-8450CE55AD64}" type="presOf" srcId="{63EA62F9-4299-496C-AE78-59A3D656226D}" destId="{4D9CCFA5-AFC1-4CEF-B672-F207C0C26C3E}" srcOrd="0" destOrd="0" presId="urn:microsoft.com/office/officeart/2005/8/layout/cycle2"/>
    <dgm:cxn modelId="{763C2BF5-B6C8-4256-AD93-654C37EEE05E}" srcId="{406E6766-0317-4CD9-851E-70B446A576D7}" destId="{18FAEED6-E514-4590-AF07-B278D9D99A55}" srcOrd="0" destOrd="0" parTransId="{C2C8CCCC-605F-4EE1-987E-D92A38E5F055}" sibTransId="{52F19DAB-6494-4EA6-A260-5301FBBA2403}"/>
    <dgm:cxn modelId="{932C7F95-1776-4143-B779-AA16B05805D1}" type="presParOf" srcId="{A2481A85-7A0D-498F-A7B4-F4E57BF30C96}" destId="{5264E245-3B5C-4736-8E86-FBDF87027C6E}" srcOrd="0" destOrd="0" presId="urn:microsoft.com/office/officeart/2005/8/layout/cycle2"/>
    <dgm:cxn modelId="{372AC806-1057-4353-9E65-A8D01409C0D4}" type="presParOf" srcId="{A2481A85-7A0D-498F-A7B4-F4E57BF30C96}" destId="{641C63B1-4C39-4D18-B8FC-D610BED9D4D5}" srcOrd="1" destOrd="0" presId="urn:microsoft.com/office/officeart/2005/8/layout/cycle2"/>
    <dgm:cxn modelId="{595EECC6-C829-45F2-9924-8B9A07F95795}" type="presParOf" srcId="{641C63B1-4C39-4D18-B8FC-D610BED9D4D5}" destId="{093E210F-FEA1-42A8-A55B-11ABB8EC3DA6}" srcOrd="0" destOrd="0" presId="urn:microsoft.com/office/officeart/2005/8/layout/cycle2"/>
    <dgm:cxn modelId="{7F0B94EE-F94B-4455-89FB-6D1326720778}" type="presParOf" srcId="{A2481A85-7A0D-498F-A7B4-F4E57BF30C96}" destId="{DE939005-336F-4EEA-AF8E-307432A860F4}" srcOrd="2" destOrd="0" presId="urn:microsoft.com/office/officeart/2005/8/layout/cycle2"/>
    <dgm:cxn modelId="{6D59CE47-D544-45D4-9F59-8F9E9772547D}" type="presParOf" srcId="{A2481A85-7A0D-498F-A7B4-F4E57BF30C96}" destId="{74F6C948-1450-4C01-AA08-B76FADCA9AB8}" srcOrd="3" destOrd="0" presId="urn:microsoft.com/office/officeart/2005/8/layout/cycle2"/>
    <dgm:cxn modelId="{4DDF3320-DA75-49F3-B694-599A7933B45B}" type="presParOf" srcId="{74F6C948-1450-4C01-AA08-B76FADCA9AB8}" destId="{AC4A874C-A802-4AD4-9F32-37B6CCF95C9E}" srcOrd="0" destOrd="0" presId="urn:microsoft.com/office/officeart/2005/8/layout/cycle2"/>
    <dgm:cxn modelId="{B61BC7B8-DAA8-40D8-9F6E-429A7E7A4D90}" type="presParOf" srcId="{A2481A85-7A0D-498F-A7B4-F4E57BF30C96}" destId="{4D9CCFA5-AFC1-4CEF-B672-F207C0C26C3E}" srcOrd="4" destOrd="0" presId="urn:microsoft.com/office/officeart/2005/8/layout/cycle2"/>
    <dgm:cxn modelId="{2B969C31-C20F-48FC-AC4F-99E839AB889B}" type="presParOf" srcId="{A2481A85-7A0D-498F-A7B4-F4E57BF30C96}" destId="{F196E35D-B08C-4F00-B89C-4FB14ED86A5F}" srcOrd="5" destOrd="0" presId="urn:microsoft.com/office/officeart/2005/8/layout/cycle2"/>
    <dgm:cxn modelId="{2A66A1FF-C266-49DB-ABE8-FBD308E1CB86}" type="presParOf" srcId="{F196E35D-B08C-4F00-B89C-4FB14ED86A5F}" destId="{681B1A9E-709E-4220-AE26-631BD07514C7}" srcOrd="0" destOrd="0" presId="urn:microsoft.com/office/officeart/2005/8/layout/cycle2"/>
    <dgm:cxn modelId="{915A1847-D0E9-4D7B-B26D-E636B9D1D0BE}" type="presParOf" srcId="{A2481A85-7A0D-498F-A7B4-F4E57BF30C96}" destId="{18F33E0B-1B45-4A52-A0F0-125AE345C84C}" srcOrd="6" destOrd="0" presId="urn:microsoft.com/office/officeart/2005/8/layout/cycle2"/>
    <dgm:cxn modelId="{516707E4-2222-4D6B-82A1-81859C3B77DE}" type="presParOf" srcId="{A2481A85-7A0D-498F-A7B4-F4E57BF30C96}" destId="{D14E7D00-BA3E-45CE-BC0F-B22BCEAA24C6}" srcOrd="7" destOrd="0" presId="urn:microsoft.com/office/officeart/2005/8/layout/cycle2"/>
    <dgm:cxn modelId="{4403AF8A-76B0-4C4D-8879-8CABB3D6E081}" type="presParOf" srcId="{D14E7D00-BA3E-45CE-BC0F-B22BCEAA24C6}" destId="{7133DEAA-64BF-4182-B9B3-39830D174EB7}" srcOrd="0" destOrd="0" presId="urn:microsoft.com/office/officeart/2005/8/layout/cycle2"/>
    <dgm:cxn modelId="{8E288860-1550-4C1E-8DF8-78C1CE2BCD4C}" type="presParOf" srcId="{A2481A85-7A0D-498F-A7B4-F4E57BF30C96}" destId="{981F6A81-CCF2-481E-B93B-9F3ED6FF4EB6}" srcOrd="8" destOrd="0" presId="urn:microsoft.com/office/officeart/2005/8/layout/cycle2"/>
    <dgm:cxn modelId="{69933ACC-94BE-49B0-8F3A-0FF87F0ED19E}" type="presParOf" srcId="{A2481A85-7A0D-498F-A7B4-F4E57BF30C96}" destId="{579606F2-B767-4C8C-A9EC-6F5C3EB95F5B}" srcOrd="9" destOrd="0" presId="urn:microsoft.com/office/officeart/2005/8/layout/cycle2"/>
    <dgm:cxn modelId="{2F5BFD4C-F617-4AFB-AECF-56A65E1199FE}" type="presParOf" srcId="{579606F2-B767-4C8C-A9EC-6F5C3EB95F5B}" destId="{3E97EAB5-2484-4ADE-8B21-A9A50A11EA5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E245-3B5C-4736-8E86-FBDF87027C6E}">
      <dsp:nvSpPr>
        <dsp:cNvPr id="0" name=""/>
        <dsp:cNvSpPr/>
      </dsp:nvSpPr>
      <dsp:spPr>
        <a:xfrm>
          <a:off x="2434828" y="401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規劃</a:t>
          </a:r>
          <a:endParaRPr lang="zh-TW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2614422" y="179995"/>
        <a:ext cx="867155" cy="867155"/>
      </dsp:txXfrm>
    </dsp:sp>
    <dsp:sp modelId="{641C63B1-4C39-4D18-B8FC-D610BED9D4D5}">
      <dsp:nvSpPr>
        <dsp:cNvPr id="0" name=""/>
        <dsp:cNvSpPr/>
      </dsp:nvSpPr>
      <dsp:spPr>
        <a:xfrm rot="2160000">
          <a:off x="3622675" y="942976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3632045" y="996915"/>
        <a:ext cx="228964" cy="248335"/>
      </dsp:txXfrm>
    </dsp:sp>
    <dsp:sp modelId="{DE939005-336F-4EEA-AF8E-307432A860F4}">
      <dsp:nvSpPr>
        <dsp:cNvPr id="0" name=""/>
        <dsp:cNvSpPr/>
      </dsp:nvSpPr>
      <dsp:spPr>
        <a:xfrm>
          <a:off x="3926250" y="1083982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採購</a:t>
          </a:r>
          <a:endParaRPr lang="zh-TW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105844" y="1263576"/>
        <a:ext cx="867155" cy="867155"/>
      </dsp:txXfrm>
    </dsp:sp>
    <dsp:sp modelId="{74F6C948-1450-4C01-AA08-B76FADCA9AB8}">
      <dsp:nvSpPr>
        <dsp:cNvPr id="0" name=""/>
        <dsp:cNvSpPr/>
      </dsp:nvSpPr>
      <dsp:spPr>
        <a:xfrm rot="6480000">
          <a:off x="4093900" y="235804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6913"/>
            <a:lumOff val="741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4158126" y="2394156"/>
        <a:ext cx="228964" cy="248335"/>
      </dsp:txXfrm>
    </dsp:sp>
    <dsp:sp modelId="{4D9CCFA5-AFC1-4CEF-B672-F207C0C26C3E}">
      <dsp:nvSpPr>
        <dsp:cNvPr id="0" name=""/>
        <dsp:cNvSpPr/>
      </dsp:nvSpPr>
      <dsp:spPr>
        <a:xfrm>
          <a:off x="3356577" y="2837255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製造</a:t>
          </a:r>
          <a:endParaRPr lang="zh-TW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536171" y="3016849"/>
        <a:ext cx="867155" cy="867155"/>
      </dsp:txXfrm>
    </dsp:sp>
    <dsp:sp modelId="{F196E35D-B08C-4F00-B89C-4FB14ED86A5F}">
      <dsp:nvSpPr>
        <dsp:cNvPr id="0" name=""/>
        <dsp:cNvSpPr/>
      </dsp:nvSpPr>
      <dsp:spPr>
        <a:xfrm rot="10800000">
          <a:off x="2893711" y="3243481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2991839" y="3326259"/>
        <a:ext cx="228964" cy="248335"/>
      </dsp:txXfrm>
    </dsp:sp>
    <dsp:sp modelId="{18F33E0B-1B45-4A52-A0F0-125AE345C84C}">
      <dsp:nvSpPr>
        <dsp:cNvPr id="0" name=""/>
        <dsp:cNvSpPr/>
      </dsp:nvSpPr>
      <dsp:spPr>
        <a:xfrm>
          <a:off x="1513078" y="2837255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配送</a:t>
          </a:r>
          <a:endParaRPr lang="zh-TW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692672" y="3016849"/>
        <a:ext cx="867155" cy="867155"/>
      </dsp:txXfrm>
    </dsp:sp>
    <dsp:sp modelId="{D14E7D00-BA3E-45CE-BC0F-B22BCEAA24C6}">
      <dsp:nvSpPr>
        <dsp:cNvPr id="0" name=""/>
        <dsp:cNvSpPr/>
      </dsp:nvSpPr>
      <dsp:spPr>
        <a:xfrm rot="15120000">
          <a:off x="1680728" y="237564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0738"/>
            <a:lumOff val="2225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 rot="10800000">
        <a:off x="1744954" y="2505090"/>
        <a:ext cx="228964" cy="248335"/>
      </dsp:txXfrm>
    </dsp:sp>
    <dsp:sp modelId="{981F6A81-CCF2-481E-B93B-9F3ED6FF4EB6}">
      <dsp:nvSpPr>
        <dsp:cNvPr id="0" name=""/>
        <dsp:cNvSpPr/>
      </dsp:nvSpPr>
      <dsp:spPr>
        <a:xfrm>
          <a:off x="943405" y="1083982"/>
          <a:ext cx="1226343" cy="1226343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退貨</a:t>
          </a:r>
          <a:endParaRPr lang="zh-TW" altLang="en-US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122999" y="1263576"/>
        <a:ext cx="867155" cy="867155"/>
      </dsp:txXfrm>
    </dsp:sp>
    <dsp:sp modelId="{579606F2-B767-4C8C-A9EC-6F5C3EB95F5B}">
      <dsp:nvSpPr>
        <dsp:cNvPr id="0" name=""/>
        <dsp:cNvSpPr/>
      </dsp:nvSpPr>
      <dsp:spPr>
        <a:xfrm rot="19440000">
          <a:off x="2131253" y="953859"/>
          <a:ext cx="327092" cy="4138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800" kern="1200"/>
        </a:p>
      </dsp:txBody>
      <dsp:txXfrm>
        <a:off x="2140623" y="1065476"/>
        <a:ext cx="228964" cy="248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311E4-FB31-43CC-AF7C-F4E8689AA2C6}" type="datetimeFigureOut">
              <a:rPr lang="zh-TW" altLang="en-US" smtClean="0"/>
              <a:t>2013/2/22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B1A8A-19D9-435E-B34F-CE3C64AE01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13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Ford : 2012 Q4 19,554 </a:t>
            </a:r>
            <a:r>
              <a:rPr lang="zh-TW" altLang="en-US" dirty="0" smtClean="0"/>
              <a:t>輛電動車 。</a:t>
            </a:r>
            <a:r>
              <a:rPr lang="en-US" altLang="zh-TW" dirty="0" smtClean="0"/>
              <a:t>http://tw.autos.yahoo.com/auto_information_article2/url/d/a/130209/12/5c5m.html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6AC8-A1FD-4F47-8227-EEAF1D99606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510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Graph: https://www.ecogreenhotel.com/ecogreen-newsletter/EGH_Feb/eco-feature-tbl.html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6AC8-A1FD-4F47-8227-EEAF1D99606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525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Resource</a:t>
            </a:r>
            <a:r>
              <a:rPr lang="en-US" altLang="zh-TW" baseline="0" dirty="0" smtClean="0"/>
              <a:t> Based View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86AC8-A1FD-4F47-8227-EEAF1D99606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7278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F1289-BA55-4112-9BDF-C71633FEC5E6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27143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4B7F4-4CFD-42E6-8340-245BEBA26B03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07252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578EC-AC74-4621-A59A-90D5F88C5BDC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65313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F5358-DBB2-4728-B034-9273C60AAAEB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22035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F4DA-3FBF-43EB-B73C-68A29A34CD6D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92169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538014-EAFB-4552-BD32-20CF2B22B113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08604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16C1C-E190-44F9-A0DC-FE51D99A5EE2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03958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D5FAB-BDC6-4026-B6CA-F7227686ABBA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74771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1E854E-A698-486B-A212-4E7C93B55569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804907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FF61-CEFA-49E4-9395-DEE81DB1655A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3079783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54590-50F8-439C-A584-B7031AF41A58}" type="slidenum">
              <a:rPr lang="es-ES" altLang="zh-TW"/>
              <a:pPr/>
              <a:t>‹#›</a:t>
            </a:fld>
            <a:endParaRPr lang="es-ES" altLang="zh-TW"/>
          </a:p>
        </p:txBody>
      </p:sp>
    </p:spTree>
    <p:extLst>
      <p:ext uri="{BB962C8B-B14F-4D97-AF65-F5344CB8AC3E}">
        <p14:creationId xmlns:p14="http://schemas.microsoft.com/office/powerpoint/2010/main" val="163552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zh-TW" smtClean="0"/>
              <a:t>Haga clic para modificar el estilo de texto del patrón</a:t>
            </a:r>
          </a:p>
          <a:p>
            <a:pPr lvl="1"/>
            <a:r>
              <a:rPr lang="es-ES" altLang="zh-TW" smtClean="0"/>
              <a:t>Segundo nivel</a:t>
            </a:r>
          </a:p>
          <a:p>
            <a:pPr lvl="2"/>
            <a:r>
              <a:rPr lang="es-ES" altLang="zh-TW" smtClean="0"/>
              <a:t>Tercer nivel</a:t>
            </a:r>
          </a:p>
          <a:p>
            <a:pPr lvl="3"/>
            <a:r>
              <a:rPr lang="es-ES" altLang="zh-TW" smtClean="0"/>
              <a:t>Cuarto nivel</a:t>
            </a:r>
          </a:p>
          <a:p>
            <a:pPr lvl="4"/>
            <a:r>
              <a:rPr lang="es-ES" altLang="zh-TW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s-E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s-E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fld id="{3FD7B674-C93D-403C-93D0-81238C830C0C}" type="slidenum">
              <a:rPr lang="es-ES" altLang="zh-TW"/>
              <a:pPr/>
              <a:t>‹#›</a:t>
            </a:fld>
            <a:endParaRPr lang="es-E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683568" y="908720"/>
            <a:ext cx="7704856" cy="1368152"/>
          </a:xfrm>
          <a:noFill/>
          <a:ln/>
        </p:spPr>
        <p:txBody>
          <a:bodyPr/>
          <a:lstStyle/>
          <a:p>
            <a:r>
              <a:rPr lang="zh-TW" altLang="en-US" sz="5400" b="1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生產與供應鏈管理</a:t>
            </a:r>
            <a:endParaRPr lang="es-ES" altLang="zh-TW" sz="54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251520" y="3573016"/>
            <a:ext cx="49672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指導教授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盧淵源 博士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        別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學        生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sz="2400" b="1" dirty="0" smtClean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企碩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乙 胡湘萍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M004012011</a:t>
            </a:r>
          </a:p>
          <a:p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企碩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乙 藍元坤 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M004012007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企碩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乙 朱明聰 </a:t>
            </a:r>
            <a:r>
              <a:rPr lang="en-US" altLang="zh-TW" sz="2400" b="1" dirty="0" smtClean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M004012023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907704" y="2348880"/>
            <a:ext cx="5400600" cy="7920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CH 01 </a:t>
            </a:r>
            <a:r>
              <a:rPr kumimoji="0" lang="zh-TW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rPr>
              <a:t>作業與供應鏈策略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1.5   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作業與供應鏈管理的發展史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Time line</a:t>
            </a:r>
            <a:endParaRPr lang="zh-TW" altLang="en-US" sz="3600" dirty="0">
              <a:solidFill>
                <a:schemeClr val="bg1"/>
              </a:solidFill>
            </a:endParaRPr>
          </a:p>
        </p:txBody>
      </p:sp>
      <p:sp>
        <p:nvSpPr>
          <p:cNvPr id="3" name="五邊形 2"/>
          <p:cNvSpPr/>
          <p:nvPr/>
        </p:nvSpPr>
        <p:spPr bwMode="auto">
          <a:xfrm rot="5400000">
            <a:off x="366488" y="2305920"/>
            <a:ext cx="1152128" cy="1094032"/>
          </a:xfrm>
          <a:prstGeom prst="homePlate">
            <a:avLst>
              <a:gd name="adj" fmla="val 27205"/>
            </a:avLst>
          </a:prstGeom>
          <a:noFill/>
          <a:ln w="381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251520" y="3356992"/>
            <a:ext cx="8568952" cy="864096"/>
            <a:chOff x="251520" y="3356992"/>
            <a:chExt cx="8568952" cy="864096"/>
          </a:xfrm>
        </p:grpSpPr>
        <p:sp>
          <p:nvSpPr>
            <p:cNvPr id="8" name="燕尾形向右箭號 7"/>
            <p:cNvSpPr/>
            <p:nvPr/>
          </p:nvSpPr>
          <p:spPr bwMode="auto">
            <a:xfrm>
              <a:off x="251520" y="3356992"/>
              <a:ext cx="8568952" cy="864096"/>
            </a:xfrm>
            <a:prstGeom prst="notchedRightArrow">
              <a:avLst/>
            </a:prstGeom>
            <a:solidFill>
              <a:srgbClr val="FF00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777600" y="35730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1970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3563888" y="3563724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1980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5220072" y="35730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1990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804248" y="35730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2000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611560" y="3573016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chemeClr val="bg1"/>
                  </a:solidFill>
                </a:rPr>
                <a:t>1875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395536" y="2348880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2"/>
                </a:solidFill>
              </a:rPr>
              <a:t>1875</a:t>
            </a: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Taylor</a:t>
            </a:r>
          </a:p>
          <a:p>
            <a:r>
              <a:rPr lang="zh-TW" altLang="en-US" sz="1600" b="1" dirty="0">
                <a:solidFill>
                  <a:schemeClr val="accent2"/>
                </a:solidFill>
              </a:rPr>
              <a:t>科學管理</a:t>
            </a:r>
          </a:p>
        </p:txBody>
      </p:sp>
      <p:sp>
        <p:nvSpPr>
          <p:cNvPr id="13" name="五邊形 12"/>
          <p:cNvSpPr/>
          <p:nvPr/>
        </p:nvSpPr>
        <p:spPr bwMode="auto">
          <a:xfrm rot="16200000">
            <a:off x="2692835" y="3710077"/>
            <a:ext cx="2376266" cy="3110256"/>
          </a:xfrm>
          <a:prstGeom prst="homePlate">
            <a:avLst>
              <a:gd name="adj" fmla="val 27205"/>
            </a:avLst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699790" y="4811668"/>
            <a:ext cx="229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chemeClr val="accent2"/>
                </a:solidFill>
              </a:rPr>
              <a:t>製造策略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典範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JIT</a:t>
            </a: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TQC</a:t>
            </a:r>
          </a:p>
          <a:p>
            <a:r>
              <a:rPr lang="zh-TW" altLang="en-US" sz="1600" b="1" dirty="0" smtClean="0">
                <a:solidFill>
                  <a:schemeClr val="accent2"/>
                </a:solidFill>
              </a:rPr>
              <a:t>精實製造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zh-TW" altLang="en-US" sz="1600" b="1" dirty="0" smtClean="0">
                <a:solidFill>
                  <a:schemeClr val="accent2"/>
                </a:solidFill>
              </a:rPr>
              <a:t>服務品質與生產力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CWQC</a:t>
            </a:r>
            <a:endParaRPr lang="zh-TW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5" name="五邊形 14"/>
          <p:cNvSpPr/>
          <p:nvPr/>
        </p:nvSpPr>
        <p:spPr bwMode="auto">
          <a:xfrm rot="16200000">
            <a:off x="604607" y="3998107"/>
            <a:ext cx="1800200" cy="1958129"/>
          </a:xfrm>
          <a:prstGeom prst="homePlate">
            <a:avLst>
              <a:gd name="adj" fmla="val 21035"/>
            </a:avLst>
          </a:prstGeom>
          <a:noFill/>
          <a:ln w="381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25639" y="4365104"/>
            <a:ext cx="1958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2"/>
                </a:solidFill>
              </a:rPr>
              <a:t>1900~1930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altLang="zh-TW" sz="1600" b="1" dirty="0" smtClean="0">
                <a:solidFill>
                  <a:schemeClr val="accent2"/>
                </a:solidFill>
              </a:rPr>
              <a:t>Ford </a:t>
            </a:r>
          </a:p>
          <a:p>
            <a:r>
              <a:rPr lang="zh-TW" altLang="en-US" sz="1600" b="1" dirty="0" smtClean="0">
                <a:solidFill>
                  <a:schemeClr val="accent2"/>
                </a:solidFill>
              </a:rPr>
              <a:t>裝配線生產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1924 </a:t>
            </a:r>
            <a:r>
              <a:rPr lang="en-US" altLang="zh-TW" sz="1600" b="1" dirty="0" err="1" smtClean="0">
                <a:solidFill>
                  <a:schemeClr val="accent2"/>
                </a:solidFill>
              </a:rPr>
              <a:t>Shewhart</a:t>
            </a:r>
            <a:r>
              <a:rPr lang="en-US" altLang="zh-TW" sz="1600" b="1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zh-TW" altLang="en-US" sz="1600" b="1" dirty="0" smtClean="0">
                <a:solidFill>
                  <a:schemeClr val="accent2"/>
                </a:solidFill>
              </a:rPr>
              <a:t>管制圖概唸 </a:t>
            </a:r>
            <a:endParaRPr lang="zh-TW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7" name="五邊形 16"/>
          <p:cNvSpPr/>
          <p:nvPr/>
        </p:nvSpPr>
        <p:spPr bwMode="auto">
          <a:xfrm rot="5400000">
            <a:off x="4673056" y="937768"/>
            <a:ext cx="1872208" cy="3254272"/>
          </a:xfrm>
          <a:prstGeom prst="homePlate">
            <a:avLst>
              <a:gd name="adj" fmla="val 27205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4175956" y="1772816"/>
            <a:ext cx="28443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2"/>
                </a:solidFill>
              </a:rPr>
              <a:t>TQM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 </a:t>
            </a:r>
            <a:endParaRPr lang="en-US" altLang="zh-TW" sz="1600" b="1" dirty="0">
              <a:solidFill>
                <a:schemeClr val="accent2"/>
              </a:solidFill>
            </a:endParaRP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 ISQ</a:t>
            </a: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BPR  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企業流程再造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Motor 6 Sigma</a:t>
            </a:r>
          </a:p>
          <a:p>
            <a:r>
              <a:rPr lang="en-US" altLang="zh-TW" sz="1600" b="1" dirty="0" smtClean="0">
                <a:solidFill>
                  <a:schemeClr val="accent2"/>
                </a:solidFill>
              </a:rPr>
              <a:t>SCM 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供應鏈管理</a:t>
            </a:r>
            <a:endParaRPr lang="zh-TW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五邊形 18"/>
          <p:cNvSpPr/>
          <p:nvPr/>
        </p:nvSpPr>
        <p:spPr bwMode="auto">
          <a:xfrm rot="16200000">
            <a:off x="6149219" y="3710078"/>
            <a:ext cx="2376266" cy="3110256"/>
          </a:xfrm>
          <a:prstGeom prst="homePlate">
            <a:avLst>
              <a:gd name="adj" fmla="val 27205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156174" y="4811669"/>
            <a:ext cx="24482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chemeClr val="accent2"/>
                </a:solidFill>
              </a:rPr>
              <a:t>ISO</a:t>
            </a:r>
            <a:r>
              <a:rPr lang="zh-TW" altLang="en-US" sz="1600" b="1" dirty="0" smtClean="0">
                <a:solidFill>
                  <a:schemeClr val="accent2"/>
                </a:solidFill>
              </a:rPr>
              <a:t> </a:t>
            </a:r>
            <a:r>
              <a:rPr lang="en-US" altLang="zh-TW" sz="1600" b="1" dirty="0" smtClean="0">
                <a:solidFill>
                  <a:schemeClr val="accent2"/>
                </a:solidFill>
              </a:rPr>
              <a:t>9000</a:t>
            </a:r>
          </a:p>
          <a:p>
            <a:r>
              <a:rPr lang="zh-TW" altLang="en-US" sz="1600" b="1" dirty="0" smtClean="0">
                <a:solidFill>
                  <a:schemeClr val="accent2"/>
                </a:solidFill>
              </a:rPr>
              <a:t>電子商務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r>
              <a:rPr lang="zh-TW" altLang="en-US" sz="1600" b="1" dirty="0">
                <a:solidFill>
                  <a:schemeClr val="accent2"/>
                </a:solidFill>
              </a:rPr>
              <a:t>服務科學</a:t>
            </a:r>
            <a:endParaRPr lang="en-US" altLang="zh-TW" sz="1600" b="1" dirty="0" smtClean="0">
              <a:solidFill>
                <a:schemeClr val="accent2"/>
              </a:solidFill>
            </a:endParaRPr>
          </a:p>
          <a:p>
            <a:endParaRPr lang="zh-TW" altLang="en-US" sz="1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061568"/>
              </p:ext>
            </p:extLst>
          </p:nvPr>
        </p:nvGraphicFramePr>
        <p:xfrm>
          <a:off x="226903" y="212084"/>
          <a:ext cx="8640960" cy="6345308"/>
        </p:xfrm>
        <a:graphic>
          <a:graphicData uri="http://schemas.openxmlformats.org/drawingml/2006/table">
            <a:tbl>
              <a:tblPr/>
              <a:tblGrid>
                <a:gridCol w="1051958"/>
                <a:gridCol w="1953162"/>
                <a:gridCol w="265060"/>
                <a:gridCol w="2138703"/>
                <a:gridCol w="3232077"/>
              </a:tblGrid>
              <a:tr h="4949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  <a:endParaRPr kumimoji="1" lang="zh-TW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原則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工具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觀念產生者或發想者</a:t>
                      </a:r>
                      <a:endParaRPr kumimoji="1" lang="zh-TW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1261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1970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大量的應用電腦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服務品質與生產力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排程、物料管理、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大量生產導向的服務業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電腦製造商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(IBM)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Orlicky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和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Wight(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是</a:t>
                      </a: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MRP</a:t>
                      </a: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的先驅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麥當勞</a:t>
                      </a: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545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1980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製造策略典範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JIT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TQC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和工廠自動化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同步生產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以製造為競爭武器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看板、防呆措施、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CIM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FMS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CAD/CAM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、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機器人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瓶頸分析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OPT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限制理論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哈佛企研所教授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豐田汽車的大野耐一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日本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、戴明和朱蘭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工程學門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Eliyahu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 M. </a:t>
                      </a:r>
                      <a:r>
                        <a:rPr kumimoji="1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Goldratt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以色列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323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1990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TQM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企業流程再造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電子化企業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供應鏈管理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美國國家品質獎、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ISO9000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認證系列、品質機能展開、價值及同步工程、持續改善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革新模式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網際網路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SAP/R3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。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主從架構軟體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國家標準局、品質學會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、國際標準組織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歐洲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Michael Hammer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和顧問公司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美國政府、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Netscape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Microsoft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SAP(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德國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)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Oracle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美國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111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2000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年代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電子商務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網際網路、全球資訊網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亞馬遜書店、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e-Bay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、美國線上、雅虎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251520" y="652534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bg1"/>
                </a:solidFill>
              </a:rPr>
              <a:t>資料來源</a:t>
            </a:r>
            <a:r>
              <a:rPr lang="en-US" altLang="zh-TW" dirty="0" smtClean="0">
                <a:solidFill>
                  <a:schemeClr val="bg1"/>
                </a:solidFill>
              </a:rPr>
              <a:t>: 1011_cho1_team1  </a:t>
            </a:r>
            <a:r>
              <a:rPr lang="zh-TW" altLang="en-US" dirty="0" smtClean="0">
                <a:solidFill>
                  <a:schemeClr val="bg1"/>
                </a:solidFill>
              </a:rPr>
              <a:t>王安妮等報告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1.6  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永續發展策略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(1/3 )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企業</a:t>
            </a:r>
            <a:r>
              <a:rPr lang="zh-TW" altLang="en-US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策略發展</a:t>
            </a:r>
            <a:r>
              <a:rPr lang="en-US" altLang="zh-TW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endParaRPr lang="en-US" altLang="zh-TW" b="1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傳統上，著重在經濟面。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現今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，不僅關注經濟面的利益，亦應考量社會面與環境面對利害關係人的影響。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189862"/>
            <a:ext cx="3707904" cy="194833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5508104" y="1769466"/>
            <a:ext cx="3456384" cy="420396"/>
          </a:xfrm>
          <a:prstGeom prst="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b="1" dirty="0" smtClean="0">
                <a:solidFill>
                  <a:schemeClr val="bg1">
                    <a:lumMod val="95000"/>
                  </a:schemeClr>
                </a:solidFill>
              </a:rPr>
              <a:t>Ford  </a:t>
            </a:r>
            <a:r>
              <a:rPr lang="zh-TW" altLang="en-US" b="1" dirty="0" smtClean="0">
                <a:solidFill>
                  <a:schemeClr val="bg1">
                    <a:lumMod val="95000"/>
                  </a:schemeClr>
                </a:solidFill>
              </a:rPr>
              <a:t>綠能計畫</a:t>
            </a:r>
            <a:endParaRPr kumimoji="0" lang="zh-TW" altLang="en-US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467544" y="1769466"/>
            <a:ext cx="4968552" cy="183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zh-TW" altLang="en-US" b="1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永續性的觀念</a:t>
            </a:r>
            <a:r>
              <a:rPr lang="en-US" altLang="zh-TW" b="1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/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在滿足顧客需求的同時，亦顧及後代子孫的生存環境。 </a:t>
            </a:r>
            <a:endParaRPr lang="zh-TW" altLang="en-US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948264" y="4138197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</a:t>
            </a:r>
            <a:r>
              <a:rPr lang="zh-TW" altLang="en-US" sz="1400" dirty="0" smtClean="0"/>
              <a:t>汽車情報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604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1.6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永續發展策略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(2/ 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66"/>
                </a:solidFill>
              </a:rPr>
              <a:t>Triple Bottom Line</a:t>
            </a:r>
            <a:endParaRPr lang="zh-TW" altLang="en-US" dirty="0">
              <a:solidFill>
                <a:srgbClr val="FF0066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6"/>
            <a:ext cx="6048672" cy="42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1.6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永續發展策略 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(3/3 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社會面</a:t>
            </a:r>
            <a:r>
              <a:rPr lang="en-US" altLang="zh-TW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攸關企業是否能造福所在地的勞工、社區或區域。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  <a:r>
              <a:rPr lang="en-US" altLang="zh-TW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以道德方式採購咖啡豆；尊重咖啡農，並改善社區生活品質。</a:t>
            </a:r>
            <a:endParaRPr lang="en-US" altLang="zh-TW" sz="2400" b="1" dirty="0" smtClean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經濟面</a:t>
            </a:r>
            <a:r>
              <a:rPr lang="en-US" altLang="zh-TW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不僅是個別企業的獲利，亦涵蓋提供社會永續發展的經濟利益。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環境面</a:t>
            </a:r>
            <a:r>
              <a:rPr lang="en-US" altLang="zh-TW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企業對環境的影響，盡可能保護或至少不傷害環境。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星巴克</a:t>
            </a:r>
            <a:r>
              <a:rPr lang="en-US" altLang="zh-TW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 與供應商研究改善紙杯材料，因而每年少砍了</a:t>
            </a:r>
            <a:r>
              <a:rPr lang="en-US" altLang="zh-TW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78,000</a:t>
            </a:r>
            <a:r>
              <a:rPr lang="zh-TW" altLang="en-US" sz="2400" b="1" dirty="0" smtClean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棵樹。</a:t>
            </a:r>
            <a:endParaRPr lang="zh-TW" altLang="en-US" sz="2400" b="1" dirty="0">
              <a:solidFill>
                <a:srgbClr val="FF66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3990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1.7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</a:t>
            </a:r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鏈策略</a:t>
            </a:r>
            <a: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定義</a:t>
            </a:r>
            <a:endParaRPr lang="zh-TW" altLang="en-US" sz="3600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6711"/>
          </a:xfrm>
        </p:spPr>
        <p:txBody>
          <a:bodyPr/>
          <a:lstStyle/>
          <a:p>
            <a:r>
              <a:rPr lang="zh-TW" altLang="en-US" sz="2800" b="1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作業與供應鏈策略定義</a:t>
            </a:r>
            <a:r>
              <a:rPr lang="en-US" altLang="zh-TW" sz="28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對企業資源的使用擬訂廣泛性的政策與計畫，以支持公司的整體策略。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691680" y="2780928"/>
            <a:ext cx="5760640" cy="3816423"/>
            <a:chOff x="1331639" y="2348880"/>
            <a:chExt cx="6120681" cy="4248472"/>
          </a:xfrm>
        </p:grpSpPr>
        <p:sp>
          <p:nvSpPr>
            <p:cNvPr id="4" name="矩形 3"/>
            <p:cNvSpPr/>
            <p:nvPr/>
          </p:nvSpPr>
          <p:spPr bwMode="auto">
            <a:xfrm>
              <a:off x="2699792" y="2348880"/>
              <a:ext cx="3240360" cy="1224136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發展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訂定策略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每年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360000" lvl="1" indent="-342900">
                <a:buFont typeface="Arial" pitchFamily="34" charset="0"/>
                <a:buChar char="•"/>
              </a:pPr>
              <a:r>
                <a:rPr kumimoji="0" lang="zh-TW" alt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定義價值、使命與目標。</a:t>
              </a:r>
              <a:endParaRPr kumimoji="0" lang="en-US" altLang="zh-TW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  <a:p>
              <a:pPr marL="360000" lvl="1" indent="-34290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進行策略分析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360000" lvl="1" indent="-342900">
                <a:buFont typeface="Arial" pitchFamily="34" charset="0"/>
                <a:buChar char="•"/>
              </a:pPr>
              <a:r>
                <a:rPr kumimoji="0" lang="zh-TW" alt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軟正黑體" pitchFamily="34" charset="-120"/>
                  <a:ea typeface="微軟正黑體" pitchFamily="34" charset="-120"/>
                </a:rPr>
                <a:t>定義策略行動方案。</a:t>
              </a:r>
              <a:endParaRPr kumimoji="0" lang="zh-TW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2699792" y="3861048"/>
              <a:ext cx="3240360" cy="1224136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2. 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轉化策略 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每季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訂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定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修正行動方案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訂定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修正預算。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訂定</a:t>
              </a:r>
              <a:r>
                <a:rPr lang="en-US" altLang="zh-TW" sz="1600" dirty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修正績效指標與目標。</a:t>
              </a:r>
              <a:endParaRPr lang="zh-TW" altLang="en-US" sz="1600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2699792" y="5373216"/>
              <a:ext cx="3240360" cy="1224136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3. 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作業與供應鏈規劃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每月</a:t>
              </a:r>
              <a:r>
                <a:rPr lang="en-US" altLang="zh-TW" sz="1600" dirty="0" smtClean="0"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發展銷售與作業計畫。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規劃產能</a:t>
              </a:r>
              <a:r>
                <a:rPr lang="zh-TW" altLang="en-US" sz="1600" dirty="0" smtClean="0"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en-US" altLang="zh-TW" sz="1600" dirty="0" smtClean="0">
                <a:latin typeface="微軟正黑體" pitchFamily="34" charset="-120"/>
                <a:ea typeface="微軟正黑體" pitchFamily="34" charset="-120"/>
              </a:endParaRPr>
            </a:p>
            <a:p>
              <a:pPr marL="285750" indent="-285750">
                <a:buFont typeface="Arial" pitchFamily="34" charset="0"/>
                <a:buChar char="•"/>
              </a:pPr>
              <a:r>
                <a:rPr lang="zh-TW" altLang="en-US" sz="1600" dirty="0">
                  <a:latin typeface="微軟正黑體" pitchFamily="34" charset="-120"/>
                  <a:ea typeface="微軟正黑體" pitchFamily="34" charset="-120"/>
                </a:rPr>
                <a:t>評估預算。</a:t>
              </a:r>
            </a:p>
          </p:txBody>
        </p:sp>
        <p:sp>
          <p:nvSpPr>
            <p:cNvPr id="7" name="弧形箭號 (左彎) 6"/>
            <p:cNvSpPr/>
            <p:nvPr/>
          </p:nvSpPr>
          <p:spPr bwMode="auto">
            <a:xfrm>
              <a:off x="6228184" y="2989013"/>
              <a:ext cx="1152128" cy="1512168"/>
            </a:xfrm>
            <a:prstGeom prst="curvedLeftArrow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8" name="弧形箭號 (左彎) 7"/>
            <p:cNvSpPr/>
            <p:nvPr/>
          </p:nvSpPr>
          <p:spPr bwMode="auto">
            <a:xfrm>
              <a:off x="6300192" y="4725144"/>
              <a:ext cx="1152128" cy="1512168"/>
            </a:xfrm>
            <a:prstGeom prst="curvedLeftArrow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sz="1600"/>
            </a:p>
          </p:txBody>
        </p:sp>
        <p:sp>
          <p:nvSpPr>
            <p:cNvPr id="10" name="弧形箭號 (下彎) 9"/>
            <p:cNvSpPr/>
            <p:nvPr/>
          </p:nvSpPr>
          <p:spPr bwMode="auto">
            <a:xfrm rot="16200000">
              <a:off x="1169622" y="2942946"/>
              <a:ext cx="1476163" cy="1152129"/>
            </a:xfrm>
            <a:prstGeom prst="curvedDownArrow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sz="1600"/>
            </a:p>
          </p:txBody>
        </p:sp>
        <p:sp>
          <p:nvSpPr>
            <p:cNvPr id="12" name="弧形箭號 (下彎) 11"/>
            <p:cNvSpPr/>
            <p:nvPr/>
          </p:nvSpPr>
          <p:spPr bwMode="auto">
            <a:xfrm rot="16200000">
              <a:off x="1169624" y="4779150"/>
              <a:ext cx="1476163" cy="1152129"/>
            </a:xfrm>
            <a:prstGeom prst="curvedDownArrow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zh-TW" alt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807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1.7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作業與供應鏈策略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競爭構面</a:t>
            </a:r>
            <a:endParaRPr lang="zh-TW" altLang="en-US" sz="3600" dirty="0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107504" y="2348880"/>
            <a:ext cx="766569" cy="525518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23" name="AutoShape 11"/>
          <p:cNvSpPr>
            <a:spLocks noChangeArrowheads="1"/>
          </p:cNvSpPr>
          <p:nvPr/>
        </p:nvSpPr>
        <p:spPr bwMode="auto">
          <a:xfrm>
            <a:off x="946080" y="2348880"/>
            <a:ext cx="6578248" cy="525518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dirty="0" smtClean="0">
              <a:solidFill>
                <a:schemeClr val="accent2"/>
              </a:solidFill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品質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</a:rPr>
              <a:t> 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</a:rPr>
              <a:t>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更優質</a:t>
            </a:r>
            <a:endParaRPr lang="zh-TW" altLang="en-US" sz="2800" dirty="0">
              <a:solidFill>
                <a:schemeClr val="accent2"/>
              </a:solidFill>
              <a:ea typeface="微軟正黑體" pitchFamily="34" charset="-120"/>
            </a:endParaRPr>
          </a:p>
          <a:p>
            <a:endParaRPr lang="zh-TW" altLang="zh-TW" sz="2800" dirty="0"/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107504" y="2996952"/>
            <a:ext cx="766569" cy="648072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auto">
          <a:xfrm>
            <a:off x="946079" y="2996952"/>
            <a:ext cx="6578249" cy="648072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交貨速度 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更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迅速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107504" y="1628800"/>
            <a:ext cx="766569" cy="576064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auto">
          <a:xfrm>
            <a:off x="946080" y="1628800"/>
            <a:ext cx="6578248" cy="576064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成本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或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價格 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更便宜</a:t>
            </a:r>
            <a:endParaRPr lang="zh-TW" altLang="zh-TW" sz="2800" dirty="0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107504" y="5301208"/>
            <a:ext cx="766569" cy="597525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30" name="AutoShape 11"/>
          <p:cNvSpPr>
            <a:spLocks noChangeArrowheads="1"/>
          </p:cNvSpPr>
          <p:nvPr/>
        </p:nvSpPr>
        <p:spPr bwMode="auto">
          <a:xfrm>
            <a:off x="946079" y="5301208"/>
            <a:ext cx="6578249" cy="597525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dirty="0" smtClean="0">
              <a:solidFill>
                <a:schemeClr val="accent2"/>
              </a:solidFill>
              <a:ea typeface="微軟正黑體" pitchFamily="34" charset="-120"/>
            </a:endParaRPr>
          </a:p>
          <a:p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彈性與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新產品上市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的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速度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持續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創新</a:t>
            </a:r>
            <a:endParaRPr lang="en-US" altLang="zh-TW" sz="2800" dirty="0">
              <a:solidFill>
                <a:schemeClr val="accent2"/>
              </a:solidFill>
              <a:ea typeface="微軟正黑體" pitchFamily="34" charset="-120"/>
            </a:endParaRPr>
          </a:p>
          <a:p>
            <a:endParaRPr lang="zh-TW" altLang="zh-TW" sz="2800" dirty="0"/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107504" y="6021288"/>
            <a:ext cx="766569" cy="597525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32" name="AutoShape 11"/>
          <p:cNvSpPr>
            <a:spLocks noChangeArrowheads="1"/>
          </p:cNvSpPr>
          <p:nvPr/>
        </p:nvSpPr>
        <p:spPr bwMode="auto">
          <a:xfrm>
            <a:off x="946079" y="6021288"/>
            <a:ext cx="6578249" cy="597525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其他產品相關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準則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支持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力</a:t>
            </a:r>
            <a:endParaRPr lang="en-US" altLang="zh-TW" sz="2800" dirty="0">
              <a:solidFill>
                <a:schemeClr val="accent2"/>
              </a:solidFill>
              <a:ea typeface="微軟正黑體" pitchFamily="34" charset="-12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107504" y="4524047"/>
            <a:ext cx="766569" cy="633145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946079" y="4524047"/>
            <a:ext cx="6578249" cy="633145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因應需求變化 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彈性產能</a:t>
            </a:r>
            <a:endParaRPr lang="zh-TW" altLang="zh-TW" sz="2800" dirty="0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107504" y="3789040"/>
            <a:ext cx="766569" cy="648072"/>
          </a:xfrm>
          <a:prstGeom prst="rect">
            <a:avLst/>
          </a:prstGeom>
          <a:solidFill>
            <a:srgbClr val="FF0066">
              <a:alpha val="81175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pPr algn="ctr"/>
            <a:endParaRPr lang="en-US" altLang="zh-TW" sz="2800" b="1" dirty="0">
              <a:solidFill>
                <a:schemeClr val="bg1"/>
              </a:solidFill>
              <a:ea typeface="微軟正黑體" pitchFamily="34" charset="-120"/>
            </a:endParaRPr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946079" y="3789040"/>
            <a:ext cx="6578249" cy="648072"/>
          </a:xfrm>
          <a:prstGeom prst="homePlate">
            <a:avLst>
              <a:gd name="adj" fmla="val 31858"/>
            </a:avLst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ffectLst>
            <a:prstShdw prst="shdw17" dist="17961" dir="2700000">
              <a:srgbClr val="99003D"/>
            </a:prstShdw>
          </a:effectLst>
        </p:spPr>
        <p:txBody>
          <a:bodyPr wrap="none" anchor="ctr"/>
          <a:lstStyle/>
          <a:p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交貨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可靠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度 </a:t>
            </a:r>
            <a:r>
              <a:rPr lang="en-US" altLang="zh-TW" sz="2800" dirty="0" smtClean="0">
                <a:solidFill>
                  <a:schemeClr val="accent2"/>
                </a:solidFill>
                <a:ea typeface="微軟正黑體" pitchFamily="34" charset="-120"/>
                <a:sym typeface="Wingdings" pitchFamily="2" charset="2"/>
              </a:rPr>
              <a:t> </a:t>
            </a:r>
            <a:r>
              <a:rPr lang="zh-TW" altLang="en-US" sz="2800" dirty="0" smtClean="0">
                <a:solidFill>
                  <a:schemeClr val="accent2"/>
                </a:solidFill>
                <a:ea typeface="微軟正黑體" pitchFamily="34" charset="-120"/>
              </a:rPr>
              <a:t>更</a:t>
            </a:r>
            <a:r>
              <a:rPr lang="zh-TW" altLang="en-US" sz="2800" dirty="0">
                <a:solidFill>
                  <a:schemeClr val="accent2"/>
                </a:solidFill>
                <a:ea typeface="微軟正黑體" pitchFamily="34" charset="-120"/>
              </a:rPr>
              <a:t>準時</a:t>
            </a:r>
          </a:p>
        </p:txBody>
      </p:sp>
    </p:spTree>
    <p:extLst>
      <p:ext uri="{BB962C8B-B14F-4D97-AF65-F5344CB8AC3E}">
        <p14:creationId xmlns:p14="http://schemas.microsoft.com/office/powerpoint/2010/main" val="2452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1.7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作業與供應鏈策略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抉擇的概念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1"/>
            <a:ext cx="8229600" cy="1756792"/>
          </a:xfrm>
        </p:spPr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抉擇 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/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管理者必須決定那些績效構面是企業成功的關鍵，以將資源集中投注於這些關鍵要素上。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316139"/>
            <a:ext cx="2250951" cy="1686041"/>
          </a:xfrm>
          <a:prstGeom prst="rect">
            <a:avLst/>
          </a:prstGeom>
        </p:spPr>
      </p:pic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107504" y="3203278"/>
            <a:ext cx="6194673" cy="179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altLang="zh-TW" b="1" kern="0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Ex.</a:t>
            </a:r>
          </a:p>
          <a:p>
            <a:pPr lvl="1"/>
            <a:r>
              <a:rPr lang="zh-TW" altLang="en-US" b="1" kern="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年菜</a:t>
            </a:r>
            <a:r>
              <a:rPr lang="en-US" altLang="zh-TW" b="1" kern="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 著重在產品交貨快速，但無法提供廣泛多樣的產品。</a:t>
            </a:r>
            <a:endParaRPr lang="zh-TW" altLang="en-US" kern="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109489" y="4870458"/>
            <a:ext cx="6192688" cy="1798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/>
            <a:r>
              <a:rPr lang="zh-TW" altLang="en-US" b="1" kern="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雙全策略 </a:t>
            </a:r>
            <a:r>
              <a:rPr lang="en-US" altLang="zh-TW" b="1" kern="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(Straddling) </a:t>
            </a:r>
            <a:r>
              <a:rPr lang="en-US" altLang="zh-TW" kern="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 企業維持現有的利基，同時又新增功能、服務及技術。</a:t>
            </a:r>
            <a:r>
              <a:rPr lang="zh-TW" altLang="en-US" kern="0" dirty="0">
                <a:latin typeface="微軟正黑體" pitchFamily="34" charset="-120"/>
                <a:ea typeface="微軟正黑體" pitchFamily="34" charset="-120"/>
              </a:rPr>
              <a:t>大陸航空</a:t>
            </a:r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kern="0" dirty="0" smtClean="0">
                <a:latin typeface="微軟正黑體" pitchFamily="34" charset="-120"/>
                <a:ea typeface="微軟正黑體" pitchFamily="34" charset="-120"/>
              </a:rPr>
              <a:t>7-11 </a:t>
            </a:r>
            <a:r>
              <a:rPr lang="zh-TW" altLang="en-US" kern="0" dirty="0" smtClean="0">
                <a:latin typeface="微軟正黑體" pitchFamily="34" charset="-120"/>
                <a:ea typeface="微軟正黑體" pitchFamily="34" charset="-120"/>
              </a:rPr>
              <a:t>提供高鐵、台鐵購票服務。</a:t>
            </a:r>
            <a:endParaRPr lang="zh-TW" altLang="en-US" kern="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386" y="5229200"/>
            <a:ext cx="2543314" cy="131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0" y="1556792"/>
            <a:ext cx="9144000" cy="511256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1.7  </a:t>
            </a:r>
            <a:r>
              <a:rPr lang="zh-TW" altLang="en-US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作業與供應鏈策略</a:t>
            </a:r>
            <a: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訂單贏家與訂單合格者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市場導向的關鍵競爭因素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lvl="1"/>
            <a:r>
              <a:rPr lang="zh-TW" altLang="en-US" sz="24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訂單</a:t>
            </a:r>
            <a:r>
              <a:rPr lang="zh-TW" altLang="en-US" sz="24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贏家</a:t>
            </a:r>
            <a:r>
              <a:rPr lang="en-US" altLang="zh-TW" sz="24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企業提供與其他競爭者差異化產品或服務的因素，可能是產品的成本、品質或可靠度等。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訂單合格者</a:t>
            </a:r>
            <a:r>
              <a:rPr lang="en-US" altLang="zh-TW" sz="2400" dirty="0" smtClean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過濾供應商的產品是否符合採購標準的審核準則。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合乎顧客可接受最低標準且考慮購買之商品或服務特性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b="1" dirty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特點</a:t>
            </a:r>
            <a:r>
              <a:rPr lang="en-US" altLang="zh-TW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b="1" dirty="0" smtClean="0">
                <a:solidFill>
                  <a:schemeClr val="accent6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b="1" dirty="0" smtClean="0">
              <a:solidFill>
                <a:schemeClr val="accent6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訂單贏家與訂單合格者會隨著時間的改變而改變。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企業產品須滿訂單合格者才能在市場生存。</a:t>
            </a:r>
          </a:p>
        </p:txBody>
      </p:sp>
    </p:spTree>
    <p:extLst>
      <p:ext uri="{BB962C8B-B14F-4D97-AF65-F5344CB8AC3E}">
        <p14:creationId xmlns:p14="http://schemas.microsoft.com/office/powerpoint/2010/main" val="5062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1.8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策略配適度 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作業活動與策略的配合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</a:rPr>
              <a:t>企業作業的所有活動間彼此相互關連，為提升活動的效率，公司必須在不影響現有顧客需求下，將活動的總成本降到最低。</a:t>
            </a:r>
            <a:endParaRPr lang="zh-TW" altLang="en-US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IKEA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以重視家具款式與價格的年輕消費者為目標，針對這些目標客群，該公司發展出一組有別於同業的行動方案。</a:t>
            </a:r>
          </a:p>
        </p:txBody>
      </p:sp>
    </p:spTree>
    <p:extLst>
      <p:ext uri="{BB962C8B-B14F-4D97-AF65-F5344CB8AC3E}">
        <p14:creationId xmlns:p14="http://schemas.microsoft.com/office/powerpoint/2010/main" val="236743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87685"/>
            <a:ext cx="8229600" cy="981075"/>
          </a:xfrm>
        </p:spPr>
        <p:txBody>
          <a:bodyPr/>
          <a:lstStyle/>
          <a:p>
            <a:pPr algn="l"/>
            <a:r>
              <a:rPr lang="en-US" altLang="zh-TW" dirty="0" smtClean="0">
                <a:solidFill>
                  <a:schemeClr val="bg1"/>
                </a:solidFill>
              </a:rPr>
              <a:t>Agenda</a:t>
            </a:r>
            <a:endParaRPr lang="zh-TW" altLang="zh-TW" dirty="0">
              <a:solidFill>
                <a:schemeClr val="bg1"/>
              </a:solidFill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378"/>
            <a:ext cx="8229600" cy="4824958"/>
          </a:xfrm>
        </p:spPr>
        <p:txBody>
          <a:bodyPr/>
          <a:lstStyle/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1.1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作業與供應鏈管理的定義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1.2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作業與供應鏈流程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1.3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產品與服務特性的差異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1.4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效率、效果與價值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1.5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作業與供應鏈管理的發展史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1.6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永續發展策略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1.7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作業與供應鏈策略的定義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1.8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策略配適度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–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作業活動與策略的配合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1.9  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作業策略架構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1.10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作業與供應鏈管理當前的議題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1.11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結論</a:t>
            </a:r>
            <a:endParaRPr lang="zh-TW" altLang="zh-TW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1.9  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作業策略架構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</a:rPr>
              <a:t>作業策略不能憑空設計，除了必須要與客戶垂直連結，也要水平整合其他的企業功能。</a:t>
            </a:r>
          </a:p>
          <a:p>
            <a:r>
              <a:rPr lang="zh-TW" altLang="en-US" smtClean="0">
                <a:ea typeface="微軟正黑體" pitchFamily="34" charset="-120"/>
              </a:rPr>
              <a:t>組織導入新科技，固然令人振奮，但不一定能為企業產生顯著的核心能力。</a:t>
            </a:r>
          </a:p>
          <a:p>
            <a:r>
              <a:rPr lang="zh-TW" altLang="en-US" smtClean="0">
                <a:ea typeface="微軟正黑體" pitchFamily="34" charset="-120"/>
              </a:rPr>
              <a:t>公司處於全球化競爭激烈環境下，應要建立異於其他競爭對手之更有效的新產品開發系統。</a:t>
            </a:r>
          </a:p>
        </p:txBody>
      </p:sp>
    </p:spTree>
    <p:extLst>
      <p:ext uri="{BB962C8B-B14F-4D97-AF65-F5344CB8AC3E}">
        <p14:creationId xmlns:p14="http://schemas.microsoft.com/office/powerpoint/2010/main" val="395496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1.10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作業與供應鏈管理當前的議題</a:t>
            </a:r>
          </a:p>
        </p:txBody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</a:rPr>
              <a:t>與外包廠商建立協同關係</a:t>
            </a:r>
          </a:p>
          <a:p>
            <a:r>
              <a:rPr lang="zh-TW" altLang="en-US" smtClean="0">
                <a:ea typeface="微軟正黑體" pitchFamily="34" charset="-120"/>
              </a:rPr>
              <a:t>全球供應、生產與配銷網路體系的最佳化</a:t>
            </a:r>
          </a:p>
          <a:p>
            <a:r>
              <a:rPr lang="zh-TW" altLang="en-US" smtClean="0">
                <a:ea typeface="微軟正黑體" pitchFamily="34" charset="-120"/>
              </a:rPr>
              <a:t>有效管理與顧客接觸的環節</a:t>
            </a:r>
          </a:p>
          <a:p>
            <a:r>
              <a:rPr lang="zh-TW" altLang="en-US" smtClean="0">
                <a:ea typeface="微軟正黑體" pitchFamily="34" charset="-120"/>
              </a:rPr>
              <a:t>提升高階管理者對作業管理重要性的認知</a:t>
            </a:r>
          </a:p>
          <a:p>
            <a:r>
              <a:rPr lang="zh-TW" altLang="en-US" smtClean="0">
                <a:ea typeface="微軟正黑體" pitchFamily="34" charset="-120"/>
              </a:rPr>
              <a:t>追求經濟發展並維持環境永續：永續性</a:t>
            </a:r>
          </a:p>
        </p:txBody>
      </p:sp>
    </p:spTree>
    <p:extLst>
      <p:ext uri="{BB962C8B-B14F-4D97-AF65-F5344CB8AC3E}">
        <p14:creationId xmlns:p14="http://schemas.microsoft.com/office/powerpoint/2010/main" val="115922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1.11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結論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>
                <a:ea typeface="微軟正黑體" pitchFamily="34" charset="-120"/>
              </a:rPr>
              <a:t>經本章說明，可瞭解作業與供應鏈管理的發展歷程，及其對企業獲得或維持競爭優勢的關鍵因素。且這些觀念可應用於各類型企業。</a:t>
            </a:r>
          </a:p>
          <a:p>
            <a:r>
              <a:rPr lang="zh-TW" altLang="en-US" smtClean="0">
                <a:ea typeface="微軟正黑體" pitchFamily="34" charset="-120"/>
              </a:rPr>
              <a:t>企業要維持競爭力，所有的作業活動皆需支援企業的整體策略。</a:t>
            </a:r>
          </a:p>
        </p:txBody>
      </p:sp>
    </p:spTree>
    <p:extLst>
      <p:ext uri="{BB962C8B-B14F-4D97-AF65-F5344CB8AC3E}">
        <p14:creationId xmlns:p14="http://schemas.microsoft.com/office/powerpoint/2010/main" val="356754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作業與供應鏈管理的重要性。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作業效率與效果的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意義。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作業與供應鏈流程的類型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產品與服務性的差異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作業與供應鏈管理領域的發展歷程。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作業與供應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鏈策略的特性。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作業與供應鏈策略的競爭構面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訂單贏家與訂單合格者的意義。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策略適配性之意義與重要性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作業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與供應鏈管理的重要議題。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87685"/>
            <a:ext cx="8229600" cy="981075"/>
          </a:xfrm>
        </p:spPr>
        <p:txBody>
          <a:bodyPr/>
          <a:lstStyle/>
          <a:p>
            <a:pPr algn="l"/>
            <a:r>
              <a:rPr lang="zh-TW" altLang="en-US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本章學習重點</a:t>
            </a:r>
            <a:endParaRPr lang="zh-TW" altLang="zh-TW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72249"/>
            <a:ext cx="1800216" cy="32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3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856" y="287685"/>
            <a:ext cx="8229600" cy="981075"/>
          </a:xfrm>
        </p:spPr>
        <p:txBody>
          <a:bodyPr/>
          <a:lstStyle/>
          <a:p>
            <a:pPr algn="l"/>
            <a:r>
              <a:rPr lang="en-US" altLang="zh-TW" sz="4000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Opening Case Study_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全球供應鏈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700808"/>
            <a:ext cx="1487399" cy="8208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0" y="1744104"/>
            <a:ext cx="1256712" cy="8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01" y="1700808"/>
            <a:ext cx="1252414" cy="8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23" y="1744104"/>
            <a:ext cx="998149" cy="820800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8"/>
          <a:stretch/>
        </p:blipFill>
        <p:spPr>
          <a:xfrm>
            <a:off x="1134995" y="2312896"/>
            <a:ext cx="340661" cy="180000"/>
          </a:xfr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92576"/>
            <a:ext cx="1252800" cy="7136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4" t="11713" r="19114" b="12018"/>
          <a:stretch/>
        </p:blipFill>
        <p:spPr>
          <a:xfrm>
            <a:off x="1235585" y="3403046"/>
            <a:ext cx="235680" cy="180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40" y="2864321"/>
            <a:ext cx="1212364" cy="8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86" y="3493046"/>
            <a:ext cx="291185" cy="180000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924944"/>
            <a:ext cx="1231200" cy="62948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21" y="4149080"/>
            <a:ext cx="1231200" cy="8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49080"/>
            <a:ext cx="1300973" cy="1180800"/>
          </a:xfrm>
          <a:prstGeom prst="rect">
            <a:avLst/>
          </a:prstGeom>
        </p:spPr>
      </p:pic>
      <p:sp>
        <p:nvSpPr>
          <p:cNvPr id="20" name="向右箭號 19"/>
          <p:cNvSpPr/>
          <p:nvPr/>
        </p:nvSpPr>
        <p:spPr bwMode="auto">
          <a:xfrm>
            <a:off x="1691680" y="1988840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向右箭號 20"/>
          <p:cNvSpPr/>
          <p:nvPr/>
        </p:nvSpPr>
        <p:spPr bwMode="auto">
          <a:xfrm>
            <a:off x="3923928" y="1992121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941" y="2329252"/>
            <a:ext cx="270000" cy="180000"/>
          </a:xfrm>
          <a:prstGeom prst="rect">
            <a:avLst/>
          </a:prstGeom>
        </p:spPr>
      </p:pic>
      <p:sp>
        <p:nvSpPr>
          <p:cNvPr id="23" name="向右箭號 22"/>
          <p:cNvSpPr/>
          <p:nvPr/>
        </p:nvSpPr>
        <p:spPr bwMode="auto">
          <a:xfrm>
            <a:off x="1691680" y="2852936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23" y="2780928"/>
            <a:ext cx="998149" cy="820800"/>
          </a:xfrm>
          <a:prstGeom prst="rect">
            <a:avLst/>
          </a:prstGeom>
        </p:spPr>
      </p:pic>
      <p:sp>
        <p:nvSpPr>
          <p:cNvPr id="25" name="向右箭號 24"/>
          <p:cNvSpPr/>
          <p:nvPr/>
        </p:nvSpPr>
        <p:spPr bwMode="auto">
          <a:xfrm>
            <a:off x="3923928" y="2852936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6" name="向右箭號 25"/>
          <p:cNvSpPr/>
          <p:nvPr/>
        </p:nvSpPr>
        <p:spPr bwMode="auto">
          <a:xfrm>
            <a:off x="6012160" y="2852936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迴轉箭號 26"/>
          <p:cNvSpPr/>
          <p:nvPr/>
        </p:nvSpPr>
        <p:spPr bwMode="auto">
          <a:xfrm rot="5400000">
            <a:off x="7560332" y="1844824"/>
            <a:ext cx="720080" cy="936104"/>
          </a:xfrm>
          <a:prstGeom prst="utur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8" name="迴轉箭號 27"/>
          <p:cNvSpPr/>
          <p:nvPr/>
        </p:nvSpPr>
        <p:spPr bwMode="auto">
          <a:xfrm rot="5400000">
            <a:off x="8064388" y="2744924"/>
            <a:ext cx="720080" cy="936104"/>
          </a:xfrm>
          <a:prstGeom prst="utur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71" y="4761168"/>
            <a:ext cx="291185" cy="180000"/>
          </a:xfrm>
          <a:prstGeom prst="rect">
            <a:avLst/>
          </a:prstGeom>
        </p:spPr>
      </p:pic>
      <p:sp>
        <p:nvSpPr>
          <p:cNvPr id="30" name="向右箭號 29"/>
          <p:cNvSpPr/>
          <p:nvPr/>
        </p:nvSpPr>
        <p:spPr bwMode="auto">
          <a:xfrm>
            <a:off x="1691680" y="4293096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1" name="圓角矩形圖說文字 30"/>
          <p:cNvSpPr/>
          <p:nvPr/>
        </p:nvSpPr>
        <p:spPr bwMode="auto">
          <a:xfrm>
            <a:off x="3347864" y="3645024"/>
            <a:ext cx="936104" cy="612068"/>
          </a:xfrm>
          <a:prstGeom prst="wedgeRound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3419872" y="3777721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買車囉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向右箭號 32"/>
          <p:cNvSpPr/>
          <p:nvPr/>
        </p:nvSpPr>
        <p:spPr bwMode="auto">
          <a:xfrm>
            <a:off x="4572000" y="4221088"/>
            <a:ext cx="648072" cy="360040"/>
          </a:xfrm>
          <a:prstGeom prst="striped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4" name="圖片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89040"/>
            <a:ext cx="1303200" cy="1303200"/>
          </a:xfrm>
          <a:prstGeom prst="rect">
            <a:avLst/>
          </a:prstGeom>
        </p:spPr>
      </p:pic>
      <p:sp>
        <p:nvSpPr>
          <p:cNvPr id="35" name="迴轉箭號 34"/>
          <p:cNvSpPr/>
          <p:nvPr/>
        </p:nvSpPr>
        <p:spPr bwMode="auto">
          <a:xfrm rot="5400000">
            <a:off x="8064388" y="3897052"/>
            <a:ext cx="720080" cy="936104"/>
          </a:xfrm>
          <a:prstGeom prst="uturn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" name="圓角矩形圖說文字 36"/>
          <p:cNvSpPr/>
          <p:nvPr/>
        </p:nvSpPr>
        <p:spPr bwMode="auto">
          <a:xfrm>
            <a:off x="6732240" y="3717032"/>
            <a:ext cx="936104" cy="612068"/>
          </a:xfrm>
          <a:prstGeom prst="wedgeRoundRectCallou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786246" y="3853789"/>
            <a:ext cx="828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回澳洲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9" name="圖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1252414" cy="82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內容版面配置區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18"/>
          <a:stretch/>
        </p:blipFill>
        <p:spPr bwMode="auto">
          <a:xfrm>
            <a:off x="1126217" y="6216792"/>
            <a:ext cx="340661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35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856" y="287685"/>
            <a:ext cx="8229600" cy="981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1.1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作業與供應鏈管理的定義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_1/2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51520" y="1700808"/>
            <a:ext cx="864096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作業的定義 </a:t>
            </a:r>
            <a:r>
              <a:rPr lang="en-US" altLang="zh-TW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 </a:t>
            </a:r>
          </a:p>
          <a:p>
            <a:pPr marL="266700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係指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將公司資源轉換成顧客所需產品之製造、服務或醫療等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66700"/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供應鏈的定義 </a:t>
            </a:r>
            <a:r>
              <a:rPr lang="en-US" altLang="zh-TW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0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66700"/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係指將物料或資訊送入或輸出公司製造或服務流程的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程序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906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6856" y="287685"/>
            <a:ext cx="8229600" cy="981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1.1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作業與供應鏈管理的定義</a:t>
            </a:r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_2/2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51520" y="170080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作業與供應鏈管理之定義</a:t>
            </a:r>
            <a:endParaRPr lang="en-US" altLang="zh-TW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r>
              <a:rPr lang="zh-TW" altLang="en-US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(operations and supply chain management, OSCM): </a:t>
            </a:r>
          </a:p>
          <a:p>
            <a:pPr indent="266700"/>
            <a:endParaRPr lang="en-US" altLang="zh-TW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66700"/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設計、執行，以及改進製造與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傳遞公司主要商品與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服務的系統。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2051720" y="3789040"/>
            <a:ext cx="4608512" cy="2448272"/>
            <a:chOff x="2699792" y="4005064"/>
            <a:chExt cx="3744416" cy="2232248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6" name="雲朵形圖說文字 5"/>
            <p:cNvSpPr/>
            <p:nvPr/>
          </p:nvSpPr>
          <p:spPr bwMode="auto">
            <a:xfrm>
              <a:off x="2699792" y="4005064"/>
              <a:ext cx="3744416" cy="2232248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131840" y="4221088"/>
              <a:ext cx="2880320" cy="1346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Key Point !</a:t>
              </a:r>
            </a:p>
            <a:p>
              <a:endParaRPr lang="en-US" altLang="zh-TW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管理</a:t>
              </a:r>
              <a:r>
                <a:rPr lang="zh-TW" altLang="en-US" sz="2000" b="1" dirty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生產產品或服務的整體</a:t>
              </a:r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系統，該各項</a:t>
              </a:r>
              <a:r>
                <a:rPr lang="zh-TW" altLang="en-US" sz="3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流程</a:t>
              </a:r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能有效運作</a:t>
              </a:r>
              <a:r>
                <a:rPr lang="zh-TW" altLang="en-US" sz="2000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sz="200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184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6856" y="287685"/>
            <a:ext cx="8229600" cy="981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1.2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作業與供應鏈的流程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-36512" y="1916832"/>
            <a:ext cx="8928992" cy="4064000"/>
            <a:chOff x="-36512" y="1916832"/>
            <a:chExt cx="8928992" cy="4064000"/>
          </a:xfrm>
        </p:grpSpPr>
        <p:graphicFrame>
          <p:nvGraphicFramePr>
            <p:cNvPr id="5" name="資料庫圖表 4"/>
            <p:cNvGraphicFramePr/>
            <p:nvPr>
              <p:extLst>
                <p:ext uri="{D42A27DB-BD31-4B8C-83A1-F6EECF244321}">
                  <p14:modId xmlns:p14="http://schemas.microsoft.com/office/powerpoint/2010/main" val="2584017539"/>
                </p:ext>
              </p:extLst>
            </p:nvPr>
          </p:nvGraphicFramePr>
          <p:xfrm>
            <a:off x="827584" y="191683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7" name="肘形接點 6"/>
            <p:cNvCxnSpPr/>
            <p:nvPr/>
          </p:nvCxnSpPr>
          <p:spPr bwMode="auto">
            <a:xfrm>
              <a:off x="4572000" y="2492896"/>
              <a:ext cx="1008112" cy="324036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5076056" y="2380818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發展監控指標</a:t>
              </a:r>
              <a:endPara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0" name="肘形接點 9"/>
            <p:cNvCxnSpPr/>
            <p:nvPr/>
          </p:nvCxnSpPr>
          <p:spPr bwMode="auto">
            <a:xfrm>
              <a:off x="6012160" y="3645024"/>
              <a:ext cx="1008112" cy="324036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6516216" y="3585210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改善上、下游關係</a:t>
              </a:r>
              <a:endPara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2" name="肘形接點 11"/>
            <p:cNvCxnSpPr/>
            <p:nvPr/>
          </p:nvCxnSpPr>
          <p:spPr bwMode="auto">
            <a:xfrm>
              <a:off x="5436096" y="5409220"/>
              <a:ext cx="1008112" cy="324036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5940152" y="5385410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監督製造流程的運作</a:t>
              </a:r>
              <a:endPara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5" name="肘形接點 14"/>
            <p:cNvCxnSpPr/>
            <p:nvPr/>
          </p:nvCxnSpPr>
          <p:spPr bwMode="auto">
            <a:xfrm rot="10800000" flipV="1">
              <a:off x="1043608" y="5427222"/>
              <a:ext cx="1296144" cy="306034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文字方塊 16"/>
            <p:cNvSpPr txBox="1"/>
            <p:nvPr/>
          </p:nvSpPr>
          <p:spPr>
            <a:xfrm>
              <a:off x="467544" y="5333146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物流流程</a:t>
              </a:r>
              <a:endPara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8" name="肘形接點 17"/>
            <p:cNvCxnSpPr/>
            <p:nvPr/>
          </p:nvCxnSpPr>
          <p:spPr bwMode="auto">
            <a:xfrm rot="10800000" flipV="1">
              <a:off x="467544" y="3717032"/>
              <a:ext cx="1296144" cy="306034"/>
            </a:xfrm>
            <a:prstGeom prst="bentConnector3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文字方塊 18"/>
            <p:cNvSpPr txBox="1"/>
            <p:nvPr/>
          </p:nvSpPr>
          <p:spPr>
            <a:xfrm>
              <a:off x="-36512" y="3604954"/>
              <a:ext cx="23762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售後服務</a:t>
              </a:r>
              <a:endParaRPr lang="zh-TW" alt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5940152" y="0"/>
            <a:ext cx="3203848" cy="3604954"/>
            <a:chOff x="5940152" y="0"/>
            <a:chExt cx="3203848" cy="3604954"/>
          </a:xfrm>
        </p:grpSpPr>
        <p:sp>
          <p:nvSpPr>
            <p:cNvPr id="22" name="六角星形 21"/>
            <p:cNvSpPr/>
            <p:nvPr/>
          </p:nvSpPr>
          <p:spPr bwMode="auto">
            <a:xfrm>
              <a:off x="5940152" y="0"/>
              <a:ext cx="3203848" cy="3604954"/>
            </a:xfrm>
            <a:prstGeom prst="star6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6516216" y="1087576"/>
              <a:ext cx="20882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各流程間的協同運作能力，關係著供應鏈能否以合宜成本提供高品的產品與服務。</a:t>
              </a:r>
              <a:endParaRPr lang="zh-TW" altLang="en-US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4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856" y="287685"/>
            <a:ext cx="8229600" cy="981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1.3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產品與服務特性的差異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844824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n"/>
            </a:pPr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服務是無形的流程。</a:t>
            </a:r>
            <a:endParaRPr lang="en-US" altLang="zh-TW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服務流程中必須與顧客</a:t>
            </a:r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接觸。</a:t>
            </a:r>
            <a:endParaRPr lang="en-US" altLang="zh-TW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服務一般具有因顧客或服務人員態度不同，而有所差別的異質性</a:t>
            </a:r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n"/>
            </a:pPr>
            <a:r>
              <a:rPr lang="zh-TW" altLang="en-US" sz="2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服務流程具有無法保存性</a:t>
            </a:r>
            <a:r>
              <a:rPr lang="zh-TW" altLang="en-US" sz="24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b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619672" y="2708920"/>
            <a:ext cx="5400600" cy="3240360"/>
            <a:chOff x="1619672" y="2708920"/>
            <a:chExt cx="5400600" cy="3240360"/>
          </a:xfrm>
        </p:grpSpPr>
        <p:sp>
          <p:nvSpPr>
            <p:cNvPr id="4" name="雲朵形圖說文字 3"/>
            <p:cNvSpPr/>
            <p:nvPr/>
          </p:nvSpPr>
          <p:spPr bwMode="auto">
            <a:xfrm>
              <a:off x="1619672" y="2708920"/>
              <a:ext cx="5400600" cy="3240360"/>
            </a:xfrm>
            <a:prstGeom prst="cloud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2411760" y="3356992"/>
              <a:ext cx="432048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 smtClean="0">
                  <a:solidFill>
                    <a:srgbClr val="FF33CC"/>
                  </a:solidFill>
                </a:rPr>
                <a:t>過去</a:t>
              </a:r>
              <a:r>
                <a:rPr lang="en-US" altLang="zh-TW" sz="2000" b="1" dirty="0" smtClean="0">
                  <a:solidFill>
                    <a:srgbClr val="FF33CC"/>
                  </a:solidFill>
                </a:rPr>
                <a:t>25</a:t>
              </a:r>
              <a:r>
                <a:rPr lang="zh-TW" altLang="en-US" sz="2000" b="1" dirty="0" smtClean="0">
                  <a:solidFill>
                    <a:srgbClr val="FF33CC"/>
                  </a:solidFill>
                </a:rPr>
                <a:t>年</a:t>
              </a:r>
              <a:endParaRPr lang="en-US" altLang="zh-TW" sz="2000" b="1" dirty="0" smtClean="0">
                <a:solidFill>
                  <a:srgbClr val="FF33CC"/>
                </a:solidFill>
              </a:endParaRPr>
            </a:p>
            <a:p>
              <a:r>
                <a:rPr lang="zh-TW" altLang="en-US" sz="2000" b="1" dirty="0">
                  <a:solidFill>
                    <a:srgbClr val="FF33CC"/>
                  </a:solidFill>
                </a:rPr>
                <a:t>中國服務業勞動人口</a:t>
              </a:r>
              <a:r>
                <a:rPr lang="zh-TW" altLang="en-US" sz="2400" b="1" dirty="0">
                  <a:solidFill>
                    <a:srgbClr val="FF0000"/>
                  </a:solidFill>
                </a:rPr>
                <a:t>增加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191</a:t>
              </a:r>
              <a:r>
                <a:rPr lang="en-US" altLang="zh-TW" sz="2400" b="1" dirty="0" smtClean="0">
                  <a:solidFill>
                    <a:srgbClr val="FF0000"/>
                  </a:solidFill>
                </a:rPr>
                <a:t>%</a:t>
              </a:r>
            </a:p>
            <a:p>
              <a:r>
                <a:rPr lang="zh-TW" altLang="en-US" sz="2000" b="1" dirty="0">
                  <a:solidFill>
                    <a:srgbClr val="FF33CC"/>
                  </a:solidFill>
                </a:rPr>
                <a:t>德國服務業勞動人口</a:t>
              </a:r>
              <a:r>
                <a:rPr lang="zh-TW" altLang="en-US" sz="2400" b="1" dirty="0">
                  <a:solidFill>
                    <a:srgbClr val="FF0000"/>
                  </a:solidFill>
                </a:rPr>
                <a:t>增加</a:t>
              </a:r>
              <a:r>
                <a:rPr lang="en-US" altLang="zh-TW" sz="2400" b="1" dirty="0">
                  <a:solidFill>
                    <a:srgbClr val="FF0000"/>
                  </a:solidFill>
                </a:rPr>
                <a:t>44</a:t>
              </a:r>
              <a:r>
                <a:rPr lang="en-US" altLang="zh-TW" sz="2400" b="1" dirty="0" smtClean="0">
                  <a:solidFill>
                    <a:srgbClr val="FF0000"/>
                  </a:solidFill>
                </a:rPr>
                <a:t>%</a:t>
              </a:r>
            </a:p>
            <a:p>
              <a:pPr algn="ctr"/>
              <a:endParaRPr lang="en-US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30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大型</a:t>
              </a:r>
              <a:r>
                <a:rPr lang="zh-TW" altLang="en-US" sz="30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的服務網絡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3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46856" y="287685"/>
            <a:ext cx="8229600" cy="981075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en-US" altLang="zh-TW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1.4 </a:t>
            </a:r>
            <a:r>
              <a:rPr lang="zh-TW" altLang="en-US" sz="4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效率、效果與價值</a:t>
            </a:r>
            <a:endParaRPr lang="zh-TW" altLang="zh-TW" sz="4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51520" y="1988840"/>
            <a:ext cx="792088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效率</a:t>
            </a:r>
            <a:endParaRPr lang="en-US" altLang="zh-TW" sz="32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以最低的成本執行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作業。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效果</a:t>
            </a:r>
            <a:endParaRPr lang="en-US" altLang="zh-TW" sz="32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做正確的事，為公司創造最高的價值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Blip>
                <a:blip r:embed="rId2"/>
              </a:buBlip>
            </a:pPr>
            <a:r>
              <a:rPr lang="zh-TW" altLang="en-US" sz="32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</a:t>
            </a:r>
            <a:endParaRPr lang="en-US" altLang="zh-TW" sz="3200" b="1" dirty="0" smtClean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indent="266700"/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組織如何透過卓越的管理達到高度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價值。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Blip>
                <a:blip r:embed="rId2"/>
              </a:buBlip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6484" l="0" r="987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051160"/>
            <a:ext cx="2077207" cy="181800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>
            <a:off x="6012160" y="638488"/>
            <a:ext cx="3096344" cy="2142440"/>
            <a:chOff x="6012160" y="638488"/>
            <a:chExt cx="3096344" cy="2142440"/>
          </a:xfrm>
        </p:grpSpPr>
        <p:sp>
          <p:nvSpPr>
            <p:cNvPr id="5" name="橢圓形圖說文字 4"/>
            <p:cNvSpPr/>
            <p:nvPr/>
          </p:nvSpPr>
          <p:spPr bwMode="auto">
            <a:xfrm>
              <a:off x="6012160" y="638488"/>
              <a:ext cx="3096344" cy="2142440"/>
            </a:xfrm>
            <a:prstGeom prst="wedgeEllipseCallou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6372200" y="1124744"/>
              <a:ext cx="24372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TW" altLang="en-US" sz="24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企業流程</a:t>
              </a:r>
              <a:r>
                <a:rPr lang="zh-TW" altLang="en-US" sz="2000" b="1" dirty="0" smtClean="0">
                  <a:solidFill>
                    <a:srgbClr val="FF33CC"/>
                  </a:solidFill>
                  <a:latin typeface="微軟正黑體" pitchFamily="34" charset="-120"/>
                  <a:ea typeface="微軟正黑體" pitchFamily="34" charset="-120"/>
                </a:rPr>
                <a:t>攸關企業維持收入與降低成查，是決定企業長期生存的基石。</a:t>
              </a:r>
              <a:endParaRPr lang="zh-TW" altLang="en-US" sz="2000" b="1" dirty="0">
                <a:solidFill>
                  <a:srgbClr val="FF33CC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3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6787</TotalTime>
  <Words>1606</Words>
  <Application>Microsoft Office PowerPoint</Application>
  <PresentationFormat>如螢幕大小 (4:3)</PresentationFormat>
  <Paragraphs>232</Paragraphs>
  <Slides>22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Diseño predeterminado</vt:lpstr>
      <vt:lpstr>生產與供應鏈管理</vt:lpstr>
      <vt:lpstr>Agenda</vt:lpstr>
      <vt:lpstr>本章學習重點</vt:lpstr>
      <vt:lpstr>Opening Case Study_全球供應鏈</vt:lpstr>
      <vt:lpstr>PowerPoint 簡報</vt:lpstr>
      <vt:lpstr>PowerPoint 簡報</vt:lpstr>
      <vt:lpstr>PowerPoint 簡報</vt:lpstr>
      <vt:lpstr>PowerPoint 簡報</vt:lpstr>
      <vt:lpstr>PowerPoint 簡報</vt:lpstr>
      <vt:lpstr>1.5   作業與供應鏈管理的發展史 Time line</vt:lpstr>
      <vt:lpstr>PowerPoint 簡報</vt:lpstr>
      <vt:lpstr>1.6  永續發展策略 (1/3 )</vt:lpstr>
      <vt:lpstr>1.6  永續發展策略 (2/ 3)</vt:lpstr>
      <vt:lpstr>1.6  永續發展策略 (3/3 )</vt:lpstr>
      <vt:lpstr>1.7  作業與供應鏈策略 定義</vt:lpstr>
      <vt:lpstr>1.7  作業與供應鏈策略 競爭構面</vt:lpstr>
      <vt:lpstr>1.7  作業與供應鏈策略 抉擇的概念</vt:lpstr>
      <vt:lpstr>1.7  作業與供應鏈策略 訂單贏家與訂單合格者</vt:lpstr>
      <vt:lpstr>1.8   策略配適度 – 作業活動與策略的配合</vt:lpstr>
      <vt:lpstr>1.9   作業策略架構</vt:lpstr>
      <vt:lpstr>1.10 作業與供應鏈管理當前的議題</vt:lpstr>
      <vt:lpstr>1.11 結論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Valued Acer Customer</cp:lastModifiedBy>
  <cp:revision>648</cp:revision>
  <dcterms:created xsi:type="dcterms:W3CDTF">2010-05-23T14:28:12Z</dcterms:created>
  <dcterms:modified xsi:type="dcterms:W3CDTF">2013-02-22T13:19:53Z</dcterms:modified>
</cp:coreProperties>
</file>